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3" r:id="rId20"/>
    <p:sldId id="301" r:id="rId21"/>
    <p:sldId id="304" r:id="rId22"/>
    <p:sldId id="310" r:id="rId23"/>
    <p:sldId id="305" r:id="rId24"/>
    <p:sldId id="306" r:id="rId25"/>
    <p:sldId id="307" r:id="rId26"/>
    <p:sldId id="308" r:id="rId27"/>
    <p:sldId id="309" r:id="rId28"/>
  </p:sldIdLst>
  <p:sldSz cx="100838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47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éation site Internet PRO à Grenoble et L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3" y="498764"/>
            <a:ext cx="89535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40"/>
          <p:cNvSpPr txBox="1"/>
          <p:nvPr/>
        </p:nvSpPr>
        <p:spPr>
          <a:xfrm>
            <a:off x="2020915" y="2828875"/>
            <a:ext cx="6476693" cy="67710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 err="1" smtClean="0">
                <a:latin typeface="Arial"/>
                <a:ea typeface="Arial"/>
              </a:rPr>
              <a:t>Réalisation</a:t>
            </a:r>
            <a:r>
              <a:rPr lang="en-US" altLang="zh-CN" sz="4400" b="1" dirty="0" smtClean="0">
                <a:latin typeface="Arial"/>
                <a:cs typeface="Arial"/>
              </a:rPr>
              <a:t> </a:t>
            </a:r>
            <a:r>
              <a:rPr lang="en-US" altLang="zh-CN" sz="4400" b="1" dirty="0">
                <a:latin typeface="Arial"/>
                <a:ea typeface="Arial"/>
              </a:rPr>
              <a:t>de</a:t>
            </a:r>
            <a:r>
              <a:rPr lang="en-US" altLang="zh-CN" sz="4400" b="1" dirty="0">
                <a:latin typeface="Arial"/>
                <a:cs typeface="Arial"/>
              </a:rPr>
              <a:t> </a:t>
            </a:r>
            <a:r>
              <a:rPr lang="en-US" altLang="zh-CN" sz="4400" b="1" dirty="0">
                <a:latin typeface="Arial"/>
                <a:ea typeface="Arial"/>
              </a:rPr>
              <a:t>site</a:t>
            </a:r>
            <a:r>
              <a:rPr lang="en-US" altLang="zh-CN" sz="4400" b="1" spc="-10" dirty="0">
                <a:latin typeface="Arial"/>
                <a:cs typeface="Arial"/>
              </a:rPr>
              <a:t> </a:t>
            </a:r>
            <a:r>
              <a:rPr lang="en-US" altLang="zh-CN" sz="4400" b="1" dirty="0">
                <a:latin typeface="Arial"/>
                <a:ea typeface="Arial"/>
              </a:rPr>
              <a:t>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8"/>
          <p:cNvSpPr txBox="1"/>
          <p:nvPr/>
        </p:nvSpPr>
        <p:spPr>
          <a:xfrm>
            <a:off x="2321560" y="3009319"/>
            <a:ext cx="5554625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Times New Roman"/>
                <a:ea typeface="Times New Roman"/>
              </a:rPr>
              <a:t>Promotion</a:t>
            </a:r>
            <a:r>
              <a:rPr lang="en-US" altLang="zh-CN" sz="4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Times New Roman"/>
                <a:ea typeface="Times New Roman"/>
              </a:rPr>
              <a:t>d'un</a:t>
            </a:r>
            <a:r>
              <a:rPr lang="en-US" altLang="zh-CN" sz="4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Times New Roman"/>
                <a:ea typeface="Times New Roman"/>
              </a:rPr>
              <a:t>site</a:t>
            </a:r>
            <a:r>
              <a:rPr lang="en-US" altLang="zh-CN" sz="4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Times New Roman"/>
                <a:ea typeface="Times New Roman"/>
              </a:rPr>
              <a:t>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169"/>
          <p:cNvSpPr txBox="1"/>
          <p:nvPr/>
        </p:nvSpPr>
        <p:spPr>
          <a:xfrm>
            <a:off x="504190" y="596215"/>
            <a:ext cx="9165482" cy="1959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28139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publicité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sur</a:t>
            </a:r>
            <a:r>
              <a:rPr lang="en-US" altLang="zh-CN" sz="4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Internet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5"/>
              </a:lnSpc>
            </a:pPr>
            <a:endParaRPr lang="en-US" dirty="0" smtClean="0"/>
          </a:p>
          <a:p>
            <a:pPr marL="0" hangingPunct="0">
              <a:lnSpc>
                <a:spcPct val="9375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8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publicité</a:t>
            </a:r>
            <a:r>
              <a:rPr lang="en-US" altLang="zh-CN" sz="28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8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ligne</a:t>
            </a:r>
            <a:r>
              <a:rPr lang="en-US" altLang="zh-CN" sz="28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(ou</a:t>
            </a:r>
            <a:r>
              <a:rPr lang="en-US" altLang="zh-CN" sz="28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e-publicité)</a:t>
            </a:r>
            <a:r>
              <a:rPr lang="en-US" altLang="zh-CN" sz="28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désigne</a:t>
            </a:r>
            <a:r>
              <a:rPr lang="en-US" altLang="zh-CN" sz="28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toute</a:t>
            </a:r>
            <a:r>
              <a:rPr lang="en-US" altLang="zh-CN" sz="28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action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ea typeface="Arial"/>
              </a:rPr>
              <a:t>visant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ea typeface="Arial"/>
              </a:rPr>
              <a:t>promouvoir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ea typeface="Arial"/>
              </a:rPr>
              <a:t>produit,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ea typeface="Arial"/>
              </a:rPr>
              <a:t>service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Arial"/>
                <a:ea typeface="Arial"/>
              </a:rPr>
              <a:t>(économie),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504190" y="2553245"/>
            <a:ext cx="9184540" cy="396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29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marque</a:t>
            </a:r>
            <a:r>
              <a:rPr lang="en-US" altLang="zh-CN" sz="28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28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2800" spc="1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organisation</a:t>
            </a:r>
            <a:r>
              <a:rPr lang="en-US" altLang="zh-CN" sz="28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auprès</a:t>
            </a:r>
            <a:r>
              <a:rPr lang="en-US" altLang="zh-CN" sz="2800" spc="1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d’un</a:t>
            </a:r>
            <a:r>
              <a:rPr lang="en-US" altLang="zh-CN" sz="28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groupe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504190" y="2949739"/>
            <a:ext cx="9187029" cy="394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2500"/>
              </a:lnSpc>
              <a:tabLst>
                <a:tab pos="2520493" algn="l"/>
                <a:tab pos="3794964" algn="l"/>
                <a:tab pos="4674007" algn="l"/>
                <a:tab pos="6995718" algn="l"/>
                <a:tab pos="8466835" algn="l"/>
              </a:tabLst>
            </a:pP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d’internautes	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et/ou	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de	mobinautes	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contre	</a:t>
            </a:r>
            <a:r>
              <a:rPr lang="en-US" altLang="zh-CN" sz="2800" spc="-15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504190" y="3344455"/>
            <a:ext cx="232063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rém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unération.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4693920"/>
            <a:ext cx="5486400" cy="784860"/>
          </a:xfrm>
          <a:prstGeom prst="rect">
            <a:avLst/>
          </a:prstGeom>
        </p:spPr>
      </p:pic>
      <p:sp>
        <p:nvSpPr>
          <p:cNvPr id="2" name="TextBox 174"/>
          <p:cNvSpPr txBox="1"/>
          <p:nvPr/>
        </p:nvSpPr>
        <p:spPr>
          <a:xfrm>
            <a:off x="3282950" y="596215"/>
            <a:ext cx="3636263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bannières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612140" y="1769506"/>
            <a:ext cx="9084067" cy="4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575"/>
              </a:lnSpc>
            </a:pPr>
            <a:r>
              <a:rPr lang="en-US" altLang="zh-CN" sz="1450" spc="6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120" dirty="0">
                <a:solidFill>
                  <a:srgbClr val="000000"/>
                </a:solidFill>
                <a:latin typeface="Arial"/>
                <a:ea typeface="Arial"/>
              </a:rPr>
              <a:t>Format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ea typeface="Arial"/>
              </a:rPr>
              <a:t>classique,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spc="135" dirty="0">
                <a:solidFill>
                  <a:srgbClr val="000000"/>
                </a:solidFill>
                <a:latin typeface="Arial"/>
                <a:ea typeface="Arial"/>
              </a:rPr>
              <a:t>peu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spc="80" dirty="0">
                <a:solidFill>
                  <a:srgbClr val="000000"/>
                </a:solidFill>
                <a:latin typeface="Arial"/>
                <a:ea typeface="Arial"/>
              </a:rPr>
              <a:t>intrusif,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ea typeface="Arial"/>
              </a:rPr>
              <a:t>bannière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935989" y="2223531"/>
            <a:ext cx="8757608" cy="1869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simple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32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animée</a:t>
            </a:r>
            <a:r>
              <a:rPr lang="en-US" altLang="zh-CN" sz="32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permet</a:t>
            </a:r>
            <a:r>
              <a:rPr lang="en-US" altLang="zh-CN" sz="32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32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communication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bas</a:t>
            </a:r>
            <a:r>
              <a:rPr lang="en-US" altLang="zh-CN" sz="32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coût</a:t>
            </a:r>
            <a:r>
              <a:rPr lang="en-US" altLang="zh-CN" sz="32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dont</a:t>
            </a:r>
            <a:r>
              <a:rPr lang="en-US" altLang="zh-CN" sz="32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l’efficacité</a:t>
            </a:r>
            <a:r>
              <a:rPr lang="en-US" altLang="zh-CN" sz="32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dépend</a:t>
            </a:r>
            <a:r>
              <a:rPr lang="en-US" altLang="zh-CN" sz="32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capacité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35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ea typeface="Arial"/>
              </a:rPr>
              <a:t>création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5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14" dirty="0">
                <a:solidFill>
                  <a:srgbClr val="000000"/>
                </a:solidFill>
                <a:latin typeface="Arial"/>
                <a:ea typeface="Arial"/>
              </a:rPr>
              <a:t>capter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ea typeface="Arial"/>
              </a:rPr>
              <a:t>l’attention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54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04" dirty="0">
                <a:solidFill>
                  <a:srgbClr val="000000"/>
                </a:solidFill>
                <a:latin typeface="Arial"/>
                <a:ea typeface="Arial"/>
              </a:rPr>
              <a:t>dépit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5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contraintes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techniques</a:t>
            </a:r>
            <a:r>
              <a:rPr lang="en-US" altLang="zh-CN" sz="32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importantes.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19" y="4632960"/>
            <a:ext cx="2849880" cy="2141220"/>
          </a:xfrm>
          <a:prstGeom prst="rect">
            <a:avLst/>
          </a:prstGeom>
        </p:spPr>
      </p:pic>
      <p:pic>
        <p:nvPicPr>
          <p:cNvPr id="179" name="Picture 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80" y="3802379"/>
            <a:ext cx="4343400" cy="3124200"/>
          </a:xfrm>
          <a:prstGeom prst="rect">
            <a:avLst/>
          </a:prstGeom>
        </p:spPr>
      </p:pic>
      <p:sp>
        <p:nvSpPr>
          <p:cNvPr id="2" name="TextBox 179"/>
          <p:cNvSpPr txBox="1"/>
          <p:nvPr/>
        </p:nvSpPr>
        <p:spPr>
          <a:xfrm>
            <a:off x="2970529" y="596215"/>
            <a:ext cx="4258207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4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interstitielles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612140" y="1769506"/>
            <a:ext cx="9086301" cy="4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575"/>
              </a:lnSpc>
              <a:tabLst>
                <a:tab pos="765809" algn="l"/>
              </a:tabLst>
            </a:pPr>
            <a:r>
              <a:rPr lang="en-US" altLang="zh-CN" sz="1450" spc="270" dirty="0">
                <a:solidFill>
                  <a:srgbClr val="000000"/>
                </a:solidFill>
                <a:latin typeface="Symbol"/>
                <a:ea typeface="Symbol"/>
              </a:rPr>
              <a:t>●	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publicité</a:t>
            </a:r>
            <a:r>
              <a:rPr lang="en-US" altLang="zh-CN" sz="3200" spc="25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interstitielle</a:t>
            </a:r>
            <a:r>
              <a:rPr lang="en-US" altLang="zh-CN" sz="3200" spc="25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3200" spc="25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“une</a:t>
            </a:r>
            <a:r>
              <a:rPr lang="en-US" altLang="zh-CN" sz="3200" spc="25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annonce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935989" y="2223531"/>
            <a:ext cx="8759817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750"/>
              </a:lnSpc>
            </a:pPr>
            <a:r>
              <a:rPr lang="en-US" altLang="zh-CN" sz="3200" spc="104" dirty="0">
                <a:solidFill>
                  <a:srgbClr val="000000"/>
                </a:solidFill>
                <a:latin typeface="Arial"/>
                <a:ea typeface="Arial"/>
              </a:rPr>
              <a:t>publicitaire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25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04" dirty="0">
                <a:solidFill>
                  <a:srgbClr val="000000"/>
                </a:solidFill>
                <a:latin typeface="Arial"/>
                <a:ea typeface="Arial"/>
              </a:rPr>
              <a:t>s'affiche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7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ea typeface="Arial"/>
              </a:rPr>
              <a:t>plein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35" dirty="0">
                <a:solidFill>
                  <a:srgbClr val="000000"/>
                </a:solidFill>
                <a:latin typeface="Arial"/>
                <a:ea typeface="Arial"/>
              </a:rPr>
              <a:t>écran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2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2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935989" y="2680731"/>
            <a:ext cx="8759404" cy="455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3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vient</a:t>
            </a:r>
            <a:r>
              <a:rPr lang="en-US" altLang="zh-CN" sz="32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recouvrir</a:t>
            </a:r>
            <a:r>
              <a:rPr lang="en-US" altLang="zh-CN" sz="32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page</a:t>
            </a:r>
            <a:r>
              <a:rPr lang="en-US" altLang="zh-CN" sz="32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visitée,</a:t>
            </a:r>
            <a:r>
              <a:rPr lang="en-US" altLang="zh-CN" sz="32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dès</a:t>
            </a:r>
            <a:r>
              <a:rPr lang="en-US" altLang="zh-CN" sz="32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spc="1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page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935989" y="3135899"/>
            <a:ext cx="8757716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7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d'accueil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comme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transition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deux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935989" y="3593099"/>
            <a:ext cx="148031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pag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5"/>
          <p:cNvSpPr txBox="1"/>
          <p:nvPr/>
        </p:nvSpPr>
        <p:spPr>
          <a:xfrm>
            <a:off x="612140" y="596215"/>
            <a:ext cx="9079426" cy="2541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36900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pop-up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spc="3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1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8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3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ea typeface="Arial"/>
              </a:rPr>
              <a:t>pop-up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ea typeface="Arial"/>
              </a:rPr>
              <a:t>(de</a:t>
            </a:r>
            <a:r>
              <a:rPr lang="en-US" altLang="zh-CN" sz="3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ea typeface="Arial"/>
              </a:rPr>
              <a:t>l'anglais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ea typeface="Arial"/>
              </a:rPr>
              <a:t>pop-up</a:t>
            </a:r>
            <a:r>
              <a:rPr lang="en-US" altLang="zh-CN" sz="3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ea typeface="Arial"/>
              </a:rPr>
              <a:t>window</a:t>
            </a:r>
          </a:p>
          <a:p>
            <a:pPr marL="323849" hangingPunct="0">
              <a:lnSpc>
                <a:spcPct val="93333"/>
              </a:lnSpc>
            </a:pPr>
            <a:r>
              <a:rPr lang="en-US" altLang="zh-CN" sz="3200" spc="10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ea typeface="Arial"/>
              </a:rPr>
              <a:t>pop-up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ea typeface="Arial"/>
              </a:rPr>
              <a:t>tout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ea typeface="Arial"/>
              </a:rPr>
              <a:t>court),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ea typeface="Arial"/>
              </a:rPr>
              <a:t>parfois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ea typeface="Arial"/>
              </a:rPr>
              <a:t>appelée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80" dirty="0">
                <a:solidFill>
                  <a:srgbClr val="000000"/>
                </a:solidFill>
                <a:latin typeface="Arial"/>
                <a:ea typeface="Arial"/>
              </a:rPr>
              <a:t>fenêtre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ea typeface="Arial"/>
              </a:rPr>
              <a:t>intruse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ea typeface="Arial"/>
              </a:rPr>
              <a:t>fenêtre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ea typeface="Arial"/>
              </a:rPr>
              <a:t>surgissante,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ea typeface="Arial"/>
              </a:rPr>
              <a:t>fenêtre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935989" y="3133867"/>
            <a:ext cx="8758999" cy="459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4166"/>
              </a:lnSpc>
            </a:pPr>
            <a:r>
              <a:rPr lang="en-US" altLang="zh-CN" sz="3200" spc="94" dirty="0">
                <a:solidFill>
                  <a:srgbClr val="000000"/>
                </a:solidFill>
                <a:latin typeface="Arial"/>
                <a:ea typeface="Arial"/>
              </a:rPr>
              <a:t>secondaire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ea typeface="Arial"/>
              </a:rPr>
              <a:t>s'affiche,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spc="114" dirty="0">
                <a:solidFill>
                  <a:srgbClr val="000000"/>
                </a:solidFill>
                <a:latin typeface="Arial"/>
                <a:ea typeface="Arial"/>
              </a:rPr>
              <a:t>sans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spc="85" dirty="0">
                <a:solidFill>
                  <a:srgbClr val="000000"/>
                </a:solidFill>
                <a:latin typeface="Arial"/>
                <a:ea typeface="Arial"/>
              </a:rPr>
              <a:t>avoir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ea typeface="Arial"/>
              </a:rPr>
              <a:t>été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935989" y="3593099"/>
            <a:ext cx="8758055" cy="455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3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sollicitée</a:t>
            </a:r>
            <a:r>
              <a:rPr lang="en-US" altLang="zh-CN" sz="3200" spc="22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3200" spc="22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l'utilisateur</a:t>
            </a:r>
            <a:r>
              <a:rPr lang="en-US" altLang="zh-CN" sz="3200" spc="2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(fenêtre</a:t>
            </a:r>
            <a:r>
              <a:rPr lang="en-US" altLang="zh-CN" sz="3200" spc="22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intruse),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935989" y="4048267"/>
            <a:ext cx="8762655" cy="455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3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devant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fenêtre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navigation</a:t>
            </a:r>
            <a:r>
              <a:rPr lang="en-US" altLang="zh-CN" sz="3200" spc="24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principale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935989" y="4503435"/>
            <a:ext cx="557066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lorsqu'on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navigue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sur</a:t>
            </a:r>
            <a:r>
              <a:rPr lang="en-US" altLang="zh-CN" sz="32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Internet.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190"/>
          <p:cNvSpPr txBox="1"/>
          <p:nvPr/>
        </p:nvSpPr>
        <p:spPr>
          <a:xfrm>
            <a:off x="612140" y="596215"/>
            <a:ext cx="9081329" cy="2541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7081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4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sponsoring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104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32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sponsor</a:t>
            </a:r>
            <a:r>
              <a:rPr lang="en-US" altLang="zh-CN" sz="32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32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32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entreprise</a:t>
            </a:r>
            <a:r>
              <a:rPr lang="en-US" altLang="zh-CN" sz="32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32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soutient</a:t>
            </a:r>
            <a:r>
              <a:rPr lang="en-US" altLang="zh-CN" sz="32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</a:p>
          <a:p>
            <a:pPr marL="323849" hangingPunct="0">
              <a:lnSpc>
                <a:spcPct val="933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personne,</a:t>
            </a:r>
            <a:r>
              <a:rPr lang="en-US" altLang="zh-CN" sz="32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32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organisme</a:t>
            </a:r>
            <a:r>
              <a:rPr lang="en-US" altLang="zh-CN" sz="32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32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32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action</a:t>
            </a:r>
            <a:r>
              <a:rPr lang="en-US" altLang="zh-CN" sz="32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d'intérêt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80" dirty="0">
                <a:solidFill>
                  <a:srgbClr val="000000"/>
                </a:solidFill>
                <a:latin typeface="Arial"/>
                <a:ea typeface="Arial"/>
              </a:rPr>
              <a:t>général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ea typeface="Arial"/>
              </a:rPr>
              <a:t>(culture,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85" dirty="0">
                <a:solidFill>
                  <a:srgbClr val="000000"/>
                </a:solidFill>
                <a:latin typeface="Arial"/>
                <a:ea typeface="Arial"/>
              </a:rPr>
              <a:t>santé,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ea typeface="Arial"/>
              </a:rPr>
              <a:t>social,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ea typeface="Arial"/>
              </a:rPr>
              <a:t>etc.)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ea typeface="Arial"/>
              </a:rPr>
              <a:t>fins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935989" y="3133867"/>
            <a:ext cx="8758185" cy="459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416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commerciales.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Appelé</a:t>
            </a:r>
            <a:r>
              <a:rPr lang="en-US" altLang="zh-CN" sz="3200" spc="11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aussi</a:t>
            </a:r>
            <a:r>
              <a:rPr lang="en-US" altLang="zh-CN" sz="3200" spc="11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partenariat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935989" y="3593099"/>
            <a:ext cx="217884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parrainag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80" y="3436620"/>
            <a:ext cx="4953000" cy="2941320"/>
          </a:xfrm>
          <a:prstGeom prst="rect">
            <a:avLst/>
          </a:prstGeom>
        </p:spPr>
      </p:pic>
      <p:sp>
        <p:nvSpPr>
          <p:cNvPr id="2" name="TextBox 194"/>
          <p:cNvSpPr txBox="1"/>
          <p:nvPr/>
        </p:nvSpPr>
        <p:spPr>
          <a:xfrm>
            <a:off x="612140" y="596215"/>
            <a:ext cx="8208854" cy="2114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2042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communauté</a:t>
            </a:r>
            <a:r>
              <a:rPr lang="en-US" altLang="zh-CN" sz="4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électronique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Via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création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communautés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sur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</a:p>
          <a:p>
            <a:pPr marL="0" indent="323849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réseaux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sociaux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(community</a:t>
            </a:r>
            <a:r>
              <a:rPr lang="en-US" altLang="zh-CN" sz="32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management).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195"/>
          <p:cNvSpPr txBox="1"/>
          <p:nvPr/>
        </p:nvSpPr>
        <p:spPr>
          <a:xfrm>
            <a:off x="3702050" y="596215"/>
            <a:ext cx="2799825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25" dirty="0">
                <a:solidFill>
                  <a:srgbClr val="000000"/>
                </a:solidFill>
                <a:latin typeface="Arial"/>
                <a:ea typeface="Arial"/>
              </a:rPr>
              <a:t>L’e-m</a:t>
            </a:r>
            <a:r>
              <a:rPr lang="en-US" altLang="zh-CN" sz="4400" spc="-20" dirty="0">
                <a:solidFill>
                  <a:srgbClr val="000000"/>
                </a:solidFill>
                <a:latin typeface="Arial"/>
                <a:ea typeface="Arial"/>
              </a:rPr>
              <a:t>ailing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612140" y="1769506"/>
            <a:ext cx="9086098" cy="4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575"/>
              </a:lnSpc>
              <a:tabLst>
                <a:tab pos="3005684" algn="l"/>
                <a:tab pos="5937859" algn="l"/>
                <a:tab pos="7020508" algn="l"/>
                <a:tab pos="8508338" algn="l"/>
              </a:tabLst>
            </a:pPr>
            <a:r>
              <a:rPr lang="en-US" altLang="zh-CN" sz="1450" spc="15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1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25" dirty="0">
                <a:solidFill>
                  <a:srgbClr val="000000"/>
                </a:solidFill>
                <a:latin typeface="Arial"/>
                <a:ea typeface="Arial"/>
              </a:rPr>
              <a:t>L’e-mailing,	</a:t>
            </a: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publipostage	</a:t>
            </a: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en	</a:t>
            </a: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ligne	</a:t>
            </a:r>
            <a:r>
              <a:rPr lang="en-US" altLang="zh-CN" sz="3200" spc="-3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935989" y="2223531"/>
            <a:ext cx="8759809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750"/>
              </a:lnSpc>
            </a:pPr>
            <a:r>
              <a:rPr lang="en-US" altLang="zh-CN" sz="3200" spc="50" dirty="0">
                <a:solidFill>
                  <a:srgbClr val="000000"/>
                </a:solidFill>
                <a:latin typeface="Arial"/>
                <a:ea typeface="Arial"/>
              </a:rPr>
              <a:t>publipostage</a:t>
            </a:r>
            <a:r>
              <a:rPr lang="en-US" altLang="zh-CN" sz="3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ea typeface="Arial"/>
              </a:rPr>
              <a:t>électronique</a:t>
            </a:r>
            <a:r>
              <a:rPr lang="en-US" altLang="zh-CN" sz="3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3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3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ea typeface="Arial"/>
              </a:rPr>
              <a:t>méthode</a:t>
            </a:r>
            <a:r>
              <a:rPr lang="en-US" altLang="zh-CN" sz="32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935989" y="2680731"/>
            <a:ext cx="8760971" cy="455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333"/>
              </a:lnSpc>
              <a:tabLst>
                <a:tab pos="2299005" algn="l"/>
                <a:tab pos="3810000" algn="l"/>
                <a:tab pos="4868672" algn="l"/>
                <a:tab pos="6423559" algn="l"/>
                <a:tab pos="7257491" algn="l"/>
              </a:tabLst>
            </a:pP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marketing	direct	qui	utilise	le	</a:t>
            </a: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courrier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935989" y="3135899"/>
            <a:ext cx="8760623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750"/>
              </a:lnSpc>
            </a:pPr>
            <a:r>
              <a:rPr lang="en-US" altLang="zh-CN" sz="3200" spc="34" dirty="0">
                <a:solidFill>
                  <a:srgbClr val="000000"/>
                </a:solidFill>
                <a:latin typeface="Arial"/>
                <a:ea typeface="Arial"/>
              </a:rPr>
              <a:t>électronique</a:t>
            </a:r>
            <a:r>
              <a:rPr lang="en-US" altLang="zh-CN" sz="3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ea typeface="Arial"/>
              </a:rPr>
              <a:t>comme</a:t>
            </a:r>
            <a:r>
              <a:rPr lang="en-US" altLang="zh-CN" sz="3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ea typeface="Arial"/>
              </a:rPr>
              <a:t>moyen</a:t>
            </a:r>
            <a:r>
              <a:rPr lang="en-US" altLang="zh-CN" sz="3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Arial"/>
                <a:ea typeface="Arial"/>
              </a:rPr>
              <a:t>communication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935989" y="3593099"/>
            <a:ext cx="8758123" cy="455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33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commerciale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masse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envoyer</a:t>
            </a:r>
            <a:r>
              <a:rPr lang="en-US" altLang="zh-CN" sz="3200" spc="17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935989" y="4048267"/>
            <a:ext cx="466073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messages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32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auditoire.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60" y="4236720"/>
            <a:ext cx="5821680" cy="3078480"/>
          </a:xfrm>
          <a:prstGeom prst="rect">
            <a:avLst/>
          </a:prstGeom>
        </p:spPr>
      </p:pic>
      <p:sp>
        <p:nvSpPr>
          <p:cNvPr id="2" name="TextBox 203"/>
          <p:cNvSpPr txBox="1"/>
          <p:nvPr/>
        </p:nvSpPr>
        <p:spPr>
          <a:xfrm>
            <a:off x="612140" y="260657"/>
            <a:ext cx="8453164" cy="3832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4361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sécurité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d’un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système</a:t>
            </a:r>
            <a:r>
              <a:rPr lang="en-US" altLang="zh-CN" sz="4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</a:p>
          <a:p>
            <a:pPr marL="0" indent="237490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paiement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4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line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paiement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sur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Internet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souvent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risqué.</a:t>
            </a:r>
          </a:p>
          <a:p>
            <a:pPr marL="323849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tiers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peuvent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recouvrir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sans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difficulté</a:t>
            </a:r>
            <a:r>
              <a:rPr lang="en-US" altLang="zh-CN" sz="32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numéro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d’identification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bancaire.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éviter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cela,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important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d’acheter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depuis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3200" spc="-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site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web</a:t>
            </a:r>
            <a:r>
              <a:rPr lang="en-US" altLang="zh-CN" sz="3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sécurisé.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935480"/>
            <a:ext cx="9105900" cy="3627120"/>
          </a:xfrm>
          <a:prstGeom prst="rect">
            <a:avLst/>
          </a:prstGeom>
        </p:spPr>
      </p:pic>
      <p:sp>
        <p:nvSpPr>
          <p:cNvPr id="2" name="TextBox 209"/>
          <p:cNvSpPr txBox="1"/>
          <p:nvPr/>
        </p:nvSpPr>
        <p:spPr>
          <a:xfrm>
            <a:off x="1292860" y="260657"/>
            <a:ext cx="7652053" cy="1341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protection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données</a:t>
            </a:r>
            <a:r>
              <a:rPr lang="en-US" altLang="zh-CN" sz="4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</a:p>
          <a:p>
            <a:pPr marL="0" indent="2523489">
              <a:lnSpc>
                <a:spcPct val="100000"/>
              </a:lnSpc>
            </a:pPr>
            <a:r>
              <a:rPr lang="en-US" altLang="zh-CN" sz="4400" spc="-10" dirty="0">
                <a:solidFill>
                  <a:srgbClr val="000000"/>
                </a:solidFill>
                <a:latin typeface="Arial"/>
                <a:ea typeface="Arial"/>
              </a:rPr>
              <a:t>sites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spc="-10" dirty="0">
                <a:solidFill>
                  <a:srgbClr val="000000"/>
                </a:solidFill>
                <a:latin typeface="Arial"/>
                <a:ea typeface="Arial"/>
              </a:rPr>
              <a:t>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554480"/>
            <a:ext cx="9738359" cy="5737860"/>
          </a:xfrm>
          <a:prstGeom prst="rect">
            <a:avLst/>
          </a:prstGeom>
        </p:spPr>
      </p:pic>
      <p:sp>
        <p:nvSpPr>
          <p:cNvPr id="2" name="TextBox 142"/>
          <p:cNvSpPr txBox="1"/>
          <p:nvPr/>
        </p:nvSpPr>
        <p:spPr>
          <a:xfrm>
            <a:off x="1804670" y="596215"/>
            <a:ext cx="6587929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Site</a:t>
            </a:r>
            <a:r>
              <a:rPr lang="en-US" altLang="zh-CN" sz="4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Présentation/Portfolio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612140" y="1883350"/>
            <a:ext cx="158075" cy="861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770"/>
              </a:lnSpc>
            </a:pPr>
            <a:r>
              <a:rPr lang="en-US" altLang="zh-CN" sz="1450" spc="259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9"/>
              </a:lnSpc>
            </a:pPr>
            <a:endParaRPr lang="en-US" dirty="0" smtClean="0"/>
          </a:p>
          <a:p>
            <a:pPr marL="0">
              <a:lnSpc>
                <a:spcPts val="1770"/>
              </a:lnSpc>
            </a:pPr>
            <a:r>
              <a:rPr lang="en-US" altLang="zh-CN" sz="1450" spc="259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60" y="4831079"/>
            <a:ext cx="6278880" cy="2598420"/>
          </a:xfrm>
          <a:prstGeom prst="rect">
            <a:avLst/>
          </a:prstGeom>
        </p:spPr>
      </p:pic>
      <p:sp>
        <p:nvSpPr>
          <p:cNvPr id="2" name="TextBox 205"/>
          <p:cNvSpPr txBox="1"/>
          <p:nvPr/>
        </p:nvSpPr>
        <p:spPr>
          <a:xfrm>
            <a:off x="612140" y="596215"/>
            <a:ext cx="9050430" cy="4279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10030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4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cryptage/chiffrement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9"/>
              </a:lnSpc>
            </a:pPr>
            <a:endParaRPr lang="en-US" dirty="0" smtClean="0"/>
          </a:p>
          <a:p>
            <a:pPr marL="0">
              <a:lnSpc>
                <a:spcPts val="2670"/>
              </a:lnSpc>
              <a:tabLst>
                <a:tab pos="323849" algn="l"/>
              </a:tabLst>
            </a:pPr>
            <a:r>
              <a:rPr lang="en-US" altLang="zh-CN" sz="1100" spc="195" dirty="0">
                <a:solidFill>
                  <a:srgbClr val="000000"/>
                </a:solidFill>
                <a:latin typeface="Symbol"/>
                <a:ea typeface="Symbol"/>
              </a:rPr>
              <a:t>●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chiffrement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l’opération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consiste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transformer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</a:p>
          <a:p>
            <a:pPr marL="323849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donnée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“claire”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donnée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“chiffrée”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peut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être</a:t>
            </a:r>
            <a:r>
              <a:rPr lang="en-US" altLang="zh-CN" sz="240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lue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personne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d’autre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que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créateur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son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destinataire.</a:t>
            </a:r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0">
              <a:lnSpc>
                <a:spcPts val="2679"/>
              </a:lnSpc>
              <a:tabLst>
                <a:tab pos="323849" algn="l"/>
              </a:tabLst>
            </a:pPr>
            <a:r>
              <a:rPr lang="en-US" altLang="zh-CN" sz="1100" spc="195" dirty="0">
                <a:solidFill>
                  <a:srgbClr val="000000"/>
                </a:solidFill>
                <a:latin typeface="Symbol"/>
                <a:ea typeface="Symbol"/>
              </a:rPr>
              <a:t>●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Contraire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déchiffrement.</a:t>
            </a:r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0">
              <a:lnSpc>
                <a:spcPts val="2664"/>
              </a:lnSpc>
              <a:tabLst>
                <a:tab pos="323849" algn="l"/>
              </a:tabLst>
            </a:pPr>
            <a:r>
              <a:rPr lang="en-US" altLang="zh-CN" sz="1100" spc="195" dirty="0">
                <a:solidFill>
                  <a:srgbClr val="000000"/>
                </a:solidFill>
                <a:latin typeface="Symbol"/>
                <a:ea typeface="Symbol"/>
              </a:rPr>
              <a:t>●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premières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initiatives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chiffrement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remontent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l’Antiquité,</a:t>
            </a:r>
          </a:p>
          <a:p>
            <a:pPr marL="323849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dont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connues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chiffre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César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consistait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faire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décalage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lettres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l’alphabet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(remplacer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ainsi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suite).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certificat SSL/TLS &amp; HTTPS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5490"/>
            <a:ext cx="8963891" cy="587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certificat SSL/TLS &amp; HTTPS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1657713"/>
            <a:ext cx="9490841" cy="44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certificat SSL/TLS &amp; HTTPS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9580"/>
            <a:ext cx="9365672" cy="59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certificat SSL/TLS &amp; HTTPS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5" y="1745672"/>
            <a:ext cx="9229800" cy="45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certificat SSL/TLS &amp; HTTPS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2" y="1600200"/>
            <a:ext cx="8839200" cy="513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4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certificat SSL/TLS &amp; HTTPS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710010"/>
            <a:ext cx="9240982" cy="461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certificat SSL/TLS &amp; HTTPS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078"/>
            <a:ext cx="8686800" cy="392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3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0" y="2392680"/>
            <a:ext cx="3307079" cy="3238500"/>
          </a:xfrm>
          <a:prstGeom prst="rect">
            <a:avLst/>
          </a:prstGeom>
        </p:spPr>
      </p:pic>
      <p:sp>
        <p:nvSpPr>
          <p:cNvPr id="2" name="TextBox 145"/>
          <p:cNvSpPr txBox="1"/>
          <p:nvPr/>
        </p:nvSpPr>
        <p:spPr>
          <a:xfrm>
            <a:off x="3205479" y="596215"/>
            <a:ext cx="3791135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Site</a:t>
            </a:r>
            <a:r>
              <a:rPr lang="en-US" altLang="zh-CN" sz="4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Catalogue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3055620"/>
            <a:ext cx="3794760" cy="2141220"/>
          </a:xfrm>
          <a:prstGeom prst="rect">
            <a:avLst/>
          </a:prstGeom>
        </p:spPr>
      </p:pic>
      <p:sp>
        <p:nvSpPr>
          <p:cNvPr id="2" name="TextBox 147"/>
          <p:cNvSpPr txBox="1"/>
          <p:nvPr/>
        </p:nvSpPr>
        <p:spPr>
          <a:xfrm>
            <a:off x="2349500" y="596215"/>
            <a:ext cx="5501622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Site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vente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4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ligne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0" y="3307079"/>
            <a:ext cx="3375660" cy="1455420"/>
          </a:xfrm>
          <a:prstGeom prst="rect">
            <a:avLst/>
          </a:prstGeom>
        </p:spPr>
      </p:pic>
      <p:sp>
        <p:nvSpPr>
          <p:cNvPr id="2" name="TextBox 149"/>
          <p:cNvSpPr txBox="1"/>
          <p:nvPr/>
        </p:nvSpPr>
        <p:spPr>
          <a:xfrm>
            <a:off x="1643379" y="596215"/>
            <a:ext cx="6910736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Plateforme</a:t>
            </a:r>
            <a:r>
              <a:rPr lang="en-US" altLang="zh-CN" sz="4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d'enseignement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665480" y="6226299"/>
            <a:ext cx="67468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…</a:t>
            </a:r>
            <a:r>
              <a:rPr lang="en-US" altLang="zh-CN" sz="1800" spc="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1"/>
          <p:cNvSpPr txBox="1"/>
          <p:nvPr/>
        </p:nvSpPr>
        <p:spPr>
          <a:xfrm>
            <a:off x="504190" y="596215"/>
            <a:ext cx="6953384" cy="6713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2598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languages</a:t>
            </a:r>
            <a:r>
              <a:rPr lang="en-US" altLang="zh-CN" sz="4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web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Languages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base</a:t>
            </a:r>
            <a:r>
              <a:rPr lang="en-US" altLang="zh-CN" sz="32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 indent="107950">
              <a:lnSpc>
                <a:spcPts val="3575"/>
              </a:lnSpc>
            </a:pPr>
            <a:r>
              <a:rPr lang="en-US" altLang="zh-CN" sz="1450" spc="55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b="1" spc="110" dirty="0">
                <a:solidFill>
                  <a:srgbClr val="00CB32"/>
                </a:solidFill>
                <a:latin typeface="Arial"/>
                <a:ea typeface="Arial"/>
              </a:rPr>
              <a:t>Html</a:t>
            </a:r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 indent="107950">
              <a:lnSpc>
                <a:spcPts val="3575"/>
              </a:lnSpc>
            </a:pPr>
            <a:r>
              <a:rPr lang="en-US" altLang="zh-CN" sz="1450" spc="6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b="1" spc="145" dirty="0">
                <a:solidFill>
                  <a:srgbClr val="00CB32"/>
                </a:solidFill>
                <a:latin typeface="Arial"/>
                <a:ea typeface="Arial"/>
              </a:rPr>
              <a:t>Css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 indent="107950">
              <a:lnSpc>
                <a:spcPts val="3575"/>
              </a:lnSpc>
            </a:pPr>
            <a:r>
              <a:rPr lang="en-US" altLang="zh-CN" sz="1450" spc="89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4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b="1" spc="185" dirty="0">
                <a:solidFill>
                  <a:srgbClr val="00CB32"/>
                </a:solidFill>
                <a:latin typeface="Arial"/>
                <a:ea typeface="Arial"/>
              </a:rPr>
              <a:t>Js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 indent="107950">
              <a:lnSpc>
                <a:spcPts val="3575"/>
              </a:lnSpc>
            </a:pPr>
            <a:r>
              <a:rPr lang="en-US" altLang="zh-CN" sz="1450" spc="3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1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40" dirty="0">
                <a:solidFill>
                  <a:srgbClr val="000000"/>
                </a:solidFill>
                <a:latin typeface="Arial"/>
                <a:ea typeface="Arial"/>
              </a:rPr>
              <a:t>------------</a:t>
            </a:r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 indent="107950">
              <a:lnSpc>
                <a:spcPts val="3575"/>
              </a:lnSpc>
            </a:pPr>
            <a:r>
              <a:rPr lang="en-US" altLang="zh-CN" sz="1450" spc="64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3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139" dirty="0">
                <a:solidFill>
                  <a:srgbClr val="000000"/>
                </a:solidFill>
                <a:latin typeface="Arial"/>
                <a:ea typeface="Arial"/>
              </a:rPr>
              <a:t>Php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 indent="107950">
              <a:lnSpc>
                <a:spcPts val="3575"/>
              </a:lnSpc>
            </a:pPr>
            <a:r>
              <a:rPr lang="en-US" altLang="zh-CN" sz="1450" spc="55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3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ea typeface="Arial"/>
              </a:rPr>
              <a:t>Java</a:t>
            </a:r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 indent="107950">
              <a:lnSpc>
                <a:spcPts val="3575"/>
              </a:lnSpc>
            </a:pPr>
            <a:r>
              <a:rPr lang="en-US" altLang="zh-CN" sz="1450" spc="8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34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309" dirty="0">
                <a:solidFill>
                  <a:srgbClr val="000000"/>
                </a:solidFill>
                <a:latin typeface="Arial"/>
                <a:ea typeface="Arial"/>
              </a:rPr>
              <a:t>…</a:t>
            </a:r>
            <a:r>
              <a:rPr lang="en-US" altLang="zh-CN" sz="3200" spc="8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430"/>
              </a:lnSpc>
            </a:pPr>
            <a:endParaRPr lang="en-US" dirty="0" smtClean="0"/>
          </a:p>
          <a:p>
            <a:pPr marL="0" indent="107950">
              <a:lnSpc>
                <a:spcPts val="3575"/>
              </a:lnSpc>
            </a:pPr>
            <a:r>
              <a:rPr lang="en-US" altLang="zh-CN" sz="1450" spc="3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1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ea typeface="Arial"/>
              </a:rPr>
              <a:t>WAMP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152"/>
          <p:cNvSpPr txBox="1"/>
          <p:nvPr/>
        </p:nvSpPr>
        <p:spPr>
          <a:xfrm>
            <a:off x="4448809" y="596215"/>
            <a:ext cx="1306721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BDD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612140" y="1769506"/>
            <a:ext cx="5116289" cy="4904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3575"/>
              </a:lnSpc>
            </a:pPr>
            <a:r>
              <a:rPr lang="en-US" altLang="zh-CN" sz="1450" spc="44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ea typeface="Arial"/>
              </a:rPr>
              <a:t>Mysql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34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Innodb</a:t>
            </a:r>
            <a:r>
              <a:rPr lang="en-US" altLang="zh-CN" sz="32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moteur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mysql</a:t>
            </a:r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spc="3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1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ea typeface="Arial"/>
              </a:rPr>
              <a:t>MariaDB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spc="44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ea typeface="Arial"/>
              </a:rPr>
              <a:t>Sqlite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spc="3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1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69" dirty="0">
                <a:solidFill>
                  <a:srgbClr val="000000"/>
                </a:solidFill>
                <a:latin typeface="Arial"/>
                <a:ea typeface="Arial"/>
              </a:rPr>
              <a:t>MongoDB</a:t>
            </a:r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spc="25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1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ea typeface="Arial"/>
              </a:rPr>
              <a:t>Postgresql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spc="44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75" dirty="0">
                <a:solidFill>
                  <a:srgbClr val="000000"/>
                </a:solidFill>
                <a:latin typeface="Arial"/>
                <a:ea typeface="Arial"/>
              </a:rPr>
              <a:t>Ingres</a:t>
            </a:r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spc="4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25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spc="55" dirty="0">
                <a:solidFill>
                  <a:srgbClr val="000000"/>
                </a:solidFill>
                <a:latin typeface="Arial"/>
                <a:ea typeface="Arial"/>
              </a:rPr>
              <a:t>firebird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" y="2727960"/>
            <a:ext cx="8671559" cy="4831079"/>
          </a:xfrm>
          <a:prstGeom prst="rect">
            <a:avLst/>
          </a:prstGeom>
        </p:spPr>
      </p:pic>
      <p:sp>
        <p:nvSpPr>
          <p:cNvPr id="2" name="TextBox 155"/>
          <p:cNvSpPr txBox="1"/>
          <p:nvPr/>
        </p:nvSpPr>
        <p:spPr>
          <a:xfrm>
            <a:off x="612140" y="596215"/>
            <a:ext cx="8547926" cy="2114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34310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Héber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gement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L’hébergeur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offre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BDD,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l'espace,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fois</a:t>
            </a:r>
            <a:r>
              <a:rPr lang="en-US" altLang="zh-CN" sz="3200" spc="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</a:p>
          <a:p>
            <a:pPr marL="0" indent="323849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ssl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prix</a:t>
            </a:r>
            <a:r>
              <a:rPr lang="en-US" altLang="zh-CN" sz="3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variés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reeform 156"/>
          <p:cNvSpPr/>
          <p:nvPr/>
        </p:nvSpPr>
        <p:spPr>
          <a:xfrm>
            <a:off x="209550" y="2432050"/>
            <a:ext cx="3740150" cy="4476750"/>
          </a:xfrm>
          <a:custGeom>
            <a:avLst/>
            <a:gdLst>
              <a:gd name="connsiteX0" fmla="*/ 1878329 w 3740150"/>
              <a:gd name="connsiteY0" fmla="*/ 4480559 h 4476750"/>
              <a:gd name="connsiteX1" fmla="*/ 6350 w 3740150"/>
              <a:gd name="connsiteY1" fmla="*/ 4480559 h 4476750"/>
              <a:gd name="connsiteX2" fmla="*/ 6350 w 3740150"/>
              <a:gd name="connsiteY2" fmla="*/ 16509 h 4476750"/>
              <a:gd name="connsiteX3" fmla="*/ 3750309 w 3740150"/>
              <a:gd name="connsiteY3" fmla="*/ 16509 h 4476750"/>
              <a:gd name="connsiteX4" fmla="*/ 3750309 w 3740150"/>
              <a:gd name="connsiteY4" fmla="*/ 4480559 h 4476750"/>
              <a:gd name="connsiteX5" fmla="*/ 1878329 w 3740150"/>
              <a:gd name="connsiteY5" fmla="*/ 4480559 h 4476750"/>
              <a:gd name="connsiteX6" fmla="*/ 1878329 w 3740150"/>
              <a:gd name="connsiteY6" fmla="*/ 4480559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0150" h="4476750">
                <a:moveTo>
                  <a:pt x="1878329" y="4480559"/>
                </a:moveTo>
                <a:lnTo>
                  <a:pt x="6350" y="4480559"/>
                </a:lnTo>
                <a:lnTo>
                  <a:pt x="6350" y="16509"/>
                </a:lnTo>
                <a:lnTo>
                  <a:pt x="3750309" y="16509"/>
                </a:lnTo>
                <a:lnTo>
                  <a:pt x="3750309" y="4480559"/>
                </a:lnTo>
                <a:lnTo>
                  <a:pt x="1878329" y="4480559"/>
                </a:lnTo>
                <a:lnTo>
                  <a:pt x="1878329" y="4480559"/>
                </a:lnTo>
                <a:close/>
              </a:path>
            </a:pathLst>
          </a:custGeom>
          <a:solidFill>
            <a:srgbClr val="CDE5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/>
          <p:cNvSpPr/>
          <p:nvPr/>
        </p:nvSpPr>
        <p:spPr>
          <a:xfrm>
            <a:off x="209550" y="2432050"/>
            <a:ext cx="3740150" cy="4476750"/>
          </a:xfrm>
          <a:custGeom>
            <a:avLst/>
            <a:gdLst>
              <a:gd name="connsiteX0" fmla="*/ 1878329 w 3740150"/>
              <a:gd name="connsiteY0" fmla="*/ 4480559 h 4476750"/>
              <a:gd name="connsiteX1" fmla="*/ 6350 w 3740150"/>
              <a:gd name="connsiteY1" fmla="*/ 4480559 h 4476750"/>
              <a:gd name="connsiteX2" fmla="*/ 6350 w 3740150"/>
              <a:gd name="connsiteY2" fmla="*/ 16509 h 4476750"/>
              <a:gd name="connsiteX3" fmla="*/ 3750309 w 3740150"/>
              <a:gd name="connsiteY3" fmla="*/ 16509 h 4476750"/>
              <a:gd name="connsiteX4" fmla="*/ 3750309 w 3740150"/>
              <a:gd name="connsiteY4" fmla="*/ 4480559 h 4476750"/>
              <a:gd name="connsiteX5" fmla="*/ 1878329 w 3740150"/>
              <a:gd name="connsiteY5" fmla="*/ 4480559 h 4476750"/>
              <a:gd name="connsiteX6" fmla="*/ 1878329 w 3740150"/>
              <a:gd name="connsiteY6" fmla="*/ 4480559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0150" h="4476750">
                <a:moveTo>
                  <a:pt x="1878329" y="4480559"/>
                </a:moveTo>
                <a:lnTo>
                  <a:pt x="6350" y="4480559"/>
                </a:lnTo>
                <a:lnTo>
                  <a:pt x="6350" y="16509"/>
                </a:lnTo>
                <a:lnTo>
                  <a:pt x="3750309" y="16509"/>
                </a:lnTo>
                <a:lnTo>
                  <a:pt x="3750309" y="4480559"/>
                </a:lnTo>
                <a:lnTo>
                  <a:pt x="1878329" y="4480559"/>
                </a:lnTo>
                <a:lnTo>
                  <a:pt x="1878329" y="4480559"/>
                </a:lnTo>
                <a:close/>
              </a:path>
            </a:pathLst>
          </a:custGeom>
          <a:solidFill>
            <a:srgbClr val="00001E">
              <a:alpha val="0"/>
            </a:srgbClr>
          </a:solidFill>
          <a:ln w="7620">
            <a:solidFill>
              <a:srgbClr val="7E7E7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/>
          <p:cNvSpPr/>
          <p:nvPr/>
        </p:nvSpPr>
        <p:spPr>
          <a:xfrm>
            <a:off x="4019550" y="2432050"/>
            <a:ext cx="3321050" cy="4476750"/>
          </a:xfrm>
          <a:custGeom>
            <a:avLst/>
            <a:gdLst>
              <a:gd name="connsiteX0" fmla="*/ 1668779 w 3321050"/>
              <a:gd name="connsiteY0" fmla="*/ 4480559 h 4476750"/>
              <a:gd name="connsiteX1" fmla="*/ 12700 w 3321050"/>
              <a:gd name="connsiteY1" fmla="*/ 4480559 h 4476750"/>
              <a:gd name="connsiteX2" fmla="*/ 12700 w 3321050"/>
              <a:gd name="connsiteY2" fmla="*/ 16509 h 4476750"/>
              <a:gd name="connsiteX3" fmla="*/ 3324859 w 3321050"/>
              <a:gd name="connsiteY3" fmla="*/ 16509 h 4476750"/>
              <a:gd name="connsiteX4" fmla="*/ 3324859 w 3321050"/>
              <a:gd name="connsiteY4" fmla="*/ 4480559 h 4476750"/>
              <a:gd name="connsiteX5" fmla="*/ 1668779 w 3321050"/>
              <a:gd name="connsiteY5" fmla="*/ 4480559 h 4476750"/>
              <a:gd name="connsiteX6" fmla="*/ 1668779 w 3321050"/>
              <a:gd name="connsiteY6" fmla="*/ 4480559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050" h="4476750">
                <a:moveTo>
                  <a:pt x="1668779" y="4480559"/>
                </a:moveTo>
                <a:lnTo>
                  <a:pt x="12700" y="4480559"/>
                </a:lnTo>
                <a:lnTo>
                  <a:pt x="12700" y="16509"/>
                </a:lnTo>
                <a:lnTo>
                  <a:pt x="3324859" y="16509"/>
                </a:lnTo>
                <a:lnTo>
                  <a:pt x="3324859" y="4480559"/>
                </a:lnTo>
                <a:lnTo>
                  <a:pt x="1668779" y="4480559"/>
                </a:lnTo>
                <a:lnTo>
                  <a:pt x="1668779" y="4480559"/>
                </a:lnTo>
                <a:close/>
              </a:path>
            </a:pathLst>
          </a:custGeom>
          <a:solidFill>
            <a:srgbClr val="CDE5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9"/>
          <p:cNvSpPr/>
          <p:nvPr/>
        </p:nvSpPr>
        <p:spPr>
          <a:xfrm>
            <a:off x="4019550" y="2432050"/>
            <a:ext cx="3321050" cy="4476750"/>
          </a:xfrm>
          <a:custGeom>
            <a:avLst/>
            <a:gdLst>
              <a:gd name="connsiteX0" fmla="*/ 1668779 w 3321050"/>
              <a:gd name="connsiteY0" fmla="*/ 4480559 h 4476750"/>
              <a:gd name="connsiteX1" fmla="*/ 12700 w 3321050"/>
              <a:gd name="connsiteY1" fmla="*/ 4480559 h 4476750"/>
              <a:gd name="connsiteX2" fmla="*/ 12700 w 3321050"/>
              <a:gd name="connsiteY2" fmla="*/ 16509 h 4476750"/>
              <a:gd name="connsiteX3" fmla="*/ 3324859 w 3321050"/>
              <a:gd name="connsiteY3" fmla="*/ 16509 h 4476750"/>
              <a:gd name="connsiteX4" fmla="*/ 3324859 w 3321050"/>
              <a:gd name="connsiteY4" fmla="*/ 4480559 h 4476750"/>
              <a:gd name="connsiteX5" fmla="*/ 1668779 w 3321050"/>
              <a:gd name="connsiteY5" fmla="*/ 4480559 h 4476750"/>
              <a:gd name="connsiteX6" fmla="*/ 1668779 w 3321050"/>
              <a:gd name="connsiteY6" fmla="*/ 4480559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050" h="4476750">
                <a:moveTo>
                  <a:pt x="1668779" y="4480559"/>
                </a:moveTo>
                <a:lnTo>
                  <a:pt x="12700" y="4480559"/>
                </a:lnTo>
                <a:lnTo>
                  <a:pt x="12700" y="16509"/>
                </a:lnTo>
                <a:lnTo>
                  <a:pt x="3324859" y="16509"/>
                </a:lnTo>
                <a:lnTo>
                  <a:pt x="3324859" y="4480559"/>
                </a:lnTo>
                <a:lnTo>
                  <a:pt x="1668779" y="4480559"/>
                </a:lnTo>
                <a:lnTo>
                  <a:pt x="1668779" y="448055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7620">
            <a:solidFill>
              <a:srgbClr val="7E7E7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60"/>
          <p:cNvSpPr/>
          <p:nvPr/>
        </p:nvSpPr>
        <p:spPr>
          <a:xfrm>
            <a:off x="7397750" y="2432050"/>
            <a:ext cx="2457450" cy="4476750"/>
          </a:xfrm>
          <a:custGeom>
            <a:avLst/>
            <a:gdLst>
              <a:gd name="connsiteX0" fmla="*/ 1242059 w 2457450"/>
              <a:gd name="connsiteY0" fmla="*/ 4480559 h 4476750"/>
              <a:gd name="connsiteX1" fmla="*/ 17780 w 2457450"/>
              <a:gd name="connsiteY1" fmla="*/ 4480559 h 4476750"/>
              <a:gd name="connsiteX2" fmla="*/ 17780 w 2457450"/>
              <a:gd name="connsiteY2" fmla="*/ 16509 h 4476750"/>
              <a:gd name="connsiteX3" fmla="*/ 2466340 w 2457450"/>
              <a:gd name="connsiteY3" fmla="*/ 16509 h 4476750"/>
              <a:gd name="connsiteX4" fmla="*/ 2466340 w 2457450"/>
              <a:gd name="connsiteY4" fmla="*/ 4480559 h 4476750"/>
              <a:gd name="connsiteX5" fmla="*/ 1242059 w 2457450"/>
              <a:gd name="connsiteY5" fmla="*/ 4480559 h 4476750"/>
              <a:gd name="connsiteX6" fmla="*/ 1242059 w 2457450"/>
              <a:gd name="connsiteY6" fmla="*/ 4480559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7450" h="4476750">
                <a:moveTo>
                  <a:pt x="1242059" y="4480559"/>
                </a:moveTo>
                <a:lnTo>
                  <a:pt x="17780" y="4480559"/>
                </a:lnTo>
                <a:lnTo>
                  <a:pt x="17780" y="16509"/>
                </a:lnTo>
                <a:lnTo>
                  <a:pt x="2466340" y="16509"/>
                </a:lnTo>
                <a:lnTo>
                  <a:pt x="2466340" y="4480559"/>
                </a:lnTo>
                <a:lnTo>
                  <a:pt x="1242059" y="4480559"/>
                </a:lnTo>
                <a:lnTo>
                  <a:pt x="1242059" y="4480559"/>
                </a:lnTo>
                <a:close/>
              </a:path>
            </a:pathLst>
          </a:custGeom>
          <a:solidFill>
            <a:srgbClr val="CDE5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/>
          <p:cNvSpPr/>
          <p:nvPr/>
        </p:nvSpPr>
        <p:spPr>
          <a:xfrm>
            <a:off x="7397750" y="2432050"/>
            <a:ext cx="2457450" cy="4476750"/>
          </a:xfrm>
          <a:custGeom>
            <a:avLst/>
            <a:gdLst>
              <a:gd name="connsiteX0" fmla="*/ 1242059 w 2457450"/>
              <a:gd name="connsiteY0" fmla="*/ 4480559 h 4476750"/>
              <a:gd name="connsiteX1" fmla="*/ 17780 w 2457450"/>
              <a:gd name="connsiteY1" fmla="*/ 4480559 h 4476750"/>
              <a:gd name="connsiteX2" fmla="*/ 17780 w 2457450"/>
              <a:gd name="connsiteY2" fmla="*/ 16509 h 4476750"/>
              <a:gd name="connsiteX3" fmla="*/ 2466340 w 2457450"/>
              <a:gd name="connsiteY3" fmla="*/ 16509 h 4476750"/>
              <a:gd name="connsiteX4" fmla="*/ 2466340 w 2457450"/>
              <a:gd name="connsiteY4" fmla="*/ 4480559 h 4476750"/>
              <a:gd name="connsiteX5" fmla="*/ 1242059 w 2457450"/>
              <a:gd name="connsiteY5" fmla="*/ 4480559 h 4476750"/>
              <a:gd name="connsiteX6" fmla="*/ 1242059 w 2457450"/>
              <a:gd name="connsiteY6" fmla="*/ 4480559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7450" h="4476750">
                <a:moveTo>
                  <a:pt x="1242059" y="4480559"/>
                </a:moveTo>
                <a:lnTo>
                  <a:pt x="17780" y="4480559"/>
                </a:lnTo>
                <a:lnTo>
                  <a:pt x="17780" y="16509"/>
                </a:lnTo>
                <a:lnTo>
                  <a:pt x="2466340" y="16509"/>
                </a:lnTo>
                <a:lnTo>
                  <a:pt x="2466340" y="4480559"/>
                </a:lnTo>
                <a:lnTo>
                  <a:pt x="1242059" y="4480559"/>
                </a:lnTo>
                <a:lnTo>
                  <a:pt x="1242059" y="4480559"/>
                </a:lnTo>
                <a:close/>
              </a:path>
            </a:pathLst>
          </a:custGeom>
          <a:solidFill>
            <a:srgbClr val="000072">
              <a:alpha val="0"/>
            </a:srgbClr>
          </a:solidFill>
          <a:ln w="7620">
            <a:solidFill>
              <a:srgbClr val="7E7E7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2"/>
          <p:cNvSpPr txBox="1"/>
          <p:nvPr/>
        </p:nvSpPr>
        <p:spPr>
          <a:xfrm>
            <a:off x="612140" y="596215"/>
            <a:ext cx="5750673" cy="1627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354069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zh-CN" sz="4400" dirty="0">
                <a:solidFill>
                  <a:srgbClr val="000000"/>
                </a:solidFill>
                <a:latin typeface="Arial"/>
                <a:ea typeface="Arial"/>
              </a:rPr>
              <a:t>xercice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0">
              <a:lnSpc>
                <a:spcPts val="3575"/>
              </a:lnSpc>
            </a:pPr>
            <a:r>
              <a:rPr lang="en-US" altLang="zh-CN" sz="145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450" spc="40" dirty="0">
                <a:solidFill>
                  <a:srgbClr val="000000"/>
                </a:solidFill>
                <a:latin typeface="Symbol"/>
                <a:cs typeface="Symbol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Realiser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page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web</a:t>
            </a:r>
            <a:r>
              <a:rPr lang="en-US" altLang="zh-CN" sz="32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suivante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444500" y="2631395"/>
            <a:ext cx="3395698" cy="4014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4583"/>
              </a:lnSpc>
            </a:pP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&lt;!doctype</a:t>
            </a:r>
            <a:r>
              <a:rPr lang="en-US" altLang="zh-CN" sz="1400" spc="-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html&gt;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&lt;h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ead&gt;</a:t>
            </a:r>
          </a:p>
          <a:p>
            <a:pPr marL="100330" hangingPunct="0">
              <a:lnSpc>
                <a:spcPct val="93750"/>
              </a:lnSpc>
            </a:pP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&lt;meta</a:t>
            </a:r>
            <a:r>
              <a:rPr lang="en-US" altLang="zh-CN" sz="1400" spc="-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charset="utf-8"&gt;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&lt;title&gt;Titre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page&lt;/title&gt;</a:t>
            </a:r>
          </a:p>
          <a:p>
            <a:pPr marL="100330" hangingPunct="0">
              <a:lnSpc>
                <a:spcPct val="933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&lt;link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rel="stylesheet"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href="style.css"&gt;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&lt;script</a:t>
            </a:r>
            <a:r>
              <a:rPr lang="en-US" altLang="zh-CN" sz="1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src="script.js"&gt;&lt;/script&gt;</a:t>
            </a:r>
          </a:p>
          <a:p>
            <a:pPr marL="0">
              <a:lnSpc>
                <a:spcPct val="94166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&lt;/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head&gt;</a:t>
            </a:r>
          </a:p>
          <a:p>
            <a:pPr marL="0">
              <a:lnSpc>
                <a:spcPct val="9375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&lt;bo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dy&gt;</a:t>
            </a:r>
          </a:p>
          <a:p>
            <a:pPr marL="0" indent="100330">
              <a:lnSpc>
                <a:spcPct val="933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...</a:t>
            </a:r>
          </a:p>
          <a:p>
            <a:pPr marL="0" indent="100330">
              <a:lnSpc>
                <a:spcPct val="9416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&lt;!--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reste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contenu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--&gt;</a:t>
            </a:r>
          </a:p>
          <a:p>
            <a:pPr marL="0" hangingPunct="0">
              <a:lnSpc>
                <a:spcPct val="933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&lt;h1&gt;I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am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headline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made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with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HTM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L&lt;/h1&gt;</a:t>
            </a:r>
          </a:p>
          <a:p>
            <a:pPr marL="0" hangingPunct="0">
              <a:lnSpc>
                <a:spcPct val="937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&lt;p&gt;And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am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simple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text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paragraph.</a:t>
            </a:r>
            <a:r>
              <a:rPr lang="en-US" altLang="zh-CN" sz="1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color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text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styled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with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CSS.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Click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button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below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to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remove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me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through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power</a:t>
            </a:r>
            <a:r>
              <a:rPr lang="en-US" altLang="zh-CN" sz="14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JavaScript.&lt;/p&gt;</a:t>
            </a:r>
          </a:p>
          <a:p>
            <a:pPr marL="0">
              <a:lnSpc>
                <a:spcPct val="937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&lt;button&gt;Hide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text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above&lt;/button&gt;</a:t>
            </a:r>
          </a:p>
          <a:p>
            <a:pPr marL="0" indent="100330">
              <a:lnSpc>
                <a:spcPct val="933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...</a:t>
            </a:r>
          </a:p>
          <a:p>
            <a:pPr marL="0">
              <a:lnSpc>
                <a:spcPct val="94166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&lt;/bo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dy&gt;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&lt;/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html&gt;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4193540" y="2558794"/>
            <a:ext cx="403718" cy="4201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body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{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}</a:t>
            </a:r>
          </a:p>
          <a:p>
            <a:pPr>
              <a:lnSpc>
                <a:spcPts val="192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h1</a:t>
            </a:r>
            <a:r>
              <a:rPr lang="en-US" altLang="zh-CN" sz="9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{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}</a:t>
            </a:r>
          </a:p>
          <a:p>
            <a:pPr>
              <a:lnSpc>
                <a:spcPts val="985"/>
              </a:lnSpc>
            </a:pPr>
            <a:endParaRPr lang="en-US" dirty="0" smtClean="0"/>
          </a:p>
          <a:p>
            <a:pPr marL="0" hangingPunct="0">
              <a:lnSpc>
                <a:spcPct val="276666"/>
              </a:lnSpc>
            </a:pPr>
            <a:r>
              <a:rPr lang="en-US" altLang="zh-CN" sz="900" spc="120" dirty="0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lang="en-US" altLang="zh-CN" sz="9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80" dirty="0">
                <a:solidFill>
                  <a:srgbClr val="000000"/>
                </a:solidFill>
                <a:latin typeface="Arial"/>
                <a:ea typeface="Arial"/>
              </a:rPr>
              <a:t>{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}</a:t>
            </a:r>
          </a:p>
          <a:p>
            <a:pPr>
              <a:lnSpc>
                <a:spcPts val="9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button</a:t>
            </a:r>
            <a:r>
              <a:rPr lang="en-US" altLang="zh-CN" sz="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5" dirty="0">
                <a:solidFill>
                  <a:srgbClr val="000000"/>
                </a:solidFill>
                <a:latin typeface="Arial"/>
                <a:ea typeface="Arial"/>
              </a:rPr>
              <a:t>{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Arial"/>
                <a:ea typeface="Arial"/>
              </a:rPr>
              <a:t>}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4644390" y="2679174"/>
            <a:ext cx="1676202" cy="3955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4166"/>
              </a:lnSpc>
            </a:pPr>
            <a:r>
              <a:rPr lang="en-US" altLang="zh-CN" sz="900" spc="10" dirty="0">
                <a:solidFill>
                  <a:srgbClr val="000000"/>
                </a:solidFill>
                <a:latin typeface="Arial"/>
                <a:ea typeface="Arial"/>
              </a:rPr>
              <a:t>font-family:</a:t>
            </a:r>
            <a:r>
              <a:rPr lang="en-US" altLang="zh-CN" sz="9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10" dirty="0">
                <a:solidFill>
                  <a:srgbClr val="000000"/>
                </a:solidFill>
                <a:latin typeface="Arial"/>
                <a:ea typeface="Arial"/>
              </a:rPr>
              <a:t>sans-serif;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text-align:</a:t>
            </a:r>
            <a:r>
              <a:rPr lang="en-US" altLang="zh-CN" sz="9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center;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spc="20" dirty="0">
                <a:solidFill>
                  <a:srgbClr val="000000"/>
                </a:solidFill>
                <a:latin typeface="Arial"/>
                <a:ea typeface="Arial"/>
              </a:rPr>
              <a:t>padding:</a:t>
            </a:r>
            <a:r>
              <a:rPr lang="en-US" altLang="zh-CN" sz="900" spc="-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25" dirty="0">
                <a:solidFill>
                  <a:srgbClr val="000000"/>
                </a:solidFill>
                <a:latin typeface="Arial"/>
                <a:ea typeface="Arial"/>
              </a:rPr>
              <a:t>3rem;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spc="10" dirty="0">
                <a:solidFill>
                  <a:srgbClr val="000000"/>
                </a:solidFill>
                <a:latin typeface="Arial"/>
                <a:ea typeface="Arial"/>
              </a:rPr>
              <a:t>font-size:</a:t>
            </a:r>
            <a:r>
              <a:rPr lang="en-US" altLang="zh-CN" sz="9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20" dirty="0">
                <a:solidFill>
                  <a:srgbClr val="000000"/>
                </a:solidFill>
                <a:latin typeface="Arial"/>
                <a:ea typeface="Arial"/>
              </a:rPr>
              <a:t>1.125rem;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line-height:</a:t>
            </a:r>
            <a:r>
              <a:rPr lang="en-US" altLang="zh-CN" sz="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5" dirty="0">
                <a:solidFill>
                  <a:srgbClr val="000000"/>
                </a:solidFill>
                <a:latin typeface="Arial"/>
                <a:ea typeface="Arial"/>
              </a:rPr>
              <a:t>1.5;</a:t>
            </a:r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transition:</a:t>
            </a:r>
            <a:r>
              <a:rPr lang="en-US" altLang="zh-CN" sz="9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all</a:t>
            </a:r>
            <a:r>
              <a:rPr lang="en-US" altLang="zh-CN" sz="9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725ms</a:t>
            </a:r>
            <a:r>
              <a:rPr lang="en-US" altLang="zh-CN" sz="9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ease-in-out;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0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font-size:</a:t>
            </a:r>
            <a:r>
              <a:rPr lang="en-US" altLang="zh-CN" sz="900" spc="-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25" dirty="0">
                <a:solidFill>
                  <a:srgbClr val="000000"/>
                </a:solidFill>
                <a:latin typeface="Arial"/>
                <a:ea typeface="Arial"/>
              </a:rPr>
              <a:t>2rem;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spc="10" dirty="0">
                <a:solidFill>
                  <a:srgbClr val="000000"/>
                </a:solidFill>
                <a:latin typeface="Arial"/>
                <a:ea typeface="Arial"/>
              </a:rPr>
              <a:t>font-weight:</a:t>
            </a:r>
            <a:r>
              <a:rPr lang="en-US" altLang="zh-CN" sz="9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20" dirty="0">
                <a:solidFill>
                  <a:srgbClr val="000000"/>
                </a:solidFill>
                <a:latin typeface="Arial"/>
                <a:ea typeface="Arial"/>
              </a:rPr>
              <a:t>bolder;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margin-bottom: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-5" dirty="0">
                <a:solidFill>
                  <a:srgbClr val="000000"/>
                </a:solidFill>
                <a:latin typeface="Arial"/>
                <a:ea typeface="Arial"/>
              </a:rPr>
              <a:t>1rem;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900" spc="10" dirty="0">
                <a:solidFill>
                  <a:srgbClr val="000000"/>
                </a:solidFill>
                <a:latin typeface="Arial"/>
                <a:ea typeface="Arial"/>
              </a:rPr>
              <a:t>margin-bottom:</a:t>
            </a:r>
            <a:r>
              <a:rPr lang="en-US" altLang="zh-CN" sz="9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20" dirty="0">
                <a:solidFill>
                  <a:srgbClr val="000000"/>
                </a:solidFill>
                <a:latin typeface="Arial"/>
                <a:ea typeface="Arial"/>
              </a:rPr>
              <a:t>1rem;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color:</a:t>
            </a:r>
            <a:r>
              <a:rPr lang="en-US" altLang="zh-CN" sz="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tomato;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0"/>
              </a:lnSpc>
            </a:pPr>
            <a:endParaRPr lang="en-US" dirty="0" smtClean="0"/>
          </a:p>
          <a:p>
            <a:pPr marL="0" hangingPunct="0">
              <a:lnSpc>
                <a:spcPct val="93750"/>
              </a:lnSpc>
            </a:pPr>
            <a:r>
              <a:rPr lang="en-US" altLang="zh-CN" sz="900" spc="20" dirty="0">
                <a:solidFill>
                  <a:srgbClr val="000000"/>
                </a:solidFill>
                <a:latin typeface="Arial"/>
                <a:ea typeface="Arial"/>
              </a:rPr>
              <a:t>cursor:</a:t>
            </a:r>
            <a:r>
              <a:rPr lang="en-US" altLang="zh-CN" sz="9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pointer;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appearance:</a:t>
            </a:r>
            <a:r>
              <a:rPr lang="en-US" altLang="zh-CN" sz="900" spc="-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25" dirty="0">
                <a:solidFill>
                  <a:srgbClr val="000000"/>
                </a:solidFill>
                <a:latin typeface="Arial"/>
                <a:ea typeface="Arial"/>
              </a:rPr>
              <a:t>none;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border-radius:</a:t>
            </a:r>
            <a:r>
              <a:rPr lang="en-US" altLang="zh-CN" sz="9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4px;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font-size:</a:t>
            </a:r>
            <a:r>
              <a:rPr lang="en-US" altLang="zh-CN" sz="9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1.25rem;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padding: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0.75rem</a:t>
            </a:r>
            <a:r>
              <a:rPr lang="en-US" altLang="zh-CN" sz="9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1rem;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border: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1px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solid</a:t>
            </a:r>
            <a:r>
              <a:rPr lang="en-US" altLang="zh-CN" sz="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navy;</a:t>
            </a:r>
          </a:p>
          <a:p>
            <a:pPr marL="0" hangingPunct="0">
              <a:lnSpc>
                <a:spcPct val="95833"/>
              </a:lnSpc>
            </a:pPr>
            <a:r>
              <a:rPr lang="en-US" altLang="zh-CN" sz="900" spc="5" dirty="0">
                <a:solidFill>
                  <a:srgbClr val="000000"/>
                </a:solidFill>
                <a:latin typeface="Arial"/>
                <a:ea typeface="Arial"/>
              </a:rPr>
              <a:t>background-color:</a:t>
            </a:r>
            <a:r>
              <a:rPr lang="en-US" altLang="zh-CN" sz="9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spc="15" dirty="0">
                <a:solidFill>
                  <a:srgbClr val="000000"/>
                </a:solidFill>
                <a:latin typeface="Arial"/>
                <a:ea typeface="Arial"/>
              </a:rPr>
              <a:t>dodgerblue;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color: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white;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7578090" y="2555746"/>
            <a:ext cx="2115208" cy="5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$('button').on('click',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function()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{</a:t>
            </a:r>
          </a:p>
          <a:p>
            <a:pPr marL="0" indent="449579">
              <a:lnSpc>
                <a:spcPct val="933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$('p').css('opacity',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0);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});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1673860" y="7018779"/>
            <a:ext cx="723399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741419" algn="l"/>
                <a:tab pos="684022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HTML	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CSS	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ea typeface="Arial"/>
              </a:rPr>
              <a:t>JS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454</Words>
  <Application>Microsoft Office PowerPoint</Application>
  <PresentationFormat>Personnalisé</PresentationFormat>
  <Paragraphs>189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certificat SSL/TLS &amp; HTTPS</vt:lpstr>
      <vt:lpstr>Le certificat SSL/TLS &amp; HTTPS</vt:lpstr>
      <vt:lpstr>Le certificat SSL/TLS &amp; HTTPS</vt:lpstr>
      <vt:lpstr>Le certificat SSL/TLS &amp; HTTPS</vt:lpstr>
      <vt:lpstr>Le certificat SSL/TLS &amp; HTTPS</vt:lpstr>
      <vt:lpstr>Le certificat SSL/TLS &amp; HTTPS</vt:lpstr>
      <vt:lpstr>Le certificat SSL/TLS &amp; HTTPS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STORMPC</cp:lastModifiedBy>
  <cp:revision>16</cp:revision>
  <dcterms:created xsi:type="dcterms:W3CDTF">2011-01-21T15:00:27Z</dcterms:created>
  <dcterms:modified xsi:type="dcterms:W3CDTF">2022-04-17T05:13:27Z</dcterms:modified>
</cp:coreProperties>
</file>