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2" r:id="rId1"/>
  </p:sldMasterIdLst>
  <p:notesMasterIdLst>
    <p:notesMasterId r:id="rId48"/>
  </p:notesMasterIdLst>
  <p:sldIdLst>
    <p:sldId id="256" r:id="rId2"/>
    <p:sldId id="257" r:id="rId3"/>
    <p:sldId id="272" r:id="rId4"/>
    <p:sldId id="258" r:id="rId5"/>
    <p:sldId id="259" r:id="rId6"/>
    <p:sldId id="274" r:id="rId7"/>
    <p:sldId id="278" r:id="rId8"/>
    <p:sldId id="279" r:id="rId9"/>
    <p:sldId id="260" r:id="rId10"/>
    <p:sldId id="275" r:id="rId11"/>
    <p:sldId id="280" r:id="rId12"/>
    <p:sldId id="276" r:id="rId13"/>
    <p:sldId id="277" r:id="rId14"/>
    <p:sldId id="281" r:id="rId15"/>
    <p:sldId id="282" r:id="rId16"/>
    <p:sldId id="261" r:id="rId17"/>
    <p:sldId id="283" r:id="rId18"/>
    <p:sldId id="284" r:id="rId19"/>
    <p:sldId id="295" r:id="rId20"/>
    <p:sldId id="285" r:id="rId21"/>
    <p:sldId id="288" r:id="rId22"/>
    <p:sldId id="287" r:id="rId23"/>
    <p:sldId id="292" r:id="rId24"/>
    <p:sldId id="290" r:id="rId25"/>
    <p:sldId id="291" r:id="rId26"/>
    <p:sldId id="262" r:id="rId27"/>
    <p:sldId id="289" r:id="rId28"/>
    <p:sldId id="294" r:id="rId29"/>
    <p:sldId id="265" r:id="rId30"/>
    <p:sldId id="296" r:id="rId31"/>
    <p:sldId id="297" r:id="rId32"/>
    <p:sldId id="298" r:id="rId33"/>
    <p:sldId id="299" r:id="rId34"/>
    <p:sldId id="304" r:id="rId35"/>
    <p:sldId id="300" r:id="rId36"/>
    <p:sldId id="303" r:id="rId37"/>
    <p:sldId id="301" r:id="rId38"/>
    <p:sldId id="302" r:id="rId39"/>
    <p:sldId id="305" r:id="rId40"/>
    <p:sldId id="306" r:id="rId41"/>
    <p:sldId id="307" r:id="rId42"/>
    <p:sldId id="308" r:id="rId43"/>
    <p:sldId id="310" r:id="rId44"/>
    <p:sldId id="311" r:id="rId45"/>
    <p:sldId id="312" r:id="rId46"/>
    <p:sldId id="309"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34B315-3393-4511-90F7-3E14200EDD1B}" type="datetimeFigureOut">
              <a:rPr lang="fr-FR" smtClean="0"/>
              <a:t>03/11/2021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F82AA-600A-42DD-916E-E0D23D6A97CF}" type="slidenum">
              <a:rPr lang="fr-FR" smtClean="0"/>
              <a:t>‹N°›</a:t>
            </a:fld>
            <a:endParaRPr lang="fr-FR"/>
          </a:p>
        </p:txBody>
      </p:sp>
    </p:spTree>
    <p:extLst>
      <p:ext uri="{BB962C8B-B14F-4D97-AF65-F5344CB8AC3E}">
        <p14:creationId xmlns:p14="http://schemas.microsoft.com/office/powerpoint/2010/main" val="2126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0111.0000001010001111011</a:t>
            </a:r>
          </a:p>
          <a:p>
            <a:r>
              <a:rPr lang="fr-FR" dirty="0" smtClean="0"/>
              <a:t>0001111.00110011001100110011</a:t>
            </a:r>
            <a:endParaRPr lang="fr-FR" dirty="0"/>
          </a:p>
        </p:txBody>
      </p:sp>
      <p:sp>
        <p:nvSpPr>
          <p:cNvPr id="4" name="Espace réservé du numéro de diapositive 3"/>
          <p:cNvSpPr>
            <a:spLocks noGrp="1"/>
          </p:cNvSpPr>
          <p:nvPr>
            <p:ph type="sldNum" sz="quarter" idx="10"/>
          </p:nvPr>
        </p:nvSpPr>
        <p:spPr/>
        <p:txBody>
          <a:bodyPr/>
          <a:lstStyle/>
          <a:p>
            <a:fld id="{409F82AA-600A-42DD-916E-E0D23D6A97CF}" type="slidenum">
              <a:rPr lang="fr-FR" smtClean="0"/>
              <a:t>28</a:t>
            </a:fld>
            <a:endParaRPr lang="fr-FR"/>
          </a:p>
        </p:txBody>
      </p:sp>
    </p:spTree>
    <p:extLst>
      <p:ext uri="{BB962C8B-B14F-4D97-AF65-F5344CB8AC3E}">
        <p14:creationId xmlns:p14="http://schemas.microsoft.com/office/powerpoint/2010/main" val="241357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17BDAA9-31A6-4CE8-BB7A-00153DD6B26B}" type="datetime1">
              <a:rPr lang="fr-FR" smtClean="0"/>
              <a:t>03/11/2021</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4C566BC-03A7-4CC9-A8FB-139B071060E2}" type="slidenum">
              <a:rPr lang="fr-FR" smtClean="0"/>
              <a:t>‹N°›</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E32C34C-6214-4125-8879-37EB1BDFBF00}" type="datetime1">
              <a:rPr lang="fr-FR" smtClean="0"/>
              <a:t>03/11/2021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C566BC-03A7-4CC9-A8FB-139B071060E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0A02F8E-997A-4F27-8415-C8A2A7F57087}" type="datetime1">
              <a:rPr lang="fr-FR" smtClean="0"/>
              <a:t>03/11/2021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C566BC-03A7-4CC9-A8FB-139B071060E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46D7DAF-2FD2-4433-B44F-C5679F59C287}" type="datetime1">
              <a:rPr lang="fr-FR" smtClean="0"/>
              <a:t>03/11/2021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C566BC-03A7-4CC9-A8FB-139B071060E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746C273-3DFF-410F-B647-3E027E8C11F5}" type="datetime1">
              <a:rPr lang="fr-FR" smtClean="0"/>
              <a:t>03/11/2021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C566BC-03A7-4CC9-A8FB-139B071060E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AB945F7D-4AF4-40E1-B322-4139FC4D0734}" type="datetime1">
              <a:rPr lang="fr-FR" smtClean="0"/>
              <a:t>03/11/2021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4C566BC-03A7-4CC9-A8FB-139B071060E2}" type="slidenum">
              <a:rPr lang="fr-FR" smtClean="0"/>
              <a:t>‹N°›</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ED28BE8-4C96-4176-ACF2-B9C453144AD8}" type="datetime1">
              <a:rPr lang="fr-FR" smtClean="0"/>
              <a:t>03/11/2021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4C566BC-03A7-4CC9-A8FB-139B071060E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FF8992F4-E1F7-473E-ADD1-BA7CC115C7FD}" type="datetime1">
              <a:rPr lang="fr-FR" smtClean="0"/>
              <a:t>03/11/2021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4C566BC-03A7-4CC9-A8FB-139B071060E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D09DA-F46C-4710-9B35-01CD1DDB1ED1}" type="datetime1">
              <a:rPr lang="fr-FR" smtClean="0"/>
              <a:t>03/11/2021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4C566BC-03A7-4CC9-A8FB-139B071060E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D019EC0-1849-4D91-A3C5-49A005A1C21C}" type="datetime1">
              <a:rPr lang="fr-FR" smtClean="0"/>
              <a:t>03/11/2021</a:t>
            </a:fld>
            <a:endParaRPr lang="fr-FR"/>
          </a:p>
        </p:txBody>
      </p:sp>
      <p:sp>
        <p:nvSpPr>
          <p:cNvPr id="7" name="Slide Number Placeholder 6"/>
          <p:cNvSpPr>
            <a:spLocks noGrp="1"/>
          </p:cNvSpPr>
          <p:nvPr>
            <p:ph type="sldNum" sz="quarter" idx="12"/>
          </p:nvPr>
        </p:nvSpPr>
        <p:spPr/>
        <p:txBody>
          <a:bodyPr/>
          <a:lstStyle/>
          <a:p>
            <a:fld id="{E4C566BC-03A7-4CC9-A8FB-139B071060E2}" type="slidenum">
              <a:rPr lang="fr-FR" smtClean="0"/>
              <a:t>‹N°›</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C7CB775-8BA6-4B07-A7FD-B184B87CAE38}" type="datetime1">
              <a:rPr lang="fr-FR" smtClean="0"/>
              <a:t>03/11/2021</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E4C566BC-03A7-4CC9-A8FB-139B071060E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14EBD85-2FBC-4946-9120-A4489813305C}" type="datetime1">
              <a:rPr lang="fr-FR" smtClean="0"/>
              <a:t>03/11/2021</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4C566BC-03A7-4CC9-A8FB-139B071060E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gladir.com/LEXIQUE/CHIP/intel8087.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just"/>
            <a:r>
              <a:rPr lang="fr-FR" dirty="0" smtClean="0"/>
              <a:t>Cours Méthode numérique:</a:t>
            </a:r>
            <a:br>
              <a:rPr lang="fr-FR" dirty="0" smtClean="0"/>
            </a:br>
            <a:r>
              <a:rPr lang="fr-FR" dirty="0" smtClean="0"/>
              <a:t> </a:t>
            </a:r>
            <a:r>
              <a:rPr lang="fr-FR" sz="3100" dirty="0" smtClean="0"/>
              <a:t>Chapitre1Généralités </a:t>
            </a:r>
            <a:r>
              <a:rPr lang="fr-FR" sz="3100" dirty="0"/>
              <a:t>sur l'analyse numérique et le calcul scientifique</a:t>
            </a:r>
            <a:endParaRPr lang="fr-FR" dirty="0"/>
          </a:p>
        </p:txBody>
      </p:sp>
      <p:sp>
        <p:nvSpPr>
          <p:cNvPr id="3" name="Sous-titre 2"/>
          <p:cNvSpPr>
            <a:spLocks noGrp="1"/>
          </p:cNvSpPr>
          <p:nvPr>
            <p:ph type="subTitle" idx="1"/>
          </p:nvPr>
        </p:nvSpPr>
        <p:spPr/>
        <p:txBody>
          <a:bodyPr/>
          <a:lstStyle/>
          <a:p>
            <a:r>
              <a:rPr lang="fr-FR" dirty="0" smtClean="0"/>
              <a:t>L2 Informatique</a:t>
            </a:r>
            <a:endParaRPr lang="fr-FR" dirty="0"/>
          </a:p>
        </p:txBody>
      </p:sp>
      <p:sp>
        <p:nvSpPr>
          <p:cNvPr id="5" name="Espace réservé du numéro de diapositive 4"/>
          <p:cNvSpPr>
            <a:spLocks noGrp="1"/>
          </p:cNvSpPr>
          <p:nvPr>
            <p:ph type="sldNum" sz="quarter" idx="12"/>
          </p:nvPr>
        </p:nvSpPr>
        <p:spPr/>
        <p:txBody>
          <a:bodyPr/>
          <a:lstStyle/>
          <a:p>
            <a:fld id="{E4C566BC-03A7-4CC9-A8FB-139B071060E2}" type="slidenum">
              <a:rPr lang="fr-FR" smtClean="0"/>
              <a:t>1</a:t>
            </a:fld>
            <a:endParaRPr lang="fr-FR"/>
          </a:p>
        </p:txBody>
      </p:sp>
    </p:spTree>
    <p:extLst>
      <p:ext uri="{BB962C8B-B14F-4D97-AF65-F5344CB8AC3E}">
        <p14:creationId xmlns:p14="http://schemas.microsoft.com/office/powerpoint/2010/main" val="1623558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Operations sur nombres entiers</a:t>
            </a:r>
            <a:endParaRPr lang="fr-FR" dirty="0"/>
          </a:p>
        </p:txBody>
      </p:sp>
      <p:sp>
        <p:nvSpPr>
          <p:cNvPr id="3" name="Espace réservé du contenu 2"/>
          <p:cNvSpPr>
            <a:spLocks noGrp="1"/>
          </p:cNvSpPr>
          <p:nvPr>
            <p:ph idx="1"/>
          </p:nvPr>
        </p:nvSpPr>
        <p:spPr>
          <a:xfrm>
            <a:off x="1043492" y="2323652"/>
            <a:ext cx="6777317" cy="2041452"/>
          </a:xfrm>
        </p:spPr>
        <p:txBody>
          <a:bodyPr>
            <a:normAutofit lnSpcReduction="10000"/>
          </a:bodyPr>
          <a:lstStyle/>
          <a:p>
            <a:r>
              <a:rPr lang="fr-FR" dirty="0" smtClean="0"/>
              <a:t>la </a:t>
            </a:r>
            <a:r>
              <a:rPr lang="fr-FR" b="1" dirty="0" smtClean="0"/>
              <a:t>soustraction</a:t>
            </a:r>
          </a:p>
          <a:p>
            <a:pPr algn="just"/>
            <a:r>
              <a:rPr lang="fr-FR" dirty="0" smtClean="0"/>
              <a:t>il n’y a pas de soustraction à proprement dit, on additionne plutôt le négatif du nombre</a:t>
            </a:r>
          </a:p>
          <a:p>
            <a:r>
              <a:rPr lang="fr-FR" b="1" dirty="0" smtClean="0"/>
              <a:t>a-b=a+(-b)</a:t>
            </a:r>
          </a:p>
          <a:p>
            <a:endParaRPr lang="fr-FR" b="1" dirty="0" smtClean="0"/>
          </a:p>
          <a:p>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10</a:t>
            </a:fld>
            <a:endParaRPr lang="fr-FR"/>
          </a:p>
        </p:txBody>
      </p:sp>
    </p:spTree>
    <p:extLst>
      <p:ext uri="{BB962C8B-B14F-4D97-AF65-F5344CB8AC3E}">
        <p14:creationId xmlns:p14="http://schemas.microsoft.com/office/powerpoint/2010/main" val="1567151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Operations sur nombres entiers</a:t>
            </a:r>
            <a:endParaRPr lang="fr-FR" dirty="0"/>
          </a:p>
        </p:txBody>
      </p:sp>
      <p:sp>
        <p:nvSpPr>
          <p:cNvPr id="3" name="Espace réservé du contenu 2"/>
          <p:cNvSpPr>
            <a:spLocks noGrp="1"/>
          </p:cNvSpPr>
          <p:nvPr>
            <p:ph idx="1"/>
          </p:nvPr>
        </p:nvSpPr>
        <p:spPr>
          <a:xfrm>
            <a:off x="1043492" y="2132856"/>
            <a:ext cx="6777317" cy="1080120"/>
          </a:xfrm>
        </p:spPr>
        <p:txBody>
          <a:bodyPr>
            <a:normAutofit/>
          </a:bodyPr>
          <a:lstStyle/>
          <a:p>
            <a:r>
              <a:rPr lang="fr-FR" dirty="0" smtClean="0"/>
              <a:t>la </a:t>
            </a:r>
            <a:r>
              <a:rPr lang="fr-FR" b="1" dirty="0" smtClean="0"/>
              <a:t>soustraction</a:t>
            </a:r>
          </a:p>
          <a:p>
            <a:r>
              <a:rPr lang="fr-FR" b="1" dirty="0" smtClean="0"/>
              <a:t>26-19=26+(-19)</a:t>
            </a: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11</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503710220"/>
              </p:ext>
            </p:extLst>
          </p:nvPr>
        </p:nvGraphicFramePr>
        <p:xfrm>
          <a:off x="1259632" y="3140968"/>
          <a:ext cx="5486400" cy="1112520"/>
        </p:xfrm>
        <a:graphic>
          <a:graphicData uri="http://schemas.openxmlformats.org/drawingml/2006/table">
            <a:tbl>
              <a:tblPr firstCol="1" bandRow="1">
                <a:tableStyleId>{5C22544A-7EE6-4342-B048-85BDC9FD1C3A}</a:tableStyleId>
              </a:tblPr>
              <a:tblGrid>
                <a:gridCol w="609600"/>
                <a:gridCol w="609600"/>
                <a:gridCol w="609600"/>
                <a:gridCol w="609600"/>
                <a:gridCol w="609600"/>
                <a:gridCol w="609600"/>
                <a:gridCol w="609600"/>
                <a:gridCol w="609600"/>
                <a:gridCol w="609600"/>
              </a:tblGrid>
              <a:tr h="370840">
                <a:tc>
                  <a:txBody>
                    <a:bodyPr/>
                    <a:lstStyle/>
                    <a:p>
                      <a:r>
                        <a:rPr lang="fr-FR" dirty="0" smtClean="0"/>
                        <a:t>19</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r>
              <a:tr h="370840">
                <a:tc>
                  <a:txBody>
                    <a:bodyPr/>
                    <a:lstStyle/>
                    <a:p>
                      <a:r>
                        <a:rPr lang="fr-FR" dirty="0" smtClean="0"/>
                        <a:t>¬19</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r>
              <a:tr h="370840">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429500587"/>
              </p:ext>
            </p:extLst>
          </p:nvPr>
        </p:nvGraphicFramePr>
        <p:xfrm>
          <a:off x="1259632" y="4365104"/>
          <a:ext cx="6096000" cy="1112520"/>
        </p:xfrm>
        <a:graphic>
          <a:graphicData uri="http://schemas.openxmlformats.org/drawingml/2006/table">
            <a:tbl>
              <a:tblPr firstCol="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pPr algn="ctr"/>
                      <a:r>
                        <a:rPr lang="fr-FR" dirty="0" smtClean="0"/>
                        <a:t>26</a:t>
                      </a:r>
                      <a:endParaRPr lang="fr-FR" dirty="0"/>
                    </a:p>
                  </a:txBody>
                  <a:tcPr/>
                </a:tc>
                <a:tc>
                  <a:txBody>
                    <a:bodyPr/>
                    <a:lstStyle/>
                    <a:p>
                      <a:pPr algn="ct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0</a:t>
                      </a:r>
                      <a:endParaRPr lang="fr-FR" dirty="0"/>
                    </a:p>
                  </a:txBody>
                  <a:tcPr/>
                </a:tc>
                <a:tc>
                  <a:txBody>
                    <a:bodyPr/>
                    <a:lstStyle/>
                    <a:p>
                      <a:pPr algn="ctr"/>
                      <a:r>
                        <a:rPr lang="fr-FR" dirty="0" smtClean="0"/>
                        <a:t>1</a:t>
                      </a:r>
                      <a:endParaRPr lang="fr-FR" dirty="0"/>
                    </a:p>
                  </a:txBody>
                  <a:tcPr/>
                </a:tc>
                <a:tc>
                  <a:txBody>
                    <a:bodyPr/>
                    <a:lstStyle/>
                    <a:p>
                      <a:pPr algn="ctr"/>
                      <a:r>
                        <a:rPr lang="fr-FR" dirty="0" smtClean="0"/>
                        <a:t>0</a:t>
                      </a:r>
                      <a:endParaRPr lang="fr-FR" dirty="0"/>
                    </a:p>
                  </a:txBody>
                  <a:tcPr/>
                </a:tc>
              </a:tr>
              <a:tr h="370840">
                <a:tc>
                  <a:txBody>
                    <a:bodyPr/>
                    <a:lstStyle/>
                    <a:p>
                      <a:pPr algn="ctr"/>
                      <a:r>
                        <a:rPr lang="fr-FR" dirty="0" smtClean="0"/>
                        <a:t>-19</a:t>
                      </a:r>
                      <a:endParaRPr lang="fr-FR" dirty="0"/>
                    </a:p>
                  </a:txBody>
                  <a:tcPr/>
                </a:tc>
                <a:tc>
                  <a:txBody>
                    <a:bodyPr/>
                    <a:lstStyle/>
                    <a:p>
                      <a:pPr algn="ct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0</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0</a:t>
                      </a:r>
                      <a:endParaRPr lang="fr-FR" dirty="0"/>
                    </a:p>
                  </a:txBody>
                  <a:tcPr/>
                </a:tc>
                <a:tc>
                  <a:txBody>
                    <a:bodyPr/>
                    <a:lstStyle/>
                    <a:p>
                      <a:pPr algn="ctr"/>
                      <a:r>
                        <a:rPr lang="fr-FR" dirty="0" smtClean="0"/>
                        <a:t>1</a:t>
                      </a:r>
                      <a:endParaRPr lang="fr-FR" dirty="0"/>
                    </a:p>
                  </a:txBody>
                  <a:tcPr/>
                </a:tc>
              </a:tr>
              <a:tr h="370840">
                <a:tc>
                  <a:txBody>
                    <a:bodyPr/>
                    <a:lstStyle/>
                    <a:p>
                      <a:pPr algn="ctr"/>
                      <a:r>
                        <a:rPr lang="fr-FR" dirty="0" smtClean="0"/>
                        <a:t>7</a:t>
                      </a:r>
                      <a:endParaRPr lang="fr-FR" dirty="0"/>
                    </a:p>
                  </a:txBody>
                  <a:tcPr/>
                </a:tc>
                <a:tc>
                  <a:txBody>
                    <a:bodyPr/>
                    <a:lstStyle/>
                    <a:p>
                      <a:pPr algn="ctr"/>
                      <a:r>
                        <a:rPr lang="fr-FR" b="1" dirty="0" smtClean="0">
                          <a:solidFill>
                            <a:srgbClr val="FF0000"/>
                          </a:solidFill>
                        </a:rPr>
                        <a:t>1</a:t>
                      </a:r>
                      <a:endParaRPr lang="fr-FR" b="1" dirty="0">
                        <a:solidFill>
                          <a:srgbClr val="FF0000"/>
                        </a:solidFill>
                      </a:endParaRPr>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r>
            </a:tbl>
          </a:graphicData>
        </a:graphic>
      </p:graphicFrame>
      <p:sp>
        <p:nvSpPr>
          <p:cNvPr id="8" name="ZoneTexte 7"/>
          <p:cNvSpPr txBox="1"/>
          <p:nvPr/>
        </p:nvSpPr>
        <p:spPr>
          <a:xfrm>
            <a:off x="827584" y="5692606"/>
            <a:ext cx="7851829" cy="646331"/>
          </a:xfrm>
          <a:prstGeom prst="rect">
            <a:avLst/>
          </a:prstGeom>
          <a:noFill/>
        </p:spPr>
        <p:txBody>
          <a:bodyPr wrap="none" rtlCol="0">
            <a:spAutoFit/>
          </a:bodyPr>
          <a:lstStyle/>
          <a:p>
            <a:r>
              <a:rPr lang="fr-FR" dirty="0"/>
              <a:t>le maximum de l’addition de deux nombres entiers relatifs sur 8 bits </a:t>
            </a:r>
            <a:r>
              <a:rPr lang="fr-FR" dirty="0" smtClean="0"/>
              <a:t>=</a:t>
            </a:r>
          </a:p>
          <a:p>
            <a:r>
              <a:rPr lang="fr-FR" b="1" dirty="0" smtClean="0"/>
              <a:t>-128-128= -256 </a:t>
            </a:r>
            <a:r>
              <a:rPr lang="fr-FR" dirty="0" smtClean="0"/>
              <a:t>nécessite au moins 10 bits (dont 1 pour le signe)</a:t>
            </a:r>
            <a:endParaRPr lang="fr-FR" dirty="0"/>
          </a:p>
        </p:txBody>
      </p:sp>
    </p:spTree>
    <p:extLst>
      <p:ext uri="{BB962C8B-B14F-4D97-AF65-F5344CB8AC3E}">
        <p14:creationId xmlns:p14="http://schemas.microsoft.com/office/powerpoint/2010/main" val="34052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Operations sur nombres entiers</a:t>
            </a:r>
            <a:endParaRPr lang="fr-FR" dirty="0"/>
          </a:p>
        </p:txBody>
      </p:sp>
      <p:sp>
        <p:nvSpPr>
          <p:cNvPr id="3" name="Espace réservé du contenu 2"/>
          <p:cNvSpPr>
            <a:spLocks noGrp="1"/>
          </p:cNvSpPr>
          <p:nvPr>
            <p:ph idx="1"/>
          </p:nvPr>
        </p:nvSpPr>
        <p:spPr/>
        <p:txBody>
          <a:bodyPr>
            <a:normAutofit/>
          </a:bodyPr>
          <a:lstStyle/>
          <a:p>
            <a:pPr algn="just"/>
            <a:r>
              <a:rPr lang="fr-FR" dirty="0" smtClean="0"/>
              <a:t>la </a:t>
            </a:r>
            <a:r>
              <a:rPr lang="fr-FR" b="1" dirty="0" smtClean="0"/>
              <a:t>multiplication </a:t>
            </a:r>
          </a:p>
          <a:p>
            <a:pPr algn="just"/>
            <a:r>
              <a:rPr lang="fr-FR" dirty="0" smtClean="0"/>
              <a:t>lorsqu’on multiplie deux nombres binaires, si on rencontre un 0, on fait simplement un décalage et si on rencontre un 1, on écrit le nombre tel quel.</a:t>
            </a: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12</a:t>
            </a:fld>
            <a:endParaRPr lang="fr-FR"/>
          </a:p>
        </p:txBody>
      </p:sp>
    </p:spTree>
    <p:extLst>
      <p:ext uri="{BB962C8B-B14F-4D97-AF65-F5344CB8AC3E}">
        <p14:creationId xmlns:p14="http://schemas.microsoft.com/office/powerpoint/2010/main" val="1567151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Operations sur nombres entiers</a:t>
            </a:r>
            <a:endParaRPr lang="fr-FR" dirty="0"/>
          </a:p>
        </p:txBody>
      </p:sp>
      <p:sp>
        <p:nvSpPr>
          <p:cNvPr id="3" name="Espace réservé du contenu 2"/>
          <p:cNvSpPr>
            <a:spLocks noGrp="1"/>
          </p:cNvSpPr>
          <p:nvPr>
            <p:ph idx="1"/>
          </p:nvPr>
        </p:nvSpPr>
        <p:spPr>
          <a:xfrm>
            <a:off x="1043492" y="2323652"/>
            <a:ext cx="6777317" cy="1033339"/>
          </a:xfrm>
        </p:spPr>
        <p:txBody>
          <a:bodyPr>
            <a:normAutofit/>
          </a:bodyPr>
          <a:lstStyle/>
          <a:p>
            <a:r>
              <a:rPr lang="fr-FR" dirty="0" smtClean="0"/>
              <a:t>la multiplication</a:t>
            </a:r>
          </a:p>
          <a:p>
            <a:r>
              <a:rPr lang="fr-FR" dirty="0" smtClean="0"/>
              <a:t>26*19=494</a:t>
            </a:r>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13</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293465697"/>
              </p:ext>
            </p:extLst>
          </p:nvPr>
        </p:nvGraphicFramePr>
        <p:xfrm>
          <a:off x="1187624" y="3270592"/>
          <a:ext cx="6912768" cy="2966720"/>
        </p:xfrm>
        <a:graphic>
          <a:graphicData uri="http://schemas.openxmlformats.org/drawingml/2006/table">
            <a:tbl>
              <a:tblPr firstCol="1" bandRow="1">
                <a:tableStyleId>{5C22544A-7EE6-4342-B048-85BDC9FD1C3A}</a:tableStyleId>
              </a:tblPr>
              <a:tblGrid>
                <a:gridCol w="576064"/>
                <a:gridCol w="576064"/>
                <a:gridCol w="576064"/>
                <a:gridCol w="576064"/>
                <a:gridCol w="576064"/>
                <a:gridCol w="576064"/>
                <a:gridCol w="576064"/>
                <a:gridCol w="576064"/>
                <a:gridCol w="576064"/>
                <a:gridCol w="576064"/>
                <a:gridCol w="576064"/>
                <a:gridCol w="576064"/>
              </a:tblGrid>
              <a:tr h="370840">
                <a:tc>
                  <a:txBody>
                    <a:bodyPr/>
                    <a:lstStyle/>
                    <a:p>
                      <a:r>
                        <a:rPr lang="fr-FR" dirty="0" smtClean="0"/>
                        <a:t>26</a:t>
                      </a:r>
                      <a:endParaRPr lang="fr-FR" dirty="0"/>
                    </a:p>
                  </a:txBody>
                  <a:tcPr>
                    <a:solidFill>
                      <a:schemeClr val="accent5">
                        <a:lumMod val="40000"/>
                        <a:lumOff val="60000"/>
                      </a:schemeClr>
                    </a:solidFill>
                  </a:tcPr>
                </a:tc>
                <a:tc>
                  <a:txBody>
                    <a:bodyPr/>
                    <a:lstStyle/>
                    <a:p>
                      <a:endParaRPr lang="fr-FR" dirty="0"/>
                    </a:p>
                  </a:txBody>
                  <a:tcPr>
                    <a:solidFill>
                      <a:schemeClr val="accent5">
                        <a:lumMod val="40000"/>
                        <a:lumOff val="60000"/>
                      </a:schemeClr>
                    </a:solidFill>
                  </a:tcPr>
                </a:tc>
                <a:tc>
                  <a:txBody>
                    <a:bodyPr/>
                    <a:lstStyle/>
                    <a:p>
                      <a:endParaRPr lang="fr-FR"/>
                    </a:p>
                  </a:txBody>
                  <a:tcPr>
                    <a:solidFill>
                      <a:schemeClr val="accent5">
                        <a:lumMod val="40000"/>
                        <a:lumOff val="60000"/>
                      </a:schemeClr>
                    </a:solidFill>
                  </a:tcPr>
                </a:tc>
                <a:tc>
                  <a:txBody>
                    <a:bodyPr/>
                    <a:lstStyle/>
                    <a:p>
                      <a:endParaRPr lang="fr-FR"/>
                    </a:p>
                  </a:txBody>
                  <a:tcPr>
                    <a:solidFill>
                      <a:schemeClr val="accent5">
                        <a:lumMod val="40000"/>
                        <a:lumOff val="60000"/>
                      </a:schemeClr>
                    </a:solidFill>
                  </a:tcPr>
                </a:tc>
                <a:tc>
                  <a:txBody>
                    <a:bodyPr/>
                    <a:lstStyle/>
                    <a:p>
                      <a:r>
                        <a:rPr lang="fr-FR" dirty="0" smtClean="0"/>
                        <a:t>0</a:t>
                      </a:r>
                      <a:endParaRPr lang="fr-FR" dirty="0"/>
                    </a:p>
                  </a:txBody>
                  <a:tcPr>
                    <a:solidFill>
                      <a:schemeClr val="accent5">
                        <a:lumMod val="40000"/>
                        <a:lumOff val="60000"/>
                      </a:schemeClr>
                    </a:solidFill>
                  </a:tcPr>
                </a:tc>
                <a:tc>
                  <a:txBody>
                    <a:bodyPr/>
                    <a:lstStyle/>
                    <a:p>
                      <a:r>
                        <a:rPr lang="fr-FR" dirty="0" smtClean="0"/>
                        <a:t>0</a:t>
                      </a:r>
                      <a:endParaRPr lang="fr-FR" dirty="0"/>
                    </a:p>
                  </a:txBody>
                  <a:tcPr>
                    <a:solidFill>
                      <a:schemeClr val="accent5">
                        <a:lumMod val="40000"/>
                        <a:lumOff val="60000"/>
                      </a:schemeClr>
                    </a:solidFill>
                  </a:tcPr>
                </a:tc>
                <a:tc>
                  <a:txBody>
                    <a:bodyPr/>
                    <a:lstStyle/>
                    <a:p>
                      <a:r>
                        <a:rPr lang="fr-FR" dirty="0" smtClean="0"/>
                        <a:t>0</a:t>
                      </a:r>
                      <a:endParaRPr lang="fr-FR" dirty="0"/>
                    </a:p>
                  </a:txBody>
                  <a:tcPr>
                    <a:solidFill>
                      <a:schemeClr val="accent5">
                        <a:lumMod val="40000"/>
                        <a:lumOff val="60000"/>
                      </a:schemeClr>
                    </a:solidFill>
                  </a:tcPr>
                </a:tc>
                <a:tc>
                  <a:txBody>
                    <a:bodyPr/>
                    <a:lstStyle/>
                    <a:p>
                      <a:r>
                        <a:rPr lang="fr-FR" dirty="0" smtClean="0"/>
                        <a:t>1</a:t>
                      </a:r>
                      <a:endParaRPr lang="fr-FR" dirty="0"/>
                    </a:p>
                  </a:txBody>
                  <a:tcPr>
                    <a:solidFill>
                      <a:schemeClr val="accent5">
                        <a:lumMod val="40000"/>
                        <a:lumOff val="60000"/>
                      </a:schemeClr>
                    </a:solidFill>
                  </a:tcPr>
                </a:tc>
                <a:tc>
                  <a:txBody>
                    <a:bodyPr/>
                    <a:lstStyle/>
                    <a:p>
                      <a:r>
                        <a:rPr lang="fr-FR" dirty="0" smtClean="0"/>
                        <a:t>1</a:t>
                      </a:r>
                      <a:endParaRPr lang="fr-FR" dirty="0"/>
                    </a:p>
                  </a:txBody>
                  <a:tcPr>
                    <a:solidFill>
                      <a:schemeClr val="accent5">
                        <a:lumMod val="40000"/>
                        <a:lumOff val="60000"/>
                      </a:schemeClr>
                    </a:solidFill>
                  </a:tcPr>
                </a:tc>
                <a:tc>
                  <a:txBody>
                    <a:bodyPr/>
                    <a:lstStyle/>
                    <a:p>
                      <a:r>
                        <a:rPr lang="fr-FR" dirty="0" smtClean="0"/>
                        <a:t>0</a:t>
                      </a:r>
                      <a:endParaRPr lang="fr-FR" dirty="0"/>
                    </a:p>
                  </a:txBody>
                  <a:tcPr>
                    <a:solidFill>
                      <a:schemeClr val="accent5">
                        <a:lumMod val="40000"/>
                        <a:lumOff val="60000"/>
                      </a:schemeClr>
                    </a:solidFill>
                  </a:tcPr>
                </a:tc>
                <a:tc>
                  <a:txBody>
                    <a:bodyPr/>
                    <a:lstStyle/>
                    <a:p>
                      <a:r>
                        <a:rPr lang="fr-FR" dirty="0" smtClean="0"/>
                        <a:t>1</a:t>
                      </a:r>
                      <a:endParaRPr lang="fr-FR" dirty="0"/>
                    </a:p>
                  </a:txBody>
                  <a:tcPr>
                    <a:solidFill>
                      <a:schemeClr val="accent5">
                        <a:lumMod val="40000"/>
                        <a:lumOff val="60000"/>
                      </a:schemeClr>
                    </a:solidFill>
                  </a:tcPr>
                </a:tc>
                <a:tc>
                  <a:txBody>
                    <a:bodyPr/>
                    <a:lstStyle/>
                    <a:p>
                      <a:r>
                        <a:rPr lang="fr-FR" dirty="0" smtClean="0"/>
                        <a:t>0</a:t>
                      </a:r>
                      <a:endParaRPr lang="fr-FR" dirty="0"/>
                    </a:p>
                  </a:txBody>
                  <a:tcPr>
                    <a:solidFill>
                      <a:schemeClr val="accent5">
                        <a:lumMod val="40000"/>
                        <a:lumOff val="60000"/>
                      </a:schemeClr>
                    </a:solidFill>
                  </a:tcPr>
                </a:tc>
              </a:tr>
              <a:tr h="370840">
                <a:tc>
                  <a:txBody>
                    <a:bodyPr/>
                    <a:lstStyle/>
                    <a:p>
                      <a:r>
                        <a:rPr lang="fr-FR" dirty="0" smtClean="0"/>
                        <a:t>19</a:t>
                      </a:r>
                      <a:endParaRPr lang="fr-FR" dirty="0"/>
                    </a:p>
                  </a:txBody>
                  <a:tcPr>
                    <a:solidFill>
                      <a:schemeClr val="accent5">
                        <a:lumMod val="40000"/>
                        <a:lumOff val="60000"/>
                      </a:schemeClr>
                    </a:solidFill>
                  </a:tcPr>
                </a:tc>
                <a:tc>
                  <a:txBody>
                    <a:bodyPr/>
                    <a:lstStyle/>
                    <a:p>
                      <a:endParaRPr lang="fr-FR"/>
                    </a:p>
                  </a:txBody>
                  <a:tcPr>
                    <a:solidFill>
                      <a:schemeClr val="accent5">
                        <a:lumMod val="40000"/>
                        <a:lumOff val="60000"/>
                      </a:schemeClr>
                    </a:solidFill>
                  </a:tcPr>
                </a:tc>
                <a:tc>
                  <a:txBody>
                    <a:bodyPr/>
                    <a:lstStyle/>
                    <a:p>
                      <a:endParaRPr lang="fr-FR"/>
                    </a:p>
                  </a:txBody>
                  <a:tcPr>
                    <a:solidFill>
                      <a:schemeClr val="accent5">
                        <a:lumMod val="40000"/>
                        <a:lumOff val="60000"/>
                      </a:schemeClr>
                    </a:solidFill>
                  </a:tcPr>
                </a:tc>
                <a:tc>
                  <a:txBody>
                    <a:bodyPr/>
                    <a:lstStyle/>
                    <a:p>
                      <a:endParaRPr lang="fr-FR"/>
                    </a:p>
                  </a:txBody>
                  <a:tcPr>
                    <a:solidFill>
                      <a:schemeClr val="accent5">
                        <a:lumMod val="40000"/>
                        <a:lumOff val="60000"/>
                      </a:schemeClr>
                    </a:solidFill>
                  </a:tcPr>
                </a:tc>
                <a:tc>
                  <a:txBody>
                    <a:bodyPr/>
                    <a:lstStyle/>
                    <a:p>
                      <a:r>
                        <a:rPr lang="fr-FR" dirty="0" smtClean="0"/>
                        <a:t>0</a:t>
                      </a:r>
                      <a:endParaRPr lang="fr-FR" dirty="0"/>
                    </a:p>
                  </a:txBody>
                  <a:tcPr>
                    <a:solidFill>
                      <a:schemeClr val="accent5">
                        <a:lumMod val="40000"/>
                        <a:lumOff val="60000"/>
                      </a:schemeClr>
                    </a:solidFill>
                  </a:tcPr>
                </a:tc>
                <a:tc>
                  <a:txBody>
                    <a:bodyPr/>
                    <a:lstStyle/>
                    <a:p>
                      <a:r>
                        <a:rPr lang="fr-FR" dirty="0" smtClean="0"/>
                        <a:t>0</a:t>
                      </a:r>
                      <a:endParaRPr lang="fr-FR" dirty="0"/>
                    </a:p>
                  </a:txBody>
                  <a:tcPr>
                    <a:solidFill>
                      <a:schemeClr val="accent5">
                        <a:lumMod val="40000"/>
                        <a:lumOff val="60000"/>
                      </a:schemeClr>
                    </a:solidFill>
                  </a:tcPr>
                </a:tc>
                <a:tc>
                  <a:txBody>
                    <a:bodyPr/>
                    <a:lstStyle/>
                    <a:p>
                      <a:r>
                        <a:rPr lang="fr-FR" dirty="0" smtClean="0"/>
                        <a:t>0</a:t>
                      </a:r>
                      <a:endParaRPr lang="fr-FR" dirty="0"/>
                    </a:p>
                  </a:txBody>
                  <a:tcPr>
                    <a:solidFill>
                      <a:schemeClr val="accent5">
                        <a:lumMod val="40000"/>
                        <a:lumOff val="60000"/>
                      </a:schemeClr>
                    </a:solidFill>
                  </a:tcPr>
                </a:tc>
                <a:tc>
                  <a:txBody>
                    <a:bodyPr/>
                    <a:lstStyle/>
                    <a:p>
                      <a:r>
                        <a:rPr lang="fr-FR" dirty="0" smtClean="0"/>
                        <a:t>1</a:t>
                      </a:r>
                      <a:endParaRPr lang="fr-FR" dirty="0"/>
                    </a:p>
                  </a:txBody>
                  <a:tcPr>
                    <a:solidFill>
                      <a:schemeClr val="accent5">
                        <a:lumMod val="40000"/>
                        <a:lumOff val="60000"/>
                      </a:schemeClr>
                    </a:solidFill>
                  </a:tcPr>
                </a:tc>
                <a:tc>
                  <a:txBody>
                    <a:bodyPr/>
                    <a:lstStyle/>
                    <a:p>
                      <a:r>
                        <a:rPr lang="fr-FR" dirty="0" smtClean="0"/>
                        <a:t>0</a:t>
                      </a:r>
                      <a:endParaRPr lang="fr-FR" dirty="0"/>
                    </a:p>
                  </a:txBody>
                  <a:tcPr>
                    <a:solidFill>
                      <a:schemeClr val="accent5">
                        <a:lumMod val="40000"/>
                        <a:lumOff val="60000"/>
                      </a:schemeClr>
                    </a:solidFill>
                  </a:tcPr>
                </a:tc>
                <a:tc>
                  <a:txBody>
                    <a:bodyPr/>
                    <a:lstStyle/>
                    <a:p>
                      <a:r>
                        <a:rPr lang="fr-FR" dirty="0" smtClean="0"/>
                        <a:t>0</a:t>
                      </a:r>
                      <a:endParaRPr lang="fr-FR" dirty="0"/>
                    </a:p>
                  </a:txBody>
                  <a:tcPr>
                    <a:solidFill>
                      <a:schemeClr val="accent5">
                        <a:lumMod val="40000"/>
                        <a:lumOff val="60000"/>
                      </a:schemeClr>
                    </a:solidFill>
                  </a:tcPr>
                </a:tc>
                <a:tc>
                  <a:txBody>
                    <a:bodyPr/>
                    <a:lstStyle/>
                    <a:p>
                      <a:r>
                        <a:rPr lang="fr-FR" dirty="0" smtClean="0"/>
                        <a:t>1</a:t>
                      </a:r>
                      <a:endParaRPr lang="fr-FR" dirty="0"/>
                    </a:p>
                  </a:txBody>
                  <a:tcPr>
                    <a:solidFill>
                      <a:schemeClr val="accent5">
                        <a:lumMod val="40000"/>
                        <a:lumOff val="60000"/>
                      </a:schemeClr>
                    </a:solidFill>
                  </a:tcPr>
                </a:tc>
                <a:tc>
                  <a:txBody>
                    <a:bodyPr/>
                    <a:lstStyle/>
                    <a:p>
                      <a:r>
                        <a:rPr lang="fr-FR" dirty="0" smtClean="0"/>
                        <a:t>1</a:t>
                      </a:r>
                      <a:endParaRPr lang="fr-FR" dirty="0"/>
                    </a:p>
                  </a:txBody>
                  <a:tcPr>
                    <a:solidFill>
                      <a:schemeClr val="accent5">
                        <a:lumMod val="40000"/>
                        <a:lumOff val="60000"/>
                      </a:schemeClr>
                    </a:solidFill>
                  </a:tcPr>
                </a:tc>
              </a:tr>
              <a:tr h="370840">
                <a:tc>
                  <a:txBody>
                    <a:bodyPr/>
                    <a:lstStyle/>
                    <a:p>
                      <a:r>
                        <a:rPr lang="fr-FR" dirty="0" smtClean="0">
                          <a:solidFill>
                            <a:schemeClr val="bg1">
                              <a:lumMod val="75000"/>
                            </a:schemeClr>
                          </a:solidFill>
                        </a:rPr>
                        <a:t>1</a:t>
                      </a:r>
                      <a:endParaRPr lang="fr-FR" dirty="0">
                        <a:solidFill>
                          <a:schemeClr val="bg1">
                            <a:lumMod val="75000"/>
                          </a:schemeClr>
                        </a:solidFill>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r>
              <a:tr h="370840">
                <a:tc>
                  <a:txBody>
                    <a:bodyPr/>
                    <a:lstStyle/>
                    <a:p>
                      <a:r>
                        <a:rPr lang="fr-FR" dirty="0" smtClean="0">
                          <a:solidFill>
                            <a:schemeClr val="bg1">
                              <a:lumMod val="75000"/>
                            </a:schemeClr>
                          </a:solidFill>
                        </a:rPr>
                        <a:t>2</a:t>
                      </a:r>
                      <a:endParaRPr lang="fr-FR" dirty="0">
                        <a:solidFill>
                          <a:schemeClr val="bg1">
                            <a:lumMod val="75000"/>
                          </a:schemeClr>
                        </a:solidFill>
                      </a:endParaRPr>
                    </a:p>
                  </a:txBody>
                  <a:tcPr/>
                </a:tc>
                <a:tc>
                  <a:txBody>
                    <a:bodyPr/>
                    <a:lstStyle/>
                    <a:p>
                      <a:endParaRPr lang="fr-FR"/>
                    </a:p>
                  </a:txBody>
                  <a:tcPr/>
                </a:tc>
                <a:tc>
                  <a:txBody>
                    <a:bodyPr/>
                    <a:lstStyle/>
                    <a:p>
                      <a:endParaRPr lang="fr-FR"/>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a:t>
                      </a:r>
                      <a:endParaRPr lang="fr-FR" dirty="0"/>
                    </a:p>
                  </a:txBody>
                  <a:tcPr/>
                </a:tc>
              </a:tr>
              <a:tr h="370840">
                <a:tc>
                  <a:txBody>
                    <a:bodyPr/>
                    <a:lstStyle/>
                    <a:p>
                      <a:r>
                        <a:rPr lang="fr-FR" dirty="0" smtClean="0">
                          <a:solidFill>
                            <a:schemeClr val="bg1">
                              <a:lumMod val="75000"/>
                            </a:schemeClr>
                          </a:solidFill>
                        </a:rPr>
                        <a:t>3</a:t>
                      </a:r>
                      <a:endParaRPr lang="fr-FR" dirty="0">
                        <a:solidFill>
                          <a:schemeClr val="bg1">
                            <a:lumMod val="75000"/>
                          </a:schemeClr>
                        </a:solidFill>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r>
                        <a:rPr lang="fr-FR" dirty="0" smtClean="0"/>
                        <a:t>*</a:t>
                      </a:r>
                      <a:endParaRPr lang="fr-FR" dirty="0"/>
                    </a:p>
                  </a:txBody>
                  <a:tcPr/>
                </a:tc>
                <a:tc>
                  <a:txBody>
                    <a:bodyPr/>
                    <a:lstStyle/>
                    <a:p>
                      <a:r>
                        <a:rPr lang="fr-FR" dirty="0" smtClean="0"/>
                        <a:t>*</a:t>
                      </a:r>
                      <a:endParaRPr lang="fr-FR" dirty="0"/>
                    </a:p>
                  </a:txBody>
                  <a:tcPr/>
                </a:tc>
              </a:tr>
              <a:tr h="370840">
                <a:tc>
                  <a:txBody>
                    <a:bodyPr/>
                    <a:lstStyle/>
                    <a:p>
                      <a:r>
                        <a:rPr lang="fr-FR" dirty="0" smtClean="0">
                          <a:solidFill>
                            <a:schemeClr val="bg1">
                              <a:lumMod val="75000"/>
                            </a:schemeClr>
                          </a:solidFill>
                        </a:rPr>
                        <a:t>4</a:t>
                      </a:r>
                      <a:endParaRPr lang="fr-FR" dirty="0">
                        <a:solidFill>
                          <a:schemeClr val="bg1">
                            <a:lumMod val="75000"/>
                          </a:schemeClr>
                        </a:solidFill>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r>
                        <a:rPr lang="fr-FR" dirty="0" smtClean="0"/>
                        <a:t>*</a:t>
                      </a:r>
                      <a:endParaRPr lang="fr-FR" dirty="0"/>
                    </a:p>
                  </a:txBody>
                  <a:tcPr/>
                </a:tc>
                <a:tc>
                  <a:txBody>
                    <a:bodyPr/>
                    <a:lstStyle/>
                    <a:p>
                      <a:r>
                        <a:rPr lang="fr-FR" dirty="0" smtClean="0"/>
                        <a:t>*</a:t>
                      </a:r>
                      <a:endParaRPr lang="fr-FR" dirty="0"/>
                    </a:p>
                  </a:txBody>
                  <a:tcPr/>
                </a:tc>
                <a:tc>
                  <a:txBody>
                    <a:bodyPr/>
                    <a:lstStyle/>
                    <a:p>
                      <a:r>
                        <a:rPr lang="fr-FR" dirty="0" smtClean="0"/>
                        <a:t>*</a:t>
                      </a:r>
                      <a:endParaRPr lang="fr-FR" dirty="0"/>
                    </a:p>
                  </a:txBody>
                  <a:tcPr/>
                </a:tc>
              </a:tr>
              <a:tr h="370840">
                <a:tc>
                  <a:txBody>
                    <a:bodyPr/>
                    <a:lstStyle/>
                    <a:p>
                      <a:r>
                        <a:rPr lang="fr-FR" dirty="0" smtClean="0">
                          <a:solidFill>
                            <a:schemeClr val="bg1">
                              <a:lumMod val="75000"/>
                            </a:schemeClr>
                          </a:solidFill>
                        </a:rPr>
                        <a:t>5</a:t>
                      </a:r>
                      <a:endParaRPr lang="fr-FR" dirty="0">
                        <a:solidFill>
                          <a:schemeClr val="bg1">
                            <a:lumMod val="75000"/>
                          </a:schemeClr>
                        </a:solidFill>
                      </a:endParaRPr>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a:t>
                      </a:r>
                      <a:endParaRPr lang="fr-FR" dirty="0"/>
                    </a:p>
                  </a:txBody>
                  <a:tcPr/>
                </a:tc>
                <a:tc>
                  <a:txBody>
                    <a:bodyPr/>
                    <a:lstStyle/>
                    <a:p>
                      <a:r>
                        <a:rPr lang="fr-FR" dirty="0" smtClean="0"/>
                        <a:t>*</a:t>
                      </a:r>
                      <a:endParaRPr lang="fr-FR" dirty="0"/>
                    </a:p>
                  </a:txBody>
                  <a:tcPr/>
                </a:tc>
                <a:tc>
                  <a:txBody>
                    <a:bodyPr/>
                    <a:lstStyle/>
                    <a:p>
                      <a:r>
                        <a:rPr lang="fr-FR" dirty="0" smtClean="0"/>
                        <a:t>*</a:t>
                      </a:r>
                      <a:endParaRPr lang="fr-FR" dirty="0"/>
                    </a:p>
                  </a:txBody>
                  <a:tcPr/>
                </a:tc>
              </a:tr>
              <a:tr h="370840">
                <a:tc>
                  <a:txBody>
                    <a:bodyPr/>
                    <a:lstStyle/>
                    <a:p>
                      <a:r>
                        <a:rPr lang="fr-FR" dirty="0" smtClean="0"/>
                        <a:t>494</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b="1" dirty="0" smtClean="0">
                          <a:solidFill>
                            <a:srgbClr val="FF0000"/>
                          </a:solidFill>
                        </a:rPr>
                        <a:t>1</a:t>
                      </a:r>
                      <a:endParaRPr lang="fr-FR" b="1" dirty="0">
                        <a:solidFill>
                          <a:srgbClr val="FF0000"/>
                        </a:solidFill>
                      </a:endParaRPr>
                    </a:p>
                  </a:txBody>
                  <a:tcPr/>
                </a:tc>
                <a:tc>
                  <a:txBody>
                    <a:bodyPr/>
                    <a:lstStyle/>
                    <a:p>
                      <a:r>
                        <a:rPr lang="fr-FR" dirty="0" smtClean="0"/>
                        <a:t>0</a:t>
                      </a:r>
                      <a:endParaRPr lang="fr-FR" dirty="0"/>
                    </a:p>
                  </a:txBody>
                  <a:tcPr>
                    <a:solidFill>
                      <a:schemeClr val="accent1">
                        <a:lumMod val="40000"/>
                        <a:lumOff val="60000"/>
                      </a:schemeClr>
                    </a:solidFill>
                  </a:tcPr>
                </a:tc>
                <a:tc>
                  <a:txBody>
                    <a:bodyPr/>
                    <a:lstStyle/>
                    <a:p>
                      <a:r>
                        <a:rPr lang="fr-FR" dirty="0" smtClean="0"/>
                        <a:t>0</a:t>
                      </a:r>
                      <a:endParaRPr lang="fr-FR" dirty="0"/>
                    </a:p>
                  </a:txBody>
                  <a:tcPr>
                    <a:solidFill>
                      <a:schemeClr val="accent1">
                        <a:lumMod val="40000"/>
                        <a:lumOff val="60000"/>
                      </a:schemeClr>
                    </a:solidFill>
                  </a:tcPr>
                </a:tc>
                <a:tc>
                  <a:txBody>
                    <a:bodyPr/>
                    <a:lstStyle/>
                    <a:p>
                      <a:r>
                        <a:rPr lang="fr-FR" dirty="0" smtClean="0"/>
                        <a:t>0</a:t>
                      </a:r>
                      <a:endParaRPr lang="fr-FR" dirty="0"/>
                    </a:p>
                  </a:txBody>
                  <a:tcPr>
                    <a:solidFill>
                      <a:schemeClr val="accent1">
                        <a:lumMod val="40000"/>
                        <a:lumOff val="60000"/>
                      </a:schemeClr>
                    </a:solidFill>
                  </a:tcPr>
                </a:tc>
                <a:tc>
                  <a:txBody>
                    <a:bodyPr/>
                    <a:lstStyle/>
                    <a:p>
                      <a:r>
                        <a:rPr lang="fr-FR" dirty="0" smtClean="0"/>
                        <a:t>1</a:t>
                      </a:r>
                      <a:endParaRPr lang="fr-FR" dirty="0"/>
                    </a:p>
                  </a:txBody>
                  <a:tcPr>
                    <a:solidFill>
                      <a:schemeClr val="accent1">
                        <a:lumMod val="40000"/>
                        <a:lumOff val="60000"/>
                      </a:schemeClr>
                    </a:solidFill>
                  </a:tcPr>
                </a:tc>
                <a:tc>
                  <a:txBody>
                    <a:bodyPr/>
                    <a:lstStyle/>
                    <a:p>
                      <a:r>
                        <a:rPr lang="fr-FR" dirty="0" smtClean="0"/>
                        <a:t>1</a:t>
                      </a:r>
                      <a:endParaRPr lang="fr-FR" dirty="0"/>
                    </a:p>
                  </a:txBody>
                  <a:tcPr>
                    <a:solidFill>
                      <a:schemeClr val="accent3">
                        <a:lumMod val="40000"/>
                        <a:lumOff val="60000"/>
                      </a:schemeClr>
                    </a:solidFill>
                  </a:tcPr>
                </a:tc>
                <a:tc>
                  <a:txBody>
                    <a:bodyPr/>
                    <a:lstStyle/>
                    <a:p>
                      <a:r>
                        <a:rPr lang="fr-FR" dirty="0" smtClean="0"/>
                        <a:t>1</a:t>
                      </a:r>
                      <a:endParaRPr lang="fr-FR" dirty="0"/>
                    </a:p>
                  </a:txBody>
                  <a:tcPr>
                    <a:solidFill>
                      <a:schemeClr val="accent3">
                        <a:lumMod val="40000"/>
                        <a:lumOff val="60000"/>
                      </a:schemeClr>
                    </a:solidFill>
                  </a:tcPr>
                </a:tc>
                <a:tc>
                  <a:txBody>
                    <a:bodyPr/>
                    <a:lstStyle/>
                    <a:p>
                      <a:r>
                        <a:rPr lang="fr-FR" dirty="0" smtClean="0"/>
                        <a:t>1</a:t>
                      </a:r>
                      <a:endParaRPr lang="fr-FR" dirty="0"/>
                    </a:p>
                  </a:txBody>
                  <a:tcPr>
                    <a:solidFill>
                      <a:schemeClr val="accent3">
                        <a:lumMod val="40000"/>
                        <a:lumOff val="60000"/>
                      </a:schemeClr>
                    </a:solidFill>
                  </a:tcPr>
                </a:tc>
                <a:tc>
                  <a:txBody>
                    <a:bodyPr/>
                    <a:lstStyle/>
                    <a:p>
                      <a:r>
                        <a:rPr lang="fr-FR" dirty="0" smtClean="0"/>
                        <a:t>0</a:t>
                      </a:r>
                      <a:endParaRPr lang="fr-FR" dirty="0"/>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1567151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Operations sur nombres entiers</a:t>
            </a:r>
            <a:endParaRPr lang="fr-FR" dirty="0"/>
          </a:p>
        </p:txBody>
      </p:sp>
      <p:sp>
        <p:nvSpPr>
          <p:cNvPr id="3" name="Espace réservé du contenu 2"/>
          <p:cNvSpPr>
            <a:spLocks noGrp="1"/>
          </p:cNvSpPr>
          <p:nvPr>
            <p:ph idx="1"/>
          </p:nvPr>
        </p:nvSpPr>
        <p:spPr/>
        <p:txBody>
          <a:bodyPr>
            <a:normAutofit/>
          </a:bodyPr>
          <a:lstStyle/>
          <a:p>
            <a:pPr algn="just"/>
            <a:r>
              <a:rPr lang="fr-FR" dirty="0" smtClean="0"/>
              <a:t>la </a:t>
            </a:r>
            <a:r>
              <a:rPr lang="fr-FR" b="1" dirty="0" smtClean="0"/>
              <a:t>multiplication </a:t>
            </a:r>
          </a:p>
          <a:p>
            <a:pPr algn="just"/>
            <a:r>
              <a:rPr lang="fr-FR" dirty="0" smtClean="0"/>
              <a:t>le </a:t>
            </a:r>
            <a:r>
              <a:rPr lang="fr-FR" dirty="0"/>
              <a:t>maximum de </a:t>
            </a:r>
            <a:r>
              <a:rPr lang="fr-FR" dirty="0" smtClean="0"/>
              <a:t>la multiplication de </a:t>
            </a:r>
            <a:r>
              <a:rPr lang="fr-FR" dirty="0"/>
              <a:t>deux nombres entiers relatifs sur 8 </a:t>
            </a:r>
            <a:r>
              <a:rPr lang="fr-FR" dirty="0" smtClean="0"/>
              <a:t>bits:</a:t>
            </a:r>
          </a:p>
          <a:p>
            <a:pPr algn="just"/>
            <a:r>
              <a:rPr lang="fr-FR" dirty="0" smtClean="0"/>
              <a:t>(-128)*(-</a:t>
            </a:r>
            <a:r>
              <a:rPr lang="fr-FR" dirty="0"/>
              <a:t>128)= 16 384 qui nécessite </a:t>
            </a:r>
            <a:r>
              <a:rPr lang="fr-FR" dirty="0" smtClean="0"/>
              <a:t>15 bits </a:t>
            </a:r>
          </a:p>
          <a:p>
            <a:pPr algn="just"/>
            <a:r>
              <a:rPr lang="fr-FR" dirty="0" smtClean="0"/>
              <a:t>127*(-</a:t>
            </a:r>
            <a:r>
              <a:rPr lang="fr-FR" dirty="0"/>
              <a:t>128</a:t>
            </a:r>
            <a:r>
              <a:rPr lang="fr-FR" dirty="0" smtClean="0"/>
              <a:t>)= -</a:t>
            </a:r>
            <a:r>
              <a:rPr lang="fr-FR" dirty="0"/>
              <a:t>16 </a:t>
            </a:r>
            <a:r>
              <a:rPr lang="fr-FR" dirty="0" smtClean="0"/>
              <a:t>256 nécessite 16 bits</a:t>
            </a:r>
          </a:p>
          <a:p>
            <a:pPr algn="just"/>
            <a:r>
              <a:rPr lang="fr-FR" dirty="0"/>
              <a:t>127*127= 16 </a:t>
            </a:r>
            <a:r>
              <a:rPr lang="fr-FR" dirty="0" smtClean="0"/>
              <a:t>129 nécessite 14 bits</a:t>
            </a:r>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14</a:t>
            </a:fld>
            <a:endParaRPr lang="fr-FR"/>
          </a:p>
        </p:txBody>
      </p:sp>
    </p:spTree>
    <p:extLst>
      <p:ext uri="{BB962C8B-B14F-4D97-AF65-F5344CB8AC3E}">
        <p14:creationId xmlns:p14="http://schemas.microsoft.com/office/powerpoint/2010/main" val="805602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division</a:t>
            </a:r>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15</a:t>
            </a:fld>
            <a:endParaRPr lang="fr-FR"/>
          </a:p>
        </p:txBody>
      </p:sp>
      <p:sp>
        <p:nvSpPr>
          <p:cNvPr id="6" name="ZoneTexte 5"/>
          <p:cNvSpPr txBox="1"/>
          <p:nvPr/>
        </p:nvSpPr>
        <p:spPr>
          <a:xfrm>
            <a:off x="1073216" y="2492896"/>
            <a:ext cx="956051" cy="369332"/>
          </a:xfrm>
          <a:prstGeom prst="rect">
            <a:avLst/>
          </a:prstGeom>
          <a:noFill/>
        </p:spPr>
        <p:txBody>
          <a:bodyPr wrap="square" rtlCol="0">
            <a:spAutoFit/>
          </a:bodyPr>
          <a:lstStyle/>
          <a:p>
            <a:r>
              <a:rPr lang="fr-FR" dirty="0" smtClean="0"/>
              <a:t>110110</a:t>
            </a:r>
            <a:endParaRPr lang="fr-FR" dirty="0"/>
          </a:p>
        </p:txBody>
      </p:sp>
      <p:sp>
        <p:nvSpPr>
          <p:cNvPr id="7" name="ZoneTexte 6"/>
          <p:cNvSpPr txBox="1"/>
          <p:nvPr/>
        </p:nvSpPr>
        <p:spPr>
          <a:xfrm>
            <a:off x="2506221" y="2493366"/>
            <a:ext cx="697627" cy="369332"/>
          </a:xfrm>
          <a:prstGeom prst="rect">
            <a:avLst/>
          </a:prstGeom>
          <a:noFill/>
        </p:spPr>
        <p:txBody>
          <a:bodyPr wrap="none" rtlCol="0">
            <a:spAutoFit/>
          </a:bodyPr>
          <a:lstStyle/>
          <a:p>
            <a:r>
              <a:rPr lang="fr-FR" dirty="0" smtClean="0"/>
              <a:t>1000</a:t>
            </a:r>
            <a:endParaRPr lang="fr-FR" dirty="0"/>
          </a:p>
        </p:txBody>
      </p:sp>
      <p:sp>
        <p:nvSpPr>
          <p:cNvPr id="8" name="ZoneTexte 7"/>
          <p:cNvSpPr txBox="1"/>
          <p:nvPr/>
        </p:nvSpPr>
        <p:spPr>
          <a:xfrm>
            <a:off x="1066061" y="2780928"/>
            <a:ext cx="697627" cy="369332"/>
          </a:xfrm>
          <a:prstGeom prst="rect">
            <a:avLst/>
          </a:prstGeom>
          <a:noFill/>
        </p:spPr>
        <p:txBody>
          <a:bodyPr wrap="none" rtlCol="0">
            <a:spAutoFit/>
          </a:bodyPr>
          <a:lstStyle/>
          <a:p>
            <a:r>
              <a:rPr lang="fr-FR" dirty="0" smtClean="0"/>
              <a:t>1000</a:t>
            </a:r>
            <a:endParaRPr lang="fr-FR" dirty="0"/>
          </a:p>
        </p:txBody>
      </p:sp>
      <p:sp>
        <p:nvSpPr>
          <p:cNvPr id="9" name="ZoneTexte 8"/>
          <p:cNvSpPr txBox="1"/>
          <p:nvPr/>
        </p:nvSpPr>
        <p:spPr>
          <a:xfrm>
            <a:off x="1081837" y="3059668"/>
            <a:ext cx="825867" cy="369332"/>
          </a:xfrm>
          <a:prstGeom prst="rect">
            <a:avLst/>
          </a:prstGeom>
          <a:noFill/>
        </p:spPr>
        <p:txBody>
          <a:bodyPr wrap="none" rtlCol="0">
            <a:spAutoFit/>
          </a:bodyPr>
          <a:lstStyle/>
          <a:p>
            <a:r>
              <a:rPr lang="fr-FR" dirty="0" smtClean="0"/>
              <a:t>01011</a:t>
            </a:r>
            <a:endParaRPr lang="fr-FR" dirty="0"/>
          </a:p>
        </p:txBody>
      </p:sp>
      <p:sp>
        <p:nvSpPr>
          <p:cNvPr id="10" name="ZoneTexte 9"/>
          <p:cNvSpPr txBox="1"/>
          <p:nvPr/>
        </p:nvSpPr>
        <p:spPr>
          <a:xfrm>
            <a:off x="1187624" y="3356992"/>
            <a:ext cx="697627" cy="369332"/>
          </a:xfrm>
          <a:prstGeom prst="rect">
            <a:avLst/>
          </a:prstGeom>
          <a:noFill/>
        </p:spPr>
        <p:txBody>
          <a:bodyPr wrap="none" rtlCol="0">
            <a:spAutoFit/>
          </a:bodyPr>
          <a:lstStyle/>
          <a:p>
            <a:r>
              <a:rPr lang="fr-FR" dirty="0" smtClean="0"/>
              <a:t>1000</a:t>
            </a:r>
            <a:endParaRPr lang="fr-FR" dirty="0"/>
          </a:p>
        </p:txBody>
      </p:sp>
      <p:sp>
        <p:nvSpPr>
          <p:cNvPr id="11" name="ZoneTexte 10"/>
          <p:cNvSpPr txBox="1"/>
          <p:nvPr/>
        </p:nvSpPr>
        <p:spPr>
          <a:xfrm>
            <a:off x="1475656" y="3645024"/>
            <a:ext cx="569387" cy="369332"/>
          </a:xfrm>
          <a:prstGeom prst="rect">
            <a:avLst/>
          </a:prstGeom>
          <a:noFill/>
        </p:spPr>
        <p:txBody>
          <a:bodyPr wrap="none" rtlCol="0">
            <a:spAutoFit/>
          </a:bodyPr>
          <a:lstStyle/>
          <a:p>
            <a:r>
              <a:rPr lang="fr-FR" dirty="0" smtClean="0"/>
              <a:t>110</a:t>
            </a:r>
            <a:endParaRPr lang="fr-FR" b="1" dirty="0">
              <a:solidFill>
                <a:srgbClr val="FF0000"/>
              </a:solidFill>
            </a:endParaRPr>
          </a:p>
        </p:txBody>
      </p:sp>
      <p:sp>
        <p:nvSpPr>
          <p:cNvPr id="12" name="ZoneTexte 11"/>
          <p:cNvSpPr txBox="1"/>
          <p:nvPr/>
        </p:nvSpPr>
        <p:spPr>
          <a:xfrm>
            <a:off x="1475656" y="3933056"/>
            <a:ext cx="697627" cy="369332"/>
          </a:xfrm>
          <a:prstGeom prst="rect">
            <a:avLst/>
          </a:prstGeom>
          <a:noFill/>
        </p:spPr>
        <p:txBody>
          <a:bodyPr wrap="none" rtlCol="0">
            <a:spAutoFit/>
          </a:bodyPr>
          <a:lstStyle/>
          <a:p>
            <a:r>
              <a:rPr lang="fr-FR" dirty="0" smtClean="0"/>
              <a:t>1000</a:t>
            </a:r>
            <a:endParaRPr lang="fr-FR" dirty="0"/>
          </a:p>
        </p:txBody>
      </p:sp>
      <p:sp>
        <p:nvSpPr>
          <p:cNvPr id="13" name="ZoneTexte 12"/>
          <p:cNvSpPr txBox="1"/>
          <p:nvPr/>
        </p:nvSpPr>
        <p:spPr>
          <a:xfrm>
            <a:off x="1642125" y="4427820"/>
            <a:ext cx="697627" cy="369332"/>
          </a:xfrm>
          <a:prstGeom prst="rect">
            <a:avLst/>
          </a:prstGeom>
          <a:noFill/>
        </p:spPr>
        <p:txBody>
          <a:bodyPr wrap="none" rtlCol="0">
            <a:spAutoFit/>
          </a:bodyPr>
          <a:lstStyle/>
          <a:p>
            <a:r>
              <a:rPr lang="fr-FR" dirty="0" smtClean="0"/>
              <a:t>1000</a:t>
            </a:r>
            <a:endParaRPr lang="fr-FR" dirty="0"/>
          </a:p>
        </p:txBody>
      </p:sp>
      <p:sp>
        <p:nvSpPr>
          <p:cNvPr id="14" name="ZoneTexte 13"/>
          <p:cNvSpPr txBox="1"/>
          <p:nvPr/>
        </p:nvSpPr>
        <p:spPr>
          <a:xfrm>
            <a:off x="1113765" y="4577172"/>
            <a:ext cx="312906" cy="369332"/>
          </a:xfrm>
          <a:prstGeom prst="rect">
            <a:avLst/>
          </a:prstGeom>
          <a:noFill/>
        </p:spPr>
        <p:txBody>
          <a:bodyPr wrap="none" rtlCol="0">
            <a:spAutoFit/>
          </a:bodyPr>
          <a:lstStyle/>
          <a:p>
            <a:r>
              <a:rPr lang="fr-FR" dirty="0" smtClean="0"/>
              <a:t>0</a:t>
            </a:r>
            <a:endParaRPr lang="fr-FR" dirty="0"/>
          </a:p>
        </p:txBody>
      </p:sp>
      <p:grpSp>
        <p:nvGrpSpPr>
          <p:cNvPr id="19" name="Groupe 18"/>
          <p:cNvGrpSpPr/>
          <p:nvPr/>
        </p:nvGrpSpPr>
        <p:grpSpPr>
          <a:xfrm>
            <a:off x="2267744" y="2493366"/>
            <a:ext cx="1152128" cy="2268472"/>
            <a:chOff x="2267744" y="2493366"/>
            <a:chExt cx="1152128" cy="2268472"/>
          </a:xfrm>
        </p:grpSpPr>
        <p:cxnSp>
          <p:nvCxnSpPr>
            <p:cNvPr id="16" name="Connecteur droit 15"/>
            <p:cNvCxnSpPr/>
            <p:nvPr/>
          </p:nvCxnSpPr>
          <p:spPr>
            <a:xfrm>
              <a:off x="2267744" y="2493366"/>
              <a:ext cx="0" cy="2268472"/>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Connecteur droit 17"/>
            <p:cNvCxnSpPr/>
            <p:nvPr/>
          </p:nvCxnSpPr>
          <p:spPr>
            <a:xfrm>
              <a:off x="2267744" y="2965594"/>
              <a:ext cx="1152128"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20" name="ZoneTexte 19"/>
          <p:cNvSpPr txBox="1"/>
          <p:nvPr/>
        </p:nvSpPr>
        <p:spPr>
          <a:xfrm>
            <a:off x="2411760" y="3068960"/>
            <a:ext cx="312906" cy="369332"/>
          </a:xfrm>
          <a:prstGeom prst="rect">
            <a:avLst/>
          </a:prstGeom>
          <a:noFill/>
        </p:spPr>
        <p:txBody>
          <a:bodyPr wrap="none" rtlCol="0">
            <a:spAutoFit/>
          </a:bodyPr>
          <a:lstStyle/>
          <a:p>
            <a:r>
              <a:rPr lang="fr-FR" dirty="0" smtClean="0"/>
              <a:t>1</a:t>
            </a:r>
            <a:endParaRPr lang="fr-FR" dirty="0"/>
          </a:p>
        </p:txBody>
      </p:sp>
      <p:sp>
        <p:nvSpPr>
          <p:cNvPr id="21" name="ZoneTexte 20"/>
          <p:cNvSpPr txBox="1"/>
          <p:nvPr/>
        </p:nvSpPr>
        <p:spPr>
          <a:xfrm>
            <a:off x="2674918" y="3068960"/>
            <a:ext cx="312906" cy="369332"/>
          </a:xfrm>
          <a:prstGeom prst="rect">
            <a:avLst/>
          </a:prstGeom>
          <a:noFill/>
        </p:spPr>
        <p:txBody>
          <a:bodyPr wrap="none" rtlCol="0">
            <a:spAutoFit/>
          </a:bodyPr>
          <a:lstStyle/>
          <a:p>
            <a:r>
              <a:rPr lang="fr-FR" dirty="0" smtClean="0"/>
              <a:t>0</a:t>
            </a:r>
            <a:endParaRPr lang="fr-FR" dirty="0"/>
          </a:p>
        </p:txBody>
      </p:sp>
      <p:sp>
        <p:nvSpPr>
          <p:cNvPr id="22" name="ZoneTexte 21"/>
          <p:cNvSpPr txBox="1"/>
          <p:nvPr/>
        </p:nvSpPr>
        <p:spPr>
          <a:xfrm>
            <a:off x="2555776" y="3068960"/>
            <a:ext cx="312906" cy="369332"/>
          </a:xfrm>
          <a:prstGeom prst="rect">
            <a:avLst/>
          </a:prstGeom>
          <a:noFill/>
        </p:spPr>
        <p:txBody>
          <a:bodyPr wrap="none" rtlCol="0">
            <a:spAutoFit/>
          </a:bodyPr>
          <a:lstStyle/>
          <a:p>
            <a:r>
              <a:rPr lang="fr-FR" dirty="0" smtClean="0"/>
              <a:t>1</a:t>
            </a:r>
            <a:endParaRPr lang="fr-FR" dirty="0"/>
          </a:p>
        </p:txBody>
      </p:sp>
      <p:sp>
        <p:nvSpPr>
          <p:cNvPr id="23" name="ZoneTexte 22"/>
          <p:cNvSpPr txBox="1"/>
          <p:nvPr/>
        </p:nvSpPr>
        <p:spPr>
          <a:xfrm>
            <a:off x="2843808" y="3044342"/>
            <a:ext cx="248786" cy="369332"/>
          </a:xfrm>
          <a:prstGeom prst="rect">
            <a:avLst/>
          </a:prstGeom>
          <a:noFill/>
        </p:spPr>
        <p:txBody>
          <a:bodyPr wrap="none" rtlCol="0">
            <a:spAutoFit/>
          </a:bodyPr>
          <a:lstStyle/>
          <a:p>
            <a:r>
              <a:rPr lang="fr-FR" dirty="0" smtClean="0"/>
              <a:t>,</a:t>
            </a:r>
            <a:endParaRPr lang="fr-FR" dirty="0"/>
          </a:p>
        </p:txBody>
      </p:sp>
      <p:sp>
        <p:nvSpPr>
          <p:cNvPr id="24" name="ZoneTexte 23"/>
          <p:cNvSpPr txBox="1"/>
          <p:nvPr/>
        </p:nvSpPr>
        <p:spPr>
          <a:xfrm>
            <a:off x="2876570" y="3068960"/>
            <a:ext cx="312906" cy="369332"/>
          </a:xfrm>
          <a:prstGeom prst="rect">
            <a:avLst/>
          </a:prstGeom>
          <a:noFill/>
        </p:spPr>
        <p:txBody>
          <a:bodyPr wrap="none" rtlCol="0">
            <a:spAutoFit/>
          </a:bodyPr>
          <a:lstStyle/>
          <a:p>
            <a:r>
              <a:rPr lang="fr-FR" dirty="0" smtClean="0"/>
              <a:t>1</a:t>
            </a:r>
            <a:endParaRPr lang="fr-FR" dirty="0"/>
          </a:p>
        </p:txBody>
      </p:sp>
      <p:sp>
        <p:nvSpPr>
          <p:cNvPr id="25" name="ZoneTexte 24"/>
          <p:cNvSpPr txBox="1"/>
          <p:nvPr/>
        </p:nvSpPr>
        <p:spPr>
          <a:xfrm>
            <a:off x="2995712" y="3068960"/>
            <a:ext cx="312906" cy="369332"/>
          </a:xfrm>
          <a:prstGeom prst="rect">
            <a:avLst/>
          </a:prstGeom>
          <a:noFill/>
        </p:spPr>
        <p:txBody>
          <a:bodyPr wrap="none" rtlCol="0">
            <a:spAutoFit/>
          </a:bodyPr>
          <a:lstStyle/>
          <a:p>
            <a:r>
              <a:rPr lang="fr-FR" dirty="0" smtClean="0"/>
              <a:t>1</a:t>
            </a:r>
            <a:endParaRPr lang="fr-FR" dirty="0"/>
          </a:p>
        </p:txBody>
      </p:sp>
      <p:cxnSp>
        <p:nvCxnSpPr>
          <p:cNvPr id="27" name="Connecteur droit 26"/>
          <p:cNvCxnSpPr/>
          <p:nvPr/>
        </p:nvCxnSpPr>
        <p:spPr>
          <a:xfrm>
            <a:off x="1187624" y="2492896"/>
            <a:ext cx="432000" cy="0"/>
          </a:xfrm>
          <a:prstGeom prst="line">
            <a:avLst/>
          </a:prstGeom>
        </p:spPr>
        <p:style>
          <a:lnRef idx="3">
            <a:schemeClr val="accent3"/>
          </a:lnRef>
          <a:fillRef idx="0">
            <a:schemeClr val="accent3"/>
          </a:fillRef>
          <a:effectRef idx="2">
            <a:schemeClr val="accent3"/>
          </a:effectRef>
          <a:fontRef idx="minor">
            <a:schemeClr val="tx1"/>
          </a:fontRef>
        </p:style>
      </p:cxnSp>
      <p:sp>
        <p:nvSpPr>
          <p:cNvPr id="30" name="ZoneTexte 29"/>
          <p:cNvSpPr txBox="1"/>
          <p:nvPr/>
        </p:nvSpPr>
        <p:spPr>
          <a:xfrm>
            <a:off x="1882830" y="3645024"/>
            <a:ext cx="312906" cy="369332"/>
          </a:xfrm>
          <a:prstGeom prst="rect">
            <a:avLst/>
          </a:prstGeom>
          <a:noFill/>
        </p:spPr>
        <p:txBody>
          <a:bodyPr wrap="none" rtlCol="0">
            <a:spAutoFit/>
          </a:bodyPr>
          <a:lstStyle/>
          <a:p>
            <a:r>
              <a:rPr lang="fr-FR" b="1" dirty="0" smtClean="0">
                <a:solidFill>
                  <a:srgbClr val="FF0000"/>
                </a:solidFill>
              </a:rPr>
              <a:t>0</a:t>
            </a:r>
            <a:endParaRPr lang="fr-FR" b="1" dirty="0">
              <a:solidFill>
                <a:srgbClr val="FF0000"/>
              </a:solidFill>
            </a:endParaRPr>
          </a:p>
        </p:txBody>
      </p:sp>
      <p:grpSp>
        <p:nvGrpSpPr>
          <p:cNvPr id="37" name="Groupe 36"/>
          <p:cNvGrpSpPr/>
          <p:nvPr/>
        </p:nvGrpSpPr>
        <p:grpSpPr>
          <a:xfrm>
            <a:off x="4716016" y="2427853"/>
            <a:ext cx="2458387" cy="2585323"/>
            <a:chOff x="4716016" y="2427853"/>
            <a:chExt cx="2458387" cy="2585323"/>
          </a:xfrm>
        </p:grpSpPr>
        <p:grpSp>
          <p:nvGrpSpPr>
            <p:cNvPr id="31" name="Groupe 30"/>
            <p:cNvGrpSpPr/>
            <p:nvPr/>
          </p:nvGrpSpPr>
          <p:grpSpPr>
            <a:xfrm>
              <a:off x="5940152" y="2492896"/>
              <a:ext cx="1152128" cy="2268472"/>
              <a:chOff x="2267744" y="2493366"/>
              <a:chExt cx="1152128" cy="2268472"/>
            </a:xfrm>
          </p:grpSpPr>
          <p:cxnSp>
            <p:nvCxnSpPr>
              <p:cNvPr id="32" name="Connecteur droit 31"/>
              <p:cNvCxnSpPr/>
              <p:nvPr/>
            </p:nvCxnSpPr>
            <p:spPr>
              <a:xfrm>
                <a:off x="2267744" y="2493366"/>
                <a:ext cx="0" cy="2268472"/>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Connecteur droit 32"/>
              <p:cNvCxnSpPr/>
              <p:nvPr/>
            </p:nvCxnSpPr>
            <p:spPr>
              <a:xfrm>
                <a:off x="2267744" y="2965594"/>
                <a:ext cx="1152128"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34" name="ZoneTexte 33"/>
            <p:cNvSpPr txBox="1"/>
            <p:nvPr/>
          </p:nvSpPr>
          <p:spPr>
            <a:xfrm>
              <a:off x="4716016" y="2427853"/>
              <a:ext cx="1210588" cy="2585323"/>
            </a:xfrm>
            <a:prstGeom prst="rect">
              <a:avLst/>
            </a:prstGeom>
            <a:noFill/>
          </p:spPr>
          <p:txBody>
            <a:bodyPr wrap="none" rtlCol="0">
              <a:spAutoFit/>
            </a:bodyPr>
            <a:lstStyle/>
            <a:p>
              <a:r>
                <a:rPr lang="fr-FR" dirty="0" smtClean="0"/>
                <a:t>11100</a:t>
              </a:r>
            </a:p>
            <a:p>
              <a:r>
                <a:rPr lang="fr-FR" dirty="0" smtClean="0"/>
                <a:t>110</a:t>
              </a:r>
            </a:p>
            <a:p>
              <a:r>
                <a:rPr lang="fr-FR" dirty="0" smtClean="0"/>
                <a:t>0010</a:t>
              </a:r>
            </a:p>
            <a:p>
              <a:r>
                <a:rPr lang="fr-FR" dirty="0" smtClean="0"/>
                <a:t>00100</a:t>
              </a:r>
            </a:p>
            <a:p>
              <a:r>
                <a:rPr lang="fr-FR" dirty="0"/>
                <a:t>00100</a:t>
              </a:r>
              <a:r>
                <a:rPr lang="fr-FR" b="1" dirty="0">
                  <a:solidFill>
                    <a:srgbClr val="FF0000"/>
                  </a:solidFill>
                </a:rPr>
                <a:t>0</a:t>
              </a:r>
              <a:endParaRPr lang="fr-FR" b="1" dirty="0" smtClean="0">
                <a:solidFill>
                  <a:srgbClr val="FF0000"/>
                </a:solidFill>
              </a:endParaRPr>
            </a:p>
            <a:p>
              <a:r>
                <a:rPr lang="fr-FR" dirty="0"/>
                <a:t> </a:t>
              </a:r>
              <a:r>
                <a:rPr lang="fr-FR" dirty="0" smtClean="0"/>
                <a:t>     110</a:t>
              </a:r>
            </a:p>
            <a:p>
              <a:r>
                <a:rPr lang="fr-FR" dirty="0"/>
                <a:t> </a:t>
              </a:r>
              <a:r>
                <a:rPr lang="fr-FR" dirty="0" smtClean="0"/>
                <a:t>       100</a:t>
              </a:r>
            </a:p>
            <a:p>
              <a:r>
                <a:rPr lang="fr-FR" dirty="0"/>
                <a:t> </a:t>
              </a:r>
              <a:r>
                <a:rPr lang="fr-FR" dirty="0" smtClean="0"/>
                <a:t>       1000</a:t>
              </a:r>
            </a:p>
            <a:p>
              <a:r>
                <a:rPr lang="fr-FR" dirty="0"/>
                <a:t>0</a:t>
              </a:r>
            </a:p>
          </p:txBody>
        </p:sp>
        <p:sp>
          <p:nvSpPr>
            <p:cNvPr id="35" name="ZoneTexte 34"/>
            <p:cNvSpPr txBox="1"/>
            <p:nvPr/>
          </p:nvSpPr>
          <p:spPr>
            <a:xfrm>
              <a:off x="6156176" y="2505670"/>
              <a:ext cx="1018227" cy="923330"/>
            </a:xfrm>
            <a:prstGeom prst="rect">
              <a:avLst/>
            </a:prstGeom>
            <a:noFill/>
          </p:spPr>
          <p:txBody>
            <a:bodyPr wrap="none" rtlCol="0">
              <a:spAutoFit/>
            </a:bodyPr>
            <a:lstStyle/>
            <a:p>
              <a:r>
                <a:rPr lang="fr-FR" dirty="0" smtClean="0"/>
                <a:t>110</a:t>
              </a:r>
            </a:p>
            <a:p>
              <a:endParaRPr lang="fr-FR" dirty="0"/>
            </a:p>
            <a:p>
              <a:r>
                <a:rPr lang="fr-FR" dirty="0" smtClean="0"/>
                <a:t>100,101</a:t>
              </a:r>
              <a:endParaRPr lang="fr-FR" dirty="0"/>
            </a:p>
          </p:txBody>
        </p:sp>
      </p:grpSp>
      <p:sp>
        <p:nvSpPr>
          <p:cNvPr id="38" name="ZoneTexte 37"/>
          <p:cNvSpPr txBox="1"/>
          <p:nvPr/>
        </p:nvSpPr>
        <p:spPr>
          <a:xfrm>
            <a:off x="1642125" y="4221088"/>
            <a:ext cx="697627" cy="369332"/>
          </a:xfrm>
          <a:prstGeom prst="rect">
            <a:avLst/>
          </a:prstGeom>
          <a:noFill/>
        </p:spPr>
        <p:txBody>
          <a:bodyPr wrap="none" rtlCol="0">
            <a:spAutoFit/>
          </a:bodyPr>
          <a:lstStyle/>
          <a:p>
            <a:r>
              <a:rPr lang="fr-FR" dirty="0" smtClean="0"/>
              <a:t>1000</a:t>
            </a:r>
            <a:endParaRPr lang="fr-FR" dirty="0"/>
          </a:p>
        </p:txBody>
      </p:sp>
    </p:spTree>
    <p:extLst>
      <p:ext uri="{BB962C8B-B14F-4D97-AF65-F5344CB8AC3E}">
        <p14:creationId xmlns:p14="http://schemas.microsoft.com/office/powerpoint/2010/main" val="19342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21" grpId="0"/>
      <p:bldP spid="22" grpId="0"/>
      <p:bldP spid="23" grpId="0"/>
      <p:bldP spid="24" grpId="0"/>
      <p:bldP spid="25" grpId="0"/>
      <p:bldP spid="30"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3" name="Espace réservé du contenu 2"/>
          <p:cNvSpPr>
            <a:spLocks noGrp="1"/>
          </p:cNvSpPr>
          <p:nvPr>
            <p:ph idx="1"/>
          </p:nvPr>
        </p:nvSpPr>
        <p:spPr/>
        <p:txBody>
          <a:bodyPr/>
          <a:lstStyle/>
          <a:p>
            <a:r>
              <a:rPr lang="fr-FR" dirty="0" smtClean="0"/>
              <a:t>donner le résultat des opérations suivantes:</a:t>
            </a:r>
          </a:p>
          <a:p>
            <a:r>
              <a:rPr lang="fr-FR" b="1" dirty="0"/>
              <a:t>100 0001(65</a:t>
            </a:r>
            <a:r>
              <a:rPr lang="fr-FR" b="1" dirty="0" smtClean="0"/>
              <a:t>) </a:t>
            </a:r>
            <a:r>
              <a:rPr lang="fr-FR" b="1" dirty="0" smtClean="0">
                <a:solidFill>
                  <a:srgbClr val="FF0000"/>
                </a:solidFill>
              </a:rPr>
              <a:t>+</a:t>
            </a:r>
            <a:r>
              <a:rPr lang="fr-FR" b="1" dirty="0" smtClean="0"/>
              <a:t> </a:t>
            </a:r>
            <a:r>
              <a:rPr lang="fr-FR" b="1" dirty="0"/>
              <a:t>10 </a:t>
            </a:r>
            <a:r>
              <a:rPr lang="fr-FR" b="1" dirty="0" smtClean="0"/>
              <a:t>1111(47)</a:t>
            </a:r>
          </a:p>
          <a:p>
            <a:r>
              <a:rPr lang="fr-FR" b="1" dirty="0"/>
              <a:t>1110(14</a:t>
            </a:r>
            <a:r>
              <a:rPr lang="fr-FR" b="1" dirty="0" smtClean="0"/>
              <a:t>) </a:t>
            </a:r>
            <a:r>
              <a:rPr lang="fr-FR" b="1" dirty="0" smtClean="0">
                <a:solidFill>
                  <a:srgbClr val="FF0000"/>
                </a:solidFill>
              </a:rPr>
              <a:t>-</a:t>
            </a:r>
            <a:r>
              <a:rPr lang="fr-FR" b="1" dirty="0" smtClean="0"/>
              <a:t> </a:t>
            </a:r>
            <a:r>
              <a:rPr lang="fr-FR" b="1" dirty="0"/>
              <a:t>1 0101(21</a:t>
            </a:r>
            <a:r>
              <a:rPr lang="fr-FR" b="1" dirty="0" smtClean="0"/>
              <a:t>)</a:t>
            </a:r>
          </a:p>
          <a:p>
            <a:r>
              <a:rPr lang="fr-FR" b="1" dirty="0"/>
              <a:t>101 1001(89</a:t>
            </a:r>
            <a:r>
              <a:rPr lang="fr-FR" b="1" dirty="0" smtClean="0"/>
              <a:t>) </a:t>
            </a:r>
            <a:r>
              <a:rPr lang="fr-FR" b="1" dirty="0" smtClean="0">
                <a:solidFill>
                  <a:srgbClr val="FF0000"/>
                </a:solidFill>
              </a:rPr>
              <a:t>*</a:t>
            </a:r>
            <a:r>
              <a:rPr lang="fr-FR" b="1" dirty="0" smtClean="0"/>
              <a:t> </a:t>
            </a:r>
            <a:r>
              <a:rPr lang="fr-FR" b="1" dirty="0"/>
              <a:t>1 0000(16</a:t>
            </a:r>
            <a:r>
              <a:rPr lang="fr-FR" b="1" dirty="0" smtClean="0"/>
              <a:t>)</a:t>
            </a:r>
          </a:p>
          <a:p>
            <a:r>
              <a:rPr lang="fr-FR" b="1" dirty="0"/>
              <a:t>11 0000(48</a:t>
            </a:r>
            <a:r>
              <a:rPr lang="fr-FR" b="1" dirty="0" smtClean="0"/>
              <a:t>) </a:t>
            </a:r>
            <a:r>
              <a:rPr lang="fr-FR" b="1" dirty="0" smtClean="0">
                <a:solidFill>
                  <a:srgbClr val="FF0000"/>
                </a:solidFill>
              </a:rPr>
              <a:t>/</a:t>
            </a:r>
            <a:r>
              <a:rPr lang="fr-FR" b="1" dirty="0" smtClean="0"/>
              <a:t> 1100 </a:t>
            </a:r>
            <a:r>
              <a:rPr lang="fr-FR" b="1" dirty="0"/>
              <a:t>(</a:t>
            </a:r>
            <a:r>
              <a:rPr lang="fr-FR" b="1" dirty="0" smtClean="0"/>
              <a:t>12)</a:t>
            </a: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16</a:t>
            </a:fld>
            <a:endParaRPr lang="fr-FR"/>
          </a:p>
        </p:txBody>
      </p:sp>
    </p:spTree>
    <p:extLst>
      <p:ext uri="{BB962C8B-B14F-4D97-AF65-F5344CB8AC3E}">
        <p14:creationId xmlns:p14="http://schemas.microsoft.com/office/powerpoint/2010/main" val="4265903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3" name="Espace réservé du contenu 2"/>
          <p:cNvSpPr>
            <a:spLocks noGrp="1"/>
          </p:cNvSpPr>
          <p:nvPr>
            <p:ph idx="1"/>
          </p:nvPr>
        </p:nvSpPr>
        <p:spPr/>
        <p:txBody>
          <a:bodyPr/>
          <a:lstStyle/>
          <a:p>
            <a:r>
              <a:rPr lang="fr-FR" dirty="0" smtClean="0"/>
              <a:t>écrire la procédure </a:t>
            </a:r>
            <a:r>
              <a:rPr lang="fr-FR" b="1" dirty="0" err="1" smtClean="0"/>
              <a:t>decToBin</a:t>
            </a:r>
            <a:r>
              <a:rPr lang="fr-FR" dirty="0" smtClean="0"/>
              <a:t> qui transforme un nombre décimal en binaire</a:t>
            </a:r>
            <a:r>
              <a:rPr lang="fr-FR" dirty="0"/>
              <a:t>.</a:t>
            </a:r>
            <a:endParaRPr lang="fr-FR" dirty="0" smtClean="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17</a:t>
            </a:fld>
            <a:endParaRPr lang="fr-F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107" y="3645264"/>
            <a:ext cx="2563375"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520" y="3645264"/>
            <a:ext cx="3003373"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89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nombres réels </a:t>
            </a:r>
            <a:endParaRPr lang="fr-FR" dirty="0"/>
          </a:p>
        </p:txBody>
      </p:sp>
      <p:sp>
        <p:nvSpPr>
          <p:cNvPr id="3" name="Espace réservé du contenu 2"/>
          <p:cNvSpPr>
            <a:spLocks noGrp="1"/>
          </p:cNvSpPr>
          <p:nvPr>
            <p:ph idx="1"/>
          </p:nvPr>
        </p:nvSpPr>
        <p:spPr/>
        <p:txBody>
          <a:bodyPr/>
          <a:lstStyle/>
          <a:p>
            <a:pPr algn="just"/>
            <a:r>
              <a:rPr lang="fr-FR" dirty="0" smtClean="0"/>
              <a:t>10.3 , 0.7, -400.01, …</a:t>
            </a:r>
          </a:p>
          <a:p>
            <a:pPr algn="just"/>
            <a:r>
              <a:rPr lang="fr-FR" dirty="0" smtClean="0">
                <a:effectLst>
                  <a:outerShdw blurRad="38100" dist="38100" dir="2700000" algn="tl">
                    <a:srgbClr val="000000">
                      <a:alpha val="43137"/>
                    </a:srgbClr>
                  </a:outerShdw>
                </a:effectLst>
              </a:rPr>
              <a:t>R</a:t>
            </a:r>
          </a:p>
          <a:p>
            <a:pPr algn="just"/>
            <a:r>
              <a:rPr lang="fr-FR" dirty="0" smtClean="0"/>
              <a:t>FPU</a:t>
            </a:r>
            <a:r>
              <a:rPr lang="fr-FR" dirty="0" smtClean="0">
                <a:effectLst>
                  <a:outerShdw blurRad="38100" dist="38100" dir="2700000" algn="tl">
                    <a:srgbClr val="000000">
                      <a:alpha val="43137"/>
                    </a:srgbClr>
                  </a:outerShdw>
                </a:effectLst>
              </a:rPr>
              <a:t> </a:t>
            </a:r>
            <a:r>
              <a:rPr lang="fr-FR" dirty="0"/>
              <a:t>(</a:t>
            </a:r>
            <a:r>
              <a:rPr lang="fr-FR" dirty="0" err="1"/>
              <a:t>Floating</a:t>
            </a:r>
            <a:r>
              <a:rPr lang="fr-FR" dirty="0"/>
              <a:t> Production </a:t>
            </a:r>
            <a:r>
              <a:rPr lang="fr-FR" dirty="0" smtClean="0"/>
              <a:t>Unit) Unité </a:t>
            </a:r>
            <a:r>
              <a:rPr lang="fr-FR" dirty="0"/>
              <a:t>flottante de </a:t>
            </a:r>
            <a:r>
              <a:rPr lang="fr-FR" dirty="0" smtClean="0"/>
              <a:t>production</a:t>
            </a: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18</a:t>
            </a:fld>
            <a:endParaRPr lang="fr-FR"/>
          </a:p>
        </p:txBody>
      </p:sp>
    </p:spTree>
    <p:extLst>
      <p:ext uri="{BB962C8B-B14F-4D97-AF65-F5344CB8AC3E}">
        <p14:creationId xmlns:p14="http://schemas.microsoft.com/office/powerpoint/2010/main" val="18497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nombres </a:t>
            </a:r>
            <a:r>
              <a:rPr lang="fr-FR" dirty="0" smtClean="0"/>
              <a:t>réels</a:t>
            </a:r>
            <a:endParaRPr lang="fr-FR" dirty="0"/>
          </a:p>
        </p:txBody>
      </p:sp>
      <p:sp>
        <p:nvSpPr>
          <p:cNvPr id="3" name="Espace réservé du contenu 2"/>
          <p:cNvSpPr>
            <a:spLocks noGrp="1"/>
          </p:cNvSpPr>
          <p:nvPr>
            <p:ph idx="1"/>
          </p:nvPr>
        </p:nvSpPr>
        <p:spPr/>
        <p:txBody>
          <a:bodyPr>
            <a:noAutofit/>
          </a:bodyPr>
          <a:lstStyle/>
          <a:p>
            <a:pPr algn="just"/>
            <a:r>
              <a:rPr lang="fr-FR" sz="1600" dirty="0"/>
              <a:t>Le </a:t>
            </a:r>
            <a:r>
              <a:rPr lang="fr-FR" sz="1600" b="1" dirty="0">
                <a:solidFill>
                  <a:srgbClr val="FF0000"/>
                </a:solidFill>
              </a:rPr>
              <a:t>co</a:t>
            </a:r>
            <a:r>
              <a:rPr lang="fr-FR" sz="1600" b="1" dirty="0"/>
              <a:t>processeur</a:t>
            </a:r>
            <a:r>
              <a:rPr lang="fr-FR" sz="1600" dirty="0"/>
              <a:t> mathématique, appelé MPU en anglais, est une composante spécialisée permettant d'effectuer des calculs de valeurs réels (surnommé à virgule flottante). </a:t>
            </a:r>
            <a:r>
              <a:rPr lang="fr-FR" sz="1600" dirty="0" smtClean="0"/>
              <a:t>Les </a:t>
            </a:r>
            <a:r>
              <a:rPr lang="fr-FR" sz="1600" dirty="0"/>
              <a:t>microprocesseurs d'origine n'offraient pas la possibilité d'effectuer d'autres types de calcul que sur des valeurs entières, il fallait donc acheter une puce supplémentaire offrant ce genre de service. </a:t>
            </a:r>
            <a:r>
              <a:rPr lang="fr-FR" sz="1600" dirty="0" smtClean="0"/>
              <a:t>Ainsi</a:t>
            </a:r>
            <a:r>
              <a:rPr lang="fr-FR" sz="1600" dirty="0"/>
              <a:t>, il fallait un </a:t>
            </a:r>
            <a:r>
              <a:rPr lang="fr-FR" sz="1600" dirty="0">
                <a:hlinkClick r:id="rId2"/>
              </a:rPr>
              <a:t>8087</a:t>
            </a:r>
            <a:r>
              <a:rPr lang="fr-FR" sz="1600" dirty="0"/>
              <a:t> avec le 8088 ou le 8086, un 80287 avec le 80286 et un 80387 avec un 80386, et un 80487SX avec le 80486SX. À partir des 80486DX et des Pentium, le coprocesseur mathématique fut intégré directement dans le CPU. La décision d'inclure les MPU au sein du CPU fut d'une part, la réduction des coûts et d'autres part une accélération des performances. Il ne faut pas oublier que les calculs en nombre réel sont largement utilisés dans les applications scientifiques et les jeux et qu'il devenait de plus en plus pressant de trouver des solutions plus profitables pour tous.</a:t>
            </a: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19</a:t>
            </a:fld>
            <a:endParaRPr lang="fr-FR"/>
          </a:p>
        </p:txBody>
      </p:sp>
    </p:spTree>
    <p:extLst>
      <p:ext uri="{BB962C8B-B14F-4D97-AF65-F5344CB8AC3E}">
        <p14:creationId xmlns:p14="http://schemas.microsoft.com/office/powerpoint/2010/main" val="484797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a:t>
            </a:r>
            <a:endParaRPr lang="fr-FR" dirty="0"/>
          </a:p>
        </p:txBody>
      </p:sp>
      <p:sp>
        <p:nvSpPr>
          <p:cNvPr id="3" name="Espace réservé du contenu 2"/>
          <p:cNvSpPr>
            <a:spLocks noGrp="1"/>
          </p:cNvSpPr>
          <p:nvPr>
            <p:ph idx="1"/>
          </p:nvPr>
        </p:nvSpPr>
        <p:spPr/>
        <p:txBody>
          <a:bodyPr>
            <a:normAutofit/>
          </a:bodyPr>
          <a:lstStyle/>
          <a:p>
            <a:pPr algn="just"/>
            <a:r>
              <a:rPr lang="fr-FR" sz="1400" dirty="0"/>
              <a:t>Les méthodes numériques (l’analyse numérique) est une branche des mathématiques appliquées s’intéresse au développement d’outils et des méthodes numériques pour le calcul d’approximations des solutions des problèmes mathématique qu’il serait difficile, voire impossible, d’obtenir par des moyens analytiques, Son objectif est notamment d’introduire des procédures calculatoires détaillées susceptibles d’être mises en œuvre par des calculateurs (électroniques, mécaniques ou humains) et d’analyser leurs caractéristiques et leurs performances.</a:t>
            </a:r>
          </a:p>
        </p:txBody>
      </p:sp>
      <p:sp>
        <p:nvSpPr>
          <p:cNvPr id="5" name="Espace réservé du numéro de diapositive 4"/>
          <p:cNvSpPr>
            <a:spLocks noGrp="1"/>
          </p:cNvSpPr>
          <p:nvPr>
            <p:ph type="sldNum" sz="quarter" idx="12"/>
          </p:nvPr>
        </p:nvSpPr>
        <p:spPr/>
        <p:txBody>
          <a:bodyPr>
            <a:normAutofit/>
          </a:bodyPr>
          <a:lstStyle/>
          <a:p>
            <a:fld id="{E4C566BC-03A7-4CC9-A8FB-139B071060E2}" type="slidenum">
              <a:rPr lang="fr-FR" smtClean="0"/>
              <a:t>2</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221088"/>
            <a:ext cx="6840000" cy="142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946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d’un nombre décimal à un nombre binaire</a:t>
            </a:r>
            <a:endParaRPr lang="fr-FR" dirty="0"/>
          </a:p>
        </p:txBody>
      </p:sp>
      <p:sp>
        <p:nvSpPr>
          <p:cNvPr id="3" name="Espace réservé du contenu 2"/>
          <p:cNvSpPr>
            <a:spLocks noGrp="1"/>
          </p:cNvSpPr>
          <p:nvPr>
            <p:ph idx="1"/>
          </p:nvPr>
        </p:nvSpPr>
        <p:spPr/>
        <p:txBody>
          <a:bodyPr/>
          <a:lstStyle/>
          <a:p>
            <a:r>
              <a:rPr lang="fr-FR" dirty="0" smtClean="0"/>
              <a:t>10.3</a:t>
            </a:r>
          </a:p>
          <a:p>
            <a:r>
              <a:rPr lang="fr-FR" dirty="0" smtClean="0"/>
              <a:t>1010.01001</a:t>
            </a:r>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20</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428925142"/>
              </p:ext>
            </p:extLst>
          </p:nvPr>
        </p:nvGraphicFramePr>
        <p:xfrm>
          <a:off x="659816" y="4114760"/>
          <a:ext cx="2423592" cy="2194560"/>
        </p:xfrm>
        <a:graphic>
          <a:graphicData uri="http://schemas.openxmlformats.org/drawingml/2006/table">
            <a:tbl>
              <a:tblPr firstRow="1" bandRow="1">
                <a:tableStyleId>{5C22544A-7EE6-4342-B048-85BDC9FD1C3A}</a:tableStyleId>
              </a:tblPr>
              <a:tblGrid>
                <a:gridCol w="1211796"/>
                <a:gridCol w="1211796"/>
              </a:tblGrid>
              <a:tr h="309955">
                <a:tc>
                  <a:txBody>
                    <a:bodyPr/>
                    <a:lstStyle/>
                    <a:p>
                      <a:pPr algn="ctr"/>
                      <a:r>
                        <a:rPr lang="fr-FR" dirty="0" smtClean="0"/>
                        <a:t>Quotient</a:t>
                      </a:r>
                      <a:endParaRPr lang="fr-FR" dirty="0"/>
                    </a:p>
                  </a:txBody>
                  <a:tcPr/>
                </a:tc>
                <a:tc>
                  <a:txBody>
                    <a:bodyPr/>
                    <a:lstStyle/>
                    <a:p>
                      <a:pPr algn="ctr"/>
                      <a:r>
                        <a:rPr lang="fr-FR" dirty="0" smtClean="0"/>
                        <a:t>Reste</a:t>
                      </a:r>
                      <a:endParaRPr lang="fr-FR" dirty="0"/>
                    </a:p>
                  </a:txBody>
                  <a:tcPr/>
                </a:tc>
              </a:tr>
              <a:tr h="309955">
                <a:tc>
                  <a:txBody>
                    <a:bodyPr/>
                    <a:lstStyle/>
                    <a:p>
                      <a:r>
                        <a:rPr lang="fr-FR" dirty="0" smtClean="0"/>
                        <a:t>10</a:t>
                      </a:r>
                      <a:endParaRPr lang="fr-FR" dirty="0"/>
                    </a:p>
                  </a:txBody>
                  <a:tcPr/>
                </a:tc>
                <a:tc>
                  <a:txBody>
                    <a:bodyPr/>
                    <a:lstStyle/>
                    <a:p>
                      <a:endParaRPr lang="fr-FR" dirty="0"/>
                    </a:p>
                  </a:txBody>
                  <a:tcPr/>
                </a:tc>
              </a:tr>
              <a:tr h="309955">
                <a:tc>
                  <a:txBody>
                    <a:bodyPr/>
                    <a:lstStyle/>
                    <a:p>
                      <a:r>
                        <a:rPr lang="fr-FR" dirty="0" smtClean="0"/>
                        <a:t>5</a:t>
                      </a:r>
                      <a:endParaRPr lang="fr-FR" dirty="0"/>
                    </a:p>
                  </a:txBody>
                  <a:tcPr/>
                </a:tc>
                <a:tc>
                  <a:txBody>
                    <a:bodyPr/>
                    <a:lstStyle/>
                    <a:p>
                      <a:r>
                        <a:rPr lang="fr-FR" dirty="0" smtClean="0"/>
                        <a:t>0</a:t>
                      </a:r>
                      <a:endParaRPr lang="fr-FR" dirty="0"/>
                    </a:p>
                  </a:txBody>
                  <a:tcPr/>
                </a:tc>
              </a:tr>
              <a:tr h="309955">
                <a:tc>
                  <a:txBody>
                    <a:bodyPr/>
                    <a:lstStyle/>
                    <a:p>
                      <a:r>
                        <a:rPr lang="fr-FR" dirty="0" smtClean="0"/>
                        <a:t>2</a:t>
                      </a:r>
                      <a:endParaRPr lang="fr-FR" dirty="0"/>
                    </a:p>
                  </a:txBody>
                  <a:tcPr/>
                </a:tc>
                <a:tc>
                  <a:txBody>
                    <a:bodyPr/>
                    <a:lstStyle/>
                    <a:p>
                      <a:r>
                        <a:rPr lang="fr-FR" dirty="0" smtClean="0"/>
                        <a:t>1</a:t>
                      </a:r>
                      <a:endParaRPr lang="fr-FR" dirty="0"/>
                    </a:p>
                  </a:txBody>
                  <a:tcPr/>
                </a:tc>
              </a:tr>
              <a:tr h="309955">
                <a:tc>
                  <a:txBody>
                    <a:bodyPr/>
                    <a:lstStyle/>
                    <a:p>
                      <a:r>
                        <a:rPr lang="fr-FR" dirty="0" smtClean="0"/>
                        <a:t>1</a:t>
                      </a:r>
                      <a:endParaRPr lang="fr-FR" dirty="0"/>
                    </a:p>
                  </a:txBody>
                  <a:tcPr/>
                </a:tc>
                <a:tc>
                  <a:txBody>
                    <a:bodyPr/>
                    <a:lstStyle/>
                    <a:p>
                      <a:r>
                        <a:rPr lang="fr-FR" dirty="0" smtClean="0"/>
                        <a:t>0</a:t>
                      </a:r>
                      <a:endParaRPr lang="fr-FR" dirty="0"/>
                    </a:p>
                  </a:txBody>
                  <a:tcPr/>
                </a:tc>
              </a:tr>
              <a:tr h="309955">
                <a:tc>
                  <a:txBody>
                    <a:bodyPr/>
                    <a:lstStyle/>
                    <a:p>
                      <a:r>
                        <a:rPr lang="fr-FR" dirty="0" smtClean="0"/>
                        <a:t>0</a:t>
                      </a:r>
                      <a:endParaRPr lang="fr-FR" dirty="0"/>
                    </a:p>
                  </a:txBody>
                  <a:tcPr/>
                </a:tc>
                <a:tc>
                  <a:txBody>
                    <a:bodyPr/>
                    <a:lstStyle/>
                    <a:p>
                      <a:r>
                        <a:rPr lang="fr-FR" dirty="0" smtClean="0"/>
                        <a:t>1</a:t>
                      </a:r>
                      <a:endParaRPr lang="fr-FR" dirty="0"/>
                    </a:p>
                  </a:txBody>
                  <a:tcPr/>
                </a:tc>
              </a:tr>
            </a:tbl>
          </a:graphicData>
        </a:graphic>
      </p:graphicFrame>
      <p:sp>
        <p:nvSpPr>
          <p:cNvPr id="6" name="Flèche gauche 5"/>
          <p:cNvSpPr/>
          <p:nvPr/>
        </p:nvSpPr>
        <p:spPr>
          <a:xfrm>
            <a:off x="3108088" y="5834636"/>
            <a:ext cx="978408" cy="58438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smtClean="0"/>
              <a:t>+ fort</a:t>
            </a:r>
            <a:endParaRPr lang="fr-FR" b="1" dirty="0"/>
          </a:p>
        </p:txBody>
      </p:sp>
      <p:sp>
        <p:nvSpPr>
          <p:cNvPr id="7" name="ZoneTexte 6"/>
          <p:cNvSpPr txBox="1"/>
          <p:nvPr/>
        </p:nvSpPr>
        <p:spPr>
          <a:xfrm>
            <a:off x="683568" y="3645024"/>
            <a:ext cx="139172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b="1" dirty="0" smtClean="0">
                <a:solidFill>
                  <a:schemeClr val="accent1">
                    <a:lumMod val="50000"/>
                  </a:schemeClr>
                </a:solidFill>
              </a:rPr>
              <a:t>10</a:t>
            </a:r>
            <a:r>
              <a:rPr lang="fr-FR" b="1" baseline="-25000" dirty="0" smtClean="0">
                <a:solidFill>
                  <a:schemeClr val="accent1">
                    <a:lumMod val="50000"/>
                  </a:schemeClr>
                </a:solidFill>
              </a:rPr>
              <a:t>10</a:t>
            </a:r>
            <a:r>
              <a:rPr lang="fr-FR" b="1" dirty="0" smtClean="0">
                <a:solidFill>
                  <a:schemeClr val="accent1">
                    <a:lumMod val="50000"/>
                  </a:schemeClr>
                </a:solidFill>
              </a:rPr>
              <a:t>=1010</a:t>
            </a:r>
            <a:r>
              <a:rPr lang="fr-FR" b="1" baseline="-25000" dirty="0" smtClean="0">
                <a:solidFill>
                  <a:schemeClr val="accent1">
                    <a:lumMod val="50000"/>
                  </a:schemeClr>
                </a:solidFill>
              </a:rPr>
              <a:t>2</a:t>
            </a:r>
            <a:endParaRPr lang="fr-FR" b="1" baseline="-25000" dirty="0">
              <a:solidFill>
                <a:schemeClr val="accent1">
                  <a:lumMod val="50000"/>
                </a:schemeClr>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3036433424"/>
              </p:ext>
            </p:extLst>
          </p:nvPr>
        </p:nvGraphicFramePr>
        <p:xfrm>
          <a:off x="4258538" y="2501984"/>
          <a:ext cx="2423592" cy="4023360"/>
        </p:xfrm>
        <a:graphic>
          <a:graphicData uri="http://schemas.openxmlformats.org/drawingml/2006/table">
            <a:tbl>
              <a:tblPr firstRow="1" bandRow="1">
                <a:tableStyleId>{5C22544A-7EE6-4342-B048-85BDC9FD1C3A}</a:tableStyleId>
              </a:tblPr>
              <a:tblGrid>
                <a:gridCol w="1211796"/>
                <a:gridCol w="1211796"/>
              </a:tblGrid>
              <a:tr h="309955">
                <a:tc>
                  <a:txBody>
                    <a:bodyPr/>
                    <a:lstStyle/>
                    <a:p>
                      <a:pPr algn="ctr"/>
                      <a:r>
                        <a:rPr lang="fr-FR" dirty="0" smtClean="0"/>
                        <a:t>x 2</a:t>
                      </a:r>
                      <a:endParaRPr lang="fr-FR" b="1" dirty="0"/>
                    </a:p>
                  </a:txBody>
                  <a:tcPr/>
                </a:tc>
                <a:tc>
                  <a:txBody>
                    <a:bodyPr/>
                    <a:lstStyle/>
                    <a:p>
                      <a:pPr algn="ctr"/>
                      <a:r>
                        <a:rPr lang="fr-FR" dirty="0" smtClean="0"/>
                        <a:t>Reste</a:t>
                      </a:r>
                      <a:endParaRPr lang="fr-FR" dirty="0"/>
                    </a:p>
                  </a:txBody>
                  <a:tcPr/>
                </a:tc>
              </a:tr>
              <a:tr h="309955">
                <a:tc>
                  <a:txBody>
                    <a:bodyPr/>
                    <a:lstStyle/>
                    <a:p>
                      <a:r>
                        <a:rPr lang="fr-FR" dirty="0" smtClean="0"/>
                        <a:t>0.3</a:t>
                      </a:r>
                      <a:endParaRPr lang="fr-FR" dirty="0"/>
                    </a:p>
                  </a:txBody>
                  <a:tcPr/>
                </a:tc>
                <a:tc>
                  <a:txBody>
                    <a:bodyPr/>
                    <a:lstStyle/>
                    <a:p>
                      <a:endParaRPr lang="fr-FR" dirty="0"/>
                    </a:p>
                  </a:txBody>
                  <a:tcPr/>
                </a:tc>
              </a:tr>
              <a:tr h="309955">
                <a:tc>
                  <a:txBody>
                    <a:bodyPr/>
                    <a:lstStyle/>
                    <a:p>
                      <a:r>
                        <a:rPr lang="fr-FR" dirty="0" smtClean="0">
                          <a:solidFill>
                            <a:srgbClr val="FF0000"/>
                          </a:solidFill>
                        </a:rPr>
                        <a:t>0</a:t>
                      </a:r>
                      <a:r>
                        <a:rPr lang="fr-FR" dirty="0" smtClean="0"/>
                        <a:t>.6</a:t>
                      </a:r>
                      <a:endParaRPr lang="fr-FR" dirty="0"/>
                    </a:p>
                  </a:txBody>
                  <a:tcPr/>
                </a:tc>
                <a:tc>
                  <a:txBody>
                    <a:bodyPr/>
                    <a:lstStyle/>
                    <a:p>
                      <a:r>
                        <a:rPr lang="fr-FR" dirty="0" smtClean="0"/>
                        <a:t>0</a:t>
                      </a:r>
                      <a:endParaRPr lang="fr-FR" dirty="0"/>
                    </a:p>
                  </a:txBody>
                  <a:tcPr/>
                </a:tc>
              </a:tr>
              <a:tr h="309955">
                <a:tc>
                  <a:txBody>
                    <a:bodyPr/>
                    <a:lstStyle/>
                    <a:p>
                      <a:r>
                        <a:rPr lang="fr-FR" dirty="0" smtClean="0">
                          <a:solidFill>
                            <a:srgbClr val="FF0000"/>
                          </a:solidFill>
                        </a:rPr>
                        <a:t>1</a:t>
                      </a:r>
                      <a:r>
                        <a:rPr lang="fr-FR" dirty="0" smtClean="0"/>
                        <a:t>.2</a:t>
                      </a:r>
                      <a:endParaRPr lang="fr-FR" dirty="0"/>
                    </a:p>
                  </a:txBody>
                  <a:tcPr/>
                </a:tc>
                <a:tc>
                  <a:txBody>
                    <a:bodyPr/>
                    <a:lstStyle/>
                    <a:p>
                      <a:r>
                        <a:rPr lang="fr-FR" dirty="0" smtClean="0"/>
                        <a:t>1</a:t>
                      </a:r>
                      <a:endParaRPr lang="fr-FR" dirty="0"/>
                    </a:p>
                  </a:txBody>
                  <a:tcPr/>
                </a:tc>
              </a:tr>
              <a:tr h="309955">
                <a:tc>
                  <a:txBody>
                    <a:bodyPr/>
                    <a:lstStyle/>
                    <a:p>
                      <a:r>
                        <a:rPr lang="fr-FR" dirty="0" smtClean="0">
                          <a:solidFill>
                            <a:srgbClr val="FF0000"/>
                          </a:solidFill>
                        </a:rPr>
                        <a:t>0</a:t>
                      </a:r>
                      <a:r>
                        <a:rPr lang="fr-FR" dirty="0" smtClean="0"/>
                        <a:t>.4</a:t>
                      </a:r>
                      <a:endParaRPr lang="fr-FR" dirty="0"/>
                    </a:p>
                  </a:txBody>
                  <a:tcPr/>
                </a:tc>
                <a:tc>
                  <a:txBody>
                    <a:bodyPr/>
                    <a:lstStyle/>
                    <a:p>
                      <a:r>
                        <a:rPr lang="fr-FR" dirty="0" smtClean="0"/>
                        <a:t>0</a:t>
                      </a:r>
                      <a:endParaRPr lang="fr-FR" dirty="0"/>
                    </a:p>
                  </a:txBody>
                  <a:tcPr/>
                </a:tc>
              </a:tr>
              <a:tr h="309955">
                <a:tc>
                  <a:txBody>
                    <a:bodyPr/>
                    <a:lstStyle/>
                    <a:p>
                      <a:r>
                        <a:rPr lang="fr-FR" dirty="0" smtClean="0">
                          <a:solidFill>
                            <a:srgbClr val="FF0000"/>
                          </a:solidFill>
                        </a:rPr>
                        <a:t>0</a:t>
                      </a:r>
                      <a:r>
                        <a:rPr lang="fr-FR" dirty="0" smtClean="0"/>
                        <a:t>.8</a:t>
                      </a:r>
                      <a:endParaRPr lang="fr-FR" dirty="0"/>
                    </a:p>
                  </a:txBody>
                  <a:tcPr/>
                </a:tc>
                <a:tc>
                  <a:txBody>
                    <a:bodyPr/>
                    <a:lstStyle/>
                    <a:p>
                      <a:r>
                        <a:rPr lang="fr-FR" dirty="0" smtClean="0"/>
                        <a:t>0</a:t>
                      </a:r>
                      <a:endParaRPr lang="fr-FR" dirty="0"/>
                    </a:p>
                  </a:txBody>
                  <a:tcPr/>
                </a:tc>
              </a:tr>
              <a:tr h="309955">
                <a:tc>
                  <a:txBody>
                    <a:bodyPr/>
                    <a:lstStyle/>
                    <a:p>
                      <a:r>
                        <a:rPr lang="fr-FR" dirty="0" smtClean="0">
                          <a:solidFill>
                            <a:srgbClr val="FF0000"/>
                          </a:solidFill>
                        </a:rPr>
                        <a:t>1</a:t>
                      </a:r>
                      <a:r>
                        <a:rPr lang="fr-FR" dirty="0" smtClean="0"/>
                        <a:t>.6</a:t>
                      </a:r>
                      <a:endParaRPr lang="fr-FR" dirty="0"/>
                    </a:p>
                  </a:txBody>
                  <a:tcPr/>
                </a:tc>
                <a:tc>
                  <a:txBody>
                    <a:bodyPr/>
                    <a:lstStyle/>
                    <a:p>
                      <a:r>
                        <a:rPr lang="fr-FR" dirty="0" smtClean="0"/>
                        <a:t>1</a:t>
                      </a:r>
                      <a:endParaRPr lang="fr-FR" dirty="0"/>
                    </a:p>
                  </a:txBody>
                  <a:tcPr/>
                </a:tc>
              </a:tr>
              <a:tr h="309955">
                <a:tc>
                  <a:txBody>
                    <a:bodyPr/>
                    <a:lstStyle/>
                    <a:p>
                      <a:r>
                        <a:rPr lang="fr-FR" dirty="0" smtClean="0">
                          <a:solidFill>
                            <a:srgbClr val="FF0000"/>
                          </a:solidFill>
                        </a:rPr>
                        <a:t>1</a:t>
                      </a:r>
                      <a:r>
                        <a:rPr lang="fr-FR" dirty="0" smtClean="0"/>
                        <a:t>.2</a:t>
                      </a:r>
                      <a:endParaRPr lang="fr-FR" dirty="0"/>
                    </a:p>
                  </a:txBody>
                  <a:tcPr/>
                </a:tc>
                <a:tc>
                  <a:txBody>
                    <a:bodyPr/>
                    <a:lstStyle/>
                    <a:p>
                      <a:r>
                        <a:rPr lang="fr-FR" dirty="0" smtClean="0"/>
                        <a:t>1</a:t>
                      </a:r>
                      <a:endParaRPr lang="fr-FR" dirty="0"/>
                    </a:p>
                  </a:txBody>
                  <a:tcPr/>
                </a:tc>
              </a:tr>
              <a:tr h="309955">
                <a:tc>
                  <a:txBody>
                    <a:bodyPr/>
                    <a:lstStyle/>
                    <a:p>
                      <a:r>
                        <a:rPr lang="fr-FR" dirty="0" smtClean="0">
                          <a:solidFill>
                            <a:srgbClr val="FF0000"/>
                          </a:solidFill>
                        </a:rPr>
                        <a:t>0</a:t>
                      </a:r>
                      <a:r>
                        <a:rPr lang="fr-FR" dirty="0" smtClean="0"/>
                        <a:t>.4</a:t>
                      </a:r>
                      <a:endParaRPr lang="fr-FR" dirty="0"/>
                    </a:p>
                  </a:txBody>
                  <a:tcPr/>
                </a:tc>
                <a:tc>
                  <a:txBody>
                    <a:bodyPr/>
                    <a:lstStyle/>
                    <a:p>
                      <a:r>
                        <a:rPr lang="fr-FR" dirty="0" smtClean="0"/>
                        <a:t>0</a:t>
                      </a:r>
                      <a:endParaRPr lang="fr-FR" dirty="0"/>
                    </a:p>
                  </a:txBody>
                  <a:tcPr/>
                </a:tc>
              </a:tr>
              <a:tr h="309955">
                <a:tc>
                  <a:txBody>
                    <a:bodyPr/>
                    <a:lstStyle/>
                    <a:p>
                      <a:r>
                        <a:rPr lang="fr-FR" dirty="0" smtClean="0">
                          <a:solidFill>
                            <a:srgbClr val="FF0000"/>
                          </a:solidFill>
                        </a:rPr>
                        <a:t>0</a:t>
                      </a:r>
                      <a:r>
                        <a:rPr lang="fr-FR" dirty="0" smtClean="0"/>
                        <a:t>.8</a:t>
                      </a:r>
                      <a:endParaRPr lang="fr-FR" dirty="0"/>
                    </a:p>
                  </a:txBody>
                  <a:tcPr/>
                </a:tc>
                <a:tc>
                  <a:txBody>
                    <a:bodyPr/>
                    <a:lstStyle/>
                    <a:p>
                      <a:r>
                        <a:rPr lang="fr-FR" dirty="0" smtClean="0"/>
                        <a:t>0</a:t>
                      </a:r>
                      <a:endParaRPr lang="fr-FR" dirty="0"/>
                    </a:p>
                  </a:txBody>
                  <a:tcPr/>
                </a:tc>
              </a:tr>
              <a:tr h="309955">
                <a:tc>
                  <a:txBody>
                    <a:bodyPr/>
                    <a:lstStyle/>
                    <a:p>
                      <a:r>
                        <a:rPr lang="fr-FR" dirty="0" smtClean="0">
                          <a:solidFill>
                            <a:srgbClr val="FF0000"/>
                          </a:solidFill>
                        </a:rPr>
                        <a:t>1</a:t>
                      </a:r>
                      <a:r>
                        <a:rPr lang="fr-FR" dirty="0" smtClean="0"/>
                        <a:t>.6</a:t>
                      </a:r>
                      <a:endParaRPr lang="fr-FR" dirty="0"/>
                    </a:p>
                  </a:txBody>
                  <a:tcPr/>
                </a:tc>
                <a:tc>
                  <a:txBody>
                    <a:bodyPr/>
                    <a:lstStyle/>
                    <a:p>
                      <a:r>
                        <a:rPr lang="fr-FR" dirty="0" smtClean="0"/>
                        <a:t>1</a:t>
                      </a:r>
                      <a:endParaRPr lang="fr-FR" dirty="0"/>
                    </a:p>
                  </a:txBody>
                  <a:tcPr/>
                </a:tc>
              </a:tr>
            </a:tbl>
          </a:graphicData>
        </a:graphic>
      </p:graphicFrame>
      <p:sp>
        <p:nvSpPr>
          <p:cNvPr id="9" name="Flèche gauche 8"/>
          <p:cNvSpPr/>
          <p:nvPr/>
        </p:nvSpPr>
        <p:spPr>
          <a:xfrm>
            <a:off x="6687942" y="3132652"/>
            <a:ext cx="978408" cy="58438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smtClean="0"/>
              <a:t>+ fort</a:t>
            </a:r>
            <a:endParaRPr lang="fr-FR" b="1" dirty="0"/>
          </a:p>
        </p:txBody>
      </p:sp>
      <p:sp>
        <p:nvSpPr>
          <p:cNvPr id="10" name="ZoneTexte 9"/>
          <p:cNvSpPr txBox="1"/>
          <p:nvPr/>
        </p:nvSpPr>
        <p:spPr>
          <a:xfrm>
            <a:off x="6888733" y="2492896"/>
            <a:ext cx="155523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b="1" dirty="0" smtClean="0">
                <a:solidFill>
                  <a:schemeClr val="accent1">
                    <a:lumMod val="50000"/>
                  </a:schemeClr>
                </a:solidFill>
              </a:rPr>
              <a:t>0.3</a:t>
            </a:r>
            <a:r>
              <a:rPr lang="fr-FR" b="1" baseline="-25000" dirty="0" smtClean="0">
                <a:solidFill>
                  <a:schemeClr val="accent1">
                    <a:lumMod val="50000"/>
                  </a:schemeClr>
                </a:solidFill>
              </a:rPr>
              <a:t>10</a:t>
            </a:r>
            <a:r>
              <a:rPr lang="fr-FR" b="1" dirty="0" smtClean="0">
                <a:solidFill>
                  <a:schemeClr val="accent1">
                    <a:lumMod val="50000"/>
                  </a:schemeClr>
                </a:solidFill>
              </a:rPr>
              <a:t>=01001</a:t>
            </a:r>
            <a:r>
              <a:rPr lang="fr-FR" b="1" baseline="-25000" dirty="0" smtClean="0">
                <a:solidFill>
                  <a:schemeClr val="accent1">
                    <a:lumMod val="50000"/>
                  </a:schemeClr>
                </a:solidFill>
              </a:rPr>
              <a:t>2</a:t>
            </a:r>
            <a:endParaRPr lang="fr-FR" b="1" baseline="-25000" dirty="0">
              <a:solidFill>
                <a:schemeClr val="accent1">
                  <a:lumMod val="50000"/>
                </a:schemeClr>
              </a:solidFill>
            </a:endParaRPr>
          </a:p>
        </p:txBody>
      </p:sp>
      <p:sp>
        <p:nvSpPr>
          <p:cNvPr id="11" name="Parenthèse ouvrante 10"/>
          <p:cNvSpPr/>
          <p:nvPr/>
        </p:nvSpPr>
        <p:spPr>
          <a:xfrm>
            <a:off x="3923928" y="3654112"/>
            <a:ext cx="288032" cy="136815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69698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t>
            </a:r>
            <a:r>
              <a:rPr lang="fr-FR" dirty="0" smtClean="0"/>
              <a:t>’écriture scientifique d’un nombre réel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10.3 = 1.03 x10</a:t>
            </a:r>
            <a:r>
              <a:rPr lang="fr-FR" baseline="30000" dirty="0" smtClean="0"/>
              <a:t>1</a:t>
            </a:r>
          </a:p>
          <a:p>
            <a:r>
              <a:rPr lang="fr-FR" dirty="0" smtClean="0"/>
              <a:t>978 x10</a:t>
            </a:r>
            <a:r>
              <a:rPr lang="fr-FR" baseline="30000" dirty="0" smtClean="0"/>
              <a:t>3 </a:t>
            </a:r>
            <a:r>
              <a:rPr lang="fr-FR" dirty="0" smtClean="0"/>
              <a:t>=9.78 x10</a:t>
            </a:r>
            <a:r>
              <a:rPr lang="fr-FR" baseline="30000" dirty="0" smtClean="0"/>
              <a:t>5</a:t>
            </a:r>
          </a:p>
          <a:p>
            <a:r>
              <a:rPr lang="fr-FR" dirty="0" smtClean="0"/>
              <a:t>54 x 10</a:t>
            </a:r>
            <a:r>
              <a:rPr lang="fr-FR" baseline="30000" dirty="0" smtClean="0"/>
              <a:t>-2 </a:t>
            </a:r>
            <a:r>
              <a:rPr lang="fr-FR" dirty="0" smtClean="0"/>
              <a:t>=5.4 x10</a:t>
            </a:r>
            <a:r>
              <a:rPr lang="fr-FR" baseline="30000" dirty="0" smtClean="0"/>
              <a:t>-1</a:t>
            </a:r>
          </a:p>
          <a:p>
            <a:r>
              <a:rPr lang="fr-FR" dirty="0" smtClean="0"/>
              <a:t>0.035=3.5 x 10</a:t>
            </a:r>
            <a:r>
              <a:rPr lang="fr-FR" baseline="30000" dirty="0" smtClean="0"/>
              <a:t>-2</a:t>
            </a:r>
          </a:p>
          <a:p>
            <a:r>
              <a:rPr lang="fr-FR" dirty="0" smtClean="0"/>
              <a:t>1010.01001=1.01001001 x2</a:t>
            </a:r>
            <a:r>
              <a:rPr lang="fr-FR" baseline="30000" dirty="0" smtClean="0"/>
              <a:t>3</a:t>
            </a:r>
          </a:p>
          <a:p>
            <a:r>
              <a:rPr lang="fr-FR" dirty="0" smtClean="0"/>
              <a:t>décalage virgule vers la gauche : exposant </a:t>
            </a:r>
            <a:r>
              <a:rPr lang="fr-FR" b="1" dirty="0"/>
              <a:t>+</a:t>
            </a:r>
            <a:r>
              <a:rPr lang="fr-FR" dirty="0" smtClean="0"/>
              <a:t> nombre de position</a:t>
            </a:r>
          </a:p>
          <a:p>
            <a:pPr algn="just"/>
            <a:r>
              <a:rPr lang="fr-FR" dirty="0"/>
              <a:t>décalage virgule vers la </a:t>
            </a:r>
            <a:r>
              <a:rPr lang="fr-FR" dirty="0" smtClean="0"/>
              <a:t>droite : </a:t>
            </a:r>
            <a:r>
              <a:rPr lang="fr-FR" dirty="0"/>
              <a:t>exposant </a:t>
            </a:r>
            <a:r>
              <a:rPr lang="fr-FR" b="1" dirty="0"/>
              <a:t>-</a:t>
            </a:r>
            <a:r>
              <a:rPr lang="fr-FR" dirty="0" smtClean="0"/>
              <a:t> </a:t>
            </a:r>
            <a:r>
              <a:rPr lang="fr-FR" dirty="0"/>
              <a:t>nombre de position</a:t>
            </a: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21</a:t>
            </a:fld>
            <a:endParaRPr lang="fr-FR"/>
          </a:p>
        </p:txBody>
      </p:sp>
    </p:spTree>
    <p:extLst>
      <p:ext uri="{BB962C8B-B14F-4D97-AF65-F5344CB8AC3E}">
        <p14:creationId xmlns:p14="http://schemas.microsoft.com/office/powerpoint/2010/main" val="101960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Operations sur les nombres réels</a:t>
            </a:r>
            <a:endParaRPr lang="fr-FR" dirty="0"/>
          </a:p>
        </p:txBody>
      </p:sp>
      <p:sp>
        <p:nvSpPr>
          <p:cNvPr id="3" name="Espace réservé du contenu 2"/>
          <p:cNvSpPr>
            <a:spLocks noGrp="1"/>
          </p:cNvSpPr>
          <p:nvPr>
            <p:ph idx="1"/>
          </p:nvPr>
        </p:nvSpPr>
        <p:spPr/>
        <p:txBody>
          <a:bodyPr/>
          <a:lstStyle/>
          <a:p>
            <a:r>
              <a:rPr lang="fr-FR" dirty="0" smtClean="0"/>
              <a:t>l’addition (égaliser les exposants)</a:t>
            </a:r>
          </a:p>
          <a:p>
            <a:r>
              <a:rPr lang="fr-FR" b="1" dirty="0" smtClean="0">
                <a:solidFill>
                  <a:schemeClr val="tx1">
                    <a:lumMod val="95000"/>
                    <a:lumOff val="5000"/>
                  </a:schemeClr>
                </a:solidFill>
              </a:rPr>
              <a:t>8x10</a:t>
            </a:r>
            <a:r>
              <a:rPr lang="fr-FR" b="1" baseline="30000" dirty="0" smtClean="0">
                <a:solidFill>
                  <a:schemeClr val="tx1">
                    <a:lumMod val="95000"/>
                    <a:lumOff val="5000"/>
                  </a:schemeClr>
                </a:solidFill>
              </a:rPr>
              <a:t>-3</a:t>
            </a:r>
            <a:r>
              <a:rPr lang="fr-FR" b="1" dirty="0" smtClean="0">
                <a:solidFill>
                  <a:schemeClr val="tx1">
                    <a:lumMod val="95000"/>
                    <a:lumOff val="5000"/>
                  </a:schemeClr>
                </a:solidFill>
              </a:rPr>
              <a:t>+1x10</a:t>
            </a:r>
            <a:r>
              <a:rPr lang="fr-FR" b="1" baseline="30000" dirty="0" smtClean="0">
                <a:solidFill>
                  <a:schemeClr val="tx1">
                    <a:lumMod val="95000"/>
                    <a:lumOff val="5000"/>
                  </a:schemeClr>
                </a:solidFill>
              </a:rPr>
              <a:t>2</a:t>
            </a:r>
            <a:r>
              <a:rPr lang="fr-FR" b="1" dirty="0" smtClean="0">
                <a:solidFill>
                  <a:schemeClr val="tx1">
                    <a:lumMod val="95000"/>
                    <a:lumOff val="5000"/>
                  </a:schemeClr>
                </a:solidFill>
              </a:rPr>
              <a:t>=0.008+100=100.008</a:t>
            </a:r>
          </a:p>
          <a:p>
            <a:r>
              <a:rPr lang="fr-FR" b="1" dirty="0" smtClean="0">
                <a:solidFill>
                  <a:srgbClr val="0070C0"/>
                </a:solidFill>
              </a:rPr>
              <a:t>=0,00008x10</a:t>
            </a:r>
            <a:r>
              <a:rPr lang="fr-FR" b="1" baseline="30000" dirty="0" smtClean="0">
                <a:solidFill>
                  <a:srgbClr val="0070C0"/>
                </a:solidFill>
              </a:rPr>
              <a:t>2</a:t>
            </a:r>
            <a:r>
              <a:rPr lang="fr-FR" b="1" dirty="0" smtClean="0">
                <a:solidFill>
                  <a:srgbClr val="0070C0"/>
                </a:solidFill>
              </a:rPr>
              <a:t>+1x10</a:t>
            </a:r>
            <a:r>
              <a:rPr lang="fr-FR" b="1" baseline="30000" dirty="0" smtClean="0">
                <a:solidFill>
                  <a:srgbClr val="0070C0"/>
                </a:solidFill>
              </a:rPr>
              <a:t>2</a:t>
            </a:r>
            <a:r>
              <a:rPr lang="fr-FR" b="1" dirty="0" smtClean="0">
                <a:solidFill>
                  <a:srgbClr val="0070C0"/>
                </a:solidFill>
              </a:rPr>
              <a:t>=1.00008x10²</a:t>
            </a:r>
          </a:p>
          <a:p>
            <a:r>
              <a:rPr lang="fr-FR" b="1" dirty="0" smtClean="0">
                <a:solidFill>
                  <a:schemeClr val="accent3">
                    <a:lumMod val="75000"/>
                  </a:schemeClr>
                </a:solidFill>
              </a:rPr>
              <a:t>=8.10</a:t>
            </a:r>
            <a:r>
              <a:rPr lang="fr-FR" b="1" baseline="30000" dirty="0" smtClean="0">
                <a:solidFill>
                  <a:schemeClr val="accent3">
                    <a:lumMod val="75000"/>
                  </a:schemeClr>
                </a:solidFill>
              </a:rPr>
              <a:t>-3</a:t>
            </a:r>
            <a:r>
              <a:rPr lang="fr-FR" b="1" dirty="0" smtClean="0">
                <a:solidFill>
                  <a:schemeClr val="accent3">
                    <a:lumMod val="75000"/>
                  </a:schemeClr>
                </a:solidFill>
              </a:rPr>
              <a:t>+100000x10</a:t>
            </a:r>
            <a:r>
              <a:rPr lang="fr-FR" b="1" baseline="30000" dirty="0" smtClean="0">
                <a:solidFill>
                  <a:schemeClr val="accent3">
                    <a:lumMod val="75000"/>
                  </a:schemeClr>
                </a:solidFill>
              </a:rPr>
              <a:t>-3</a:t>
            </a:r>
            <a:r>
              <a:rPr lang="fr-FR" b="1" dirty="0" smtClean="0">
                <a:solidFill>
                  <a:schemeClr val="accent3">
                    <a:lumMod val="75000"/>
                  </a:schemeClr>
                </a:solidFill>
              </a:rPr>
              <a:t>=100008x10</a:t>
            </a:r>
            <a:r>
              <a:rPr lang="fr-FR" b="1" baseline="30000" dirty="0" smtClean="0">
                <a:solidFill>
                  <a:schemeClr val="accent3">
                    <a:lumMod val="75000"/>
                  </a:schemeClr>
                </a:solidFill>
              </a:rPr>
              <a:t>-3</a:t>
            </a:r>
            <a:r>
              <a:rPr lang="fr-FR" baseline="30000" dirty="0" smtClean="0"/>
              <a:t> </a:t>
            </a:r>
            <a:r>
              <a:rPr lang="fr-FR" dirty="0" smtClean="0"/>
              <a:t>=1.00008x10²</a:t>
            </a:r>
          </a:p>
          <a:p>
            <a:r>
              <a:rPr lang="fr-FR" b="1" dirty="0" smtClean="0"/>
              <a:t>1.010x2</a:t>
            </a:r>
            <a:r>
              <a:rPr lang="fr-FR" b="1" baseline="30000" dirty="0" smtClean="0"/>
              <a:t>-1 </a:t>
            </a:r>
            <a:r>
              <a:rPr lang="fr-FR" dirty="0" smtClean="0"/>
              <a:t>+ </a:t>
            </a:r>
            <a:r>
              <a:rPr lang="fr-FR" b="1" dirty="0" smtClean="0"/>
              <a:t>1.001x2</a:t>
            </a:r>
            <a:r>
              <a:rPr lang="fr-FR" b="1" baseline="30000" dirty="0" smtClean="0"/>
              <a:t>3</a:t>
            </a:r>
            <a:r>
              <a:rPr lang="fr-FR" baseline="30000" dirty="0" smtClean="0"/>
              <a:t> </a:t>
            </a:r>
            <a:r>
              <a:rPr lang="fr-FR" b="1" dirty="0" smtClean="0"/>
              <a:t>= 0.1010+1001 =1001.1010 </a:t>
            </a:r>
            <a:r>
              <a:rPr lang="fr-FR" b="1" dirty="0"/>
              <a:t>=</a:t>
            </a:r>
            <a:r>
              <a:rPr lang="fr-FR" b="1" dirty="0" smtClean="0"/>
              <a:t>1.0011010 x 2</a:t>
            </a:r>
            <a:r>
              <a:rPr lang="fr-FR" b="1" baseline="30000" dirty="0" smtClean="0"/>
              <a:t>3</a:t>
            </a:r>
            <a:endParaRPr lang="fr-FR" b="1"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22</a:t>
            </a:fld>
            <a:endParaRPr lang="fr-FR"/>
          </a:p>
        </p:txBody>
      </p:sp>
    </p:spTree>
    <p:extLst>
      <p:ext uri="{BB962C8B-B14F-4D97-AF65-F5344CB8AC3E}">
        <p14:creationId xmlns:p14="http://schemas.microsoft.com/office/powerpoint/2010/main" val="9532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Operations sur les nombres réels</a:t>
            </a:r>
          </a:p>
        </p:txBody>
      </p:sp>
      <p:sp>
        <p:nvSpPr>
          <p:cNvPr id="3" name="Espace réservé du contenu 2"/>
          <p:cNvSpPr>
            <a:spLocks noGrp="1"/>
          </p:cNvSpPr>
          <p:nvPr>
            <p:ph idx="1"/>
          </p:nvPr>
        </p:nvSpPr>
        <p:spPr/>
        <p:txBody>
          <a:bodyPr/>
          <a:lstStyle/>
          <a:p>
            <a:r>
              <a:rPr lang="fr-FR" dirty="0" smtClean="0"/>
              <a:t>la soustraction</a:t>
            </a:r>
          </a:p>
          <a:p>
            <a:r>
              <a:rPr lang="fr-FR" b="1" dirty="0"/>
              <a:t>1.010x2</a:t>
            </a:r>
            <a:r>
              <a:rPr lang="fr-FR" b="1" baseline="30000" dirty="0"/>
              <a:t>-1 </a:t>
            </a:r>
            <a:r>
              <a:rPr lang="fr-FR" dirty="0" smtClean="0"/>
              <a:t>- </a:t>
            </a:r>
            <a:r>
              <a:rPr lang="fr-FR" b="1" dirty="0"/>
              <a:t>1.001x2</a:t>
            </a:r>
            <a:r>
              <a:rPr lang="fr-FR" b="1" baseline="30000" dirty="0"/>
              <a:t>3</a:t>
            </a:r>
            <a:r>
              <a:rPr lang="fr-FR" baseline="30000" dirty="0"/>
              <a:t> </a:t>
            </a:r>
            <a:r>
              <a:rPr lang="fr-FR" dirty="0"/>
              <a:t>= </a:t>
            </a:r>
            <a:r>
              <a:rPr lang="fr-FR" dirty="0" smtClean="0"/>
              <a:t>0.1010-1001 =</a:t>
            </a:r>
          </a:p>
          <a:p>
            <a:r>
              <a:rPr lang="fr-FR" dirty="0" smtClean="0"/>
              <a:t> -1000.1010 =-1.0001010 </a:t>
            </a:r>
            <a:r>
              <a:rPr lang="fr-FR" dirty="0"/>
              <a:t>x 2</a:t>
            </a:r>
            <a:r>
              <a:rPr lang="fr-FR" baseline="30000" dirty="0"/>
              <a:t>3</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23</a:t>
            </a:fld>
            <a:endParaRPr lang="fr-FR"/>
          </a:p>
        </p:txBody>
      </p:sp>
    </p:spTree>
    <p:extLst>
      <p:ext uri="{BB962C8B-B14F-4D97-AF65-F5344CB8AC3E}">
        <p14:creationId xmlns:p14="http://schemas.microsoft.com/office/powerpoint/2010/main" val="1565430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Operations sur les nombres réels</a:t>
            </a:r>
          </a:p>
        </p:txBody>
      </p:sp>
      <p:sp>
        <p:nvSpPr>
          <p:cNvPr id="3" name="Espace réservé du contenu 2"/>
          <p:cNvSpPr>
            <a:spLocks noGrp="1"/>
          </p:cNvSpPr>
          <p:nvPr>
            <p:ph idx="1"/>
          </p:nvPr>
        </p:nvSpPr>
        <p:spPr/>
        <p:txBody>
          <a:bodyPr/>
          <a:lstStyle/>
          <a:p>
            <a:r>
              <a:rPr lang="fr-FR" dirty="0" smtClean="0"/>
              <a:t>la multiplication</a:t>
            </a:r>
          </a:p>
          <a:p>
            <a:r>
              <a:rPr lang="fr-FR" dirty="0" smtClean="0"/>
              <a:t>8x10</a:t>
            </a:r>
            <a:r>
              <a:rPr lang="fr-FR" baseline="30000" dirty="0" smtClean="0"/>
              <a:t>-3</a:t>
            </a:r>
            <a:r>
              <a:rPr lang="fr-FR" dirty="0" smtClean="0"/>
              <a:t>x1x10</a:t>
            </a:r>
            <a:r>
              <a:rPr lang="fr-FR" baseline="30000" dirty="0" smtClean="0"/>
              <a:t>2</a:t>
            </a:r>
            <a:r>
              <a:rPr lang="fr-FR" dirty="0" smtClean="0"/>
              <a:t>=(8x1)x10</a:t>
            </a:r>
            <a:r>
              <a:rPr lang="fr-FR" baseline="30000" dirty="0" smtClean="0"/>
              <a:t>-3+2</a:t>
            </a:r>
            <a:r>
              <a:rPr lang="fr-FR" dirty="0" smtClean="0"/>
              <a:t>=8x10</a:t>
            </a:r>
            <a:r>
              <a:rPr lang="fr-FR" baseline="30000" dirty="0" smtClean="0"/>
              <a:t>-1</a:t>
            </a:r>
            <a:endParaRPr lang="fr-FR" dirty="0" smtClean="0"/>
          </a:p>
          <a:p>
            <a:r>
              <a:rPr lang="fr-FR" b="1" dirty="0"/>
              <a:t>1.010x2</a:t>
            </a:r>
            <a:r>
              <a:rPr lang="fr-FR" b="1" baseline="30000" dirty="0"/>
              <a:t>-1 </a:t>
            </a:r>
            <a:r>
              <a:rPr lang="fr-FR" dirty="0" smtClean="0"/>
              <a:t>x </a:t>
            </a:r>
            <a:r>
              <a:rPr lang="fr-FR" b="1" dirty="0"/>
              <a:t>1.001x2</a:t>
            </a:r>
            <a:r>
              <a:rPr lang="fr-FR" b="1" baseline="30000" dirty="0"/>
              <a:t>3</a:t>
            </a:r>
            <a:r>
              <a:rPr lang="fr-FR" baseline="30000" dirty="0"/>
              <a:t> </a:t>
            </a:r>
            <a:r>
              <a:rPr lang="fr-FR" dirty="0" smtClean="0"/>
              <a:t>=(</a:t>
            </a:r>
            <a:r>
              <a:rPr lang="fr-FR" b="1" dirty="0" smtClean="0"/>
              <a:t>1.010x1.001</a:t>
            </a:r>
            <a:r>
              <a:rPr lang="fr-FR" dirty="0" smtClean="0"/>
              <a:t>)x</a:t>
            </a:r>
            <a:r>
              <a:rPr lang="fr-FR" b="1" dirty="0" smtClean="0"/>
              <a:t>2</a:t>
            </a:r>
            <a:r>
              <a:rPr lang="fr-FR" b="1" baseline="30000" dirty="0" smtClean="0">
                <a:solidFill>
                  <a:schemeClr val="accent5">
                    <a:lumMod val="50000"/>
                  </a:schemeClr>
                </a:solidFill>
              </a:rPr>
              <a:t>-1+3</a:t>
            </a:r>
            <a:r>
              <a:rPr lang="fr-FR" dirty="0"/>
              <a:t>= </a:t>
            </a:r>
            <a:r>
              <a:rPr lang="fr-FR" b="1" dirty="0" smtClean="0"/>
              <a:t>1,01101x2</a:t>
            </a:r>
            <a:r>
              <a:rPr lang="fr-FR" b="1" baseline="30000" dirty="0" smtClean="0"/>
              <a:t>2</a:t>
            </a:r>
            <a:endParaRPr lang="fr-FR" b="1" dirty="0" smtClean="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24</a:t>
            </a:fld>
            <a:endParaRPr lang="fr-FR"/>
          </a:p>
        </p:txBody>
      </p:sp>
    </p:spTree>
    <p:extLst>
      <p:ext uri="{BB962C8B-B14F-4D97-AF65-F5344CB8AC3E}">
        <p14:creationId xmlns:p14="http://schemas.microsoft.com/office/powerpoint/2010/main" val="1677510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Operations sur les nombres réels</a:t>
            </a:r>
          </a:p>
        </p:txBody>
      </p:sp>
      <p:sp>
        <p:nvSpPr>
          <p:cNvPr id="3" name="Espace réservé du contenu 2"/>
          <p:cNvSpPr>
            <a:spLocks noGrp="1"/>
          </p:cNvSpPr>
          <p:nvPr>
            <p:ph idx="1"/>
          </p:nvPr>
        </p:nvSpPr>
        <p:spPr>
          <a:xfrm>
            <a:off x="1043492" y="2323653"/>
            <a:ext cx="6777317" cy="2041452"/>
          </a:xfrm>
        </p:spPr>
        <p:txBody>
          <a:bodyPr>
            <a:normAutofit/>
          </a:bodyPr>
          <a:lstStyle/>
          <a:p>
            <a:r>
              <a:rPr lang="fr-FR" dirty="0" smtClean="0"/>
              <a:t>la division</a:t>
            </a:r>
          </a:p>
          <a:p>
            <a:r>
              <a:rPr lang="fr-FR" dirty="0" smtClean="0"/>
              <a:t>8x10</a:t>
            </a:r>
            <a:r>
              <a:rPr lang="fr-FR" baseline="30000" dirty="0" smtClean="0"/>
              <a:t>-3</a:t>
            </a:r>
            <a:r>
              <a:rPr lang="fr-FR" dirty="0" smtClean="0"/>
              <a:t>/1x10</a:t>
            </a:r>
            <a:r>
              <a:rPr lang="fr-FR" baseline="30000" dirty="0" smtClean="0"/>
              <a:t>2</a:t>
            </a:r>
            <a:r>
              <a:rPr lang="fr-FR" b="1" dirty="0"/>
              <a:t>=(</a:t>
            </a:r>
            <a:r>
              <a:rPr lang="fr-FR" b="1" dirty="0" smtClean="0"/>
              <a:t>8/1)x10</a:t>
            </a:r>
            <a:r>
              <a:rPr lang="fr-FR" b="1" baseline="30000" dirty="0" smtClean="0"/>
              <a:t>-3-2</a:t>
            </a:r>
            <a:r>
              <a:rPr lang="fr-FR" dirty="0" smtClean="0"/>
              <a:t>=8x10</a:t>
            </a:r>
            <a:r>
              <a:rPr lang="fr-FR" baseline="30000" dirty="0" smtClean="0"/>
              <a:t>-5</a:t>
            </a:r>
            <a:endParaRPr lang="fr-FR" dirty="0"/>
          </a:p>
          <a:p>
            <a:r>
              <a:rPr lang="fr-FR" b="1" dirty="0"/>
              <a:t>1.010x2</a:t>
            </a:r>
            <a:r>
              <a:rPr lang="fr-FR" b="1" baseline="30000" dirty="0"/>
              <a:t>-1 </a:t>
            </a:r>
            <a:r>
              <a:rPr lang="fr-FR" dirty="0" smtClean="0"/>
              <a:t>/ </a:t>
            </a:r>
            <a:r>
              <a:rPr lang="fr-FR" b="1" dirty="0"/>
              <a:t>1.001x2</a:t>
            </a:r>
            <a:r>
              <a:rPr lang="fr-FR" b="1" baseline="30000" dirty="0"/>
              <a:t>3</a:t>
            </a:r>
            <a:r>
              <a:rPr lang="fr-FR" baseline="30000" dirty="0"/>
              <a:t> </a:t>
            </a:r>
            <a:r>
              <a:rPr lang="fr-FR" dirty="0"/>
              <a:t>=(</a:t>
            </a:r>
            <a:r>
              <a:rPr lang="fr-FR" b="1" dirty="0" smtClean="0"/>
              <a:t>1.010/1.001</a:t>
            </a:r>
            <a:r>
              <a:rPr lang="fr-FR" dirty="0" smtClean="0"/>
              <a:t>)x</a:t>
            </a:r>
            <a:r>
              <a:rPr lang="fr-FR" b="1" dirty="0" smtClean="0"/>
              <a:t>2</a:t>
            </a:r>
            <a:r>
              <a:rPr lang="fr-FR" b="1" baseline="30000" dirty="0" smtClean="0"/>
              <a:t>-1-3</a:t>
            </a:r>
            <a:r>
              <a:rPr lang="fr-FR" dirty="0" smtClean="0"/>
              <a:t>=</a:t>
            </a:r>
          </a:p>
          <a:p>
            <a:r>
              <a:rPr lang="fr-FR" dirty="0" smtClean="0"/>
              <a:t> </a:t>
            </a:r>
            <a:r>
              <a:rPr lang="fr-FR" b="1" dirty="0" smtClean="0"/>
              <a:t>0,11100</a:t>
            </a:r>
            <a:r>
              <a:rPr lang="fr-FR" b="1" dirty="0" smtClean="0">
                <a:solidFill>
                  <a:srgbClr val="FF0000"/>
                </a:solidFill>
              </a:rPr>
              <a:t>11100</a:t>
            </a:r>
            <a:r>
              <a:rPr lang="fr-FR" b="1" dirty="0" smtClean="0"/>
              <a:t>x2</a:t>
            </a:r>
            <a:r>
              <a:rPr lang="fr-FR" b="1" baseline="30000" dirty="0" smtClean="0"/>
              <a:t>-4</a:t>
            </a:r>
            <a:r>
              <a:rPr lang="fr-FR" b="1" dirty="0" smtClean="0"/>
              <a:t>=1,1100</a:t>
            </a:r>
            <a:r>
              <a:rPr lang="fr-FR" b="1" dirty="0" smtClean="0">
                <a:solidFill>
                  <a:srgbClr val="FF0000"/>
                </a:solidFill>
              </a:rPr>
              <a:t>11100</a:t>
            </a:r>
            <a:r>
              <a:rPr lang="fr-FR" b="1" dirty="0" smtClean="0"/>
              <a:t>x2</a:t>
            </a:r>
            <a:r>
              <a:rPr lang="fr-FR" b="1" baseline="30000" dirty="0" smtClean="0"/>
              <a:t>-5</a:t>
            </a:r>
            <a:endParaRPr lang="fr-FR" dirty="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25</a:t>
            </a:fld>
            <a:endParaRPr lang="fr-FR"/>
          </a:p>
        </p:txBody>
      </p:sp>
      <p:sp>
        <p:nvSpPr>
          <p:cNvPr id="12" name="ZoneTexte 11"/>
          <p:cNvSpPr txBox="1"/>
          <p:nvPr/>
        </p:nvSpPr>
        <p:spPr>
          <a:xfrm>
            <a:off x="755576" y="6559460"/>
            <a:ext cx="7587333" cy="253916"/>
          </a:xfrm>
          <a:prstGeom prst="rect">
            <a:avLst/>
          </a:prstGeom>
          <a:noFill/>
        </p:spPr>
        <p:txBody>
          <a:bodyPr wrap="none" rtlCol="0">
            <a:spAutoFit/>
          </a:bodyPr>
          <a:lstStyle/>
          <a:p>
            <a:r>
              <a:rPr lang="fr-FR" sz="1050" b="1" dirty="0"/>
              <a:t>https://atozmath.com/NumberOperation.aspx?q=2&amp;op=4&amp;q1=1.001%601.01%604%603%602%602&amp;do=1#PrevPart</a:t>
            </a:r>
          </a:p>
        </p:txBody>
      </p:sp>
    </p:spTree>
    <p:extLst>
      <p:ext uri="{BB962C8B-B14F-4D97-AF65-F5344CB8AC3E}">
        <p14:creationId xmlns:p14="http://schemas.microsoft.com/office/powerpoint/2010/main" val="156543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nombres à virgule flottante</a:t>
            </a:r>
            <a:endParaRPr lang="fr-FR" dirty="0"/>
          </a:p>
        </p:txBody>
      </p:sp>
      <p:sp>
        <p:nvSpPr>
          <p:cNvPr id="3" name="Espace réservé du contenu 2"/>
          <p:cNvSpPr>
            <a:spLocks noGrp="1"/>
          </p:cNvSpPr>
          <p:nvPr>
            <p:ph idx="1"/>
          </p:nvPr>
        </p:nvSpPr>
        <p:spPr/>
        <p:txBody>
          <a:bodyPr/>
          <a:lstStyle/>
          <a:p>
            <a:r>
              <a:rPr lang="fr-FR" dirty="0" smtClean="0"/>
              <a:t>norme IEEE 754</a:t>
            </a:r>
          </a:p>
          <a:p>
            <a:r>
              <a:rPr lang="fr-FR" dirty="0" smtClean="0"/>
              <a:t>simple précision 32 bits</a:t>
            </a:r>
          </a:p>
          <a:p>
            <a:r>
              <a:rPr lang="fr-FR" dirty="0" smtClean="0"/>
              <a:t>signe: 1, exposant: 8, mantisse 23</a:t>
            </a:r>
          </a:p>
          <a:p>
            <a:r>
              <a:rPr lang="fr-FR" dirty="0" smtClean="0"/>
              <a:t>10.3=1.01001001 x2</a:t>
            </a:r>
            <a:r>
              <a:rPr lang="fr-FR" baseline="30000" dirty="0" smtClean="0"/>
              <a:t>3</a:t>
            </a:r>
          </a:p>
          <a:p>
            <a:r>
              <a:rPr lang="fr-FR" dirty="0" smtClean="0"/>
              <a:t>signe=0</a:t>
            </a:r>
          </a:p>
          <a:p>
            <a:r>
              <a:rPr lang="fr-FR" dirty="0" smtClean="0"/>
              <a:t>exposant=3+127=130=1000 </a:t>
            </a:r>
            <a:r>
              <a:rPr lang="fr-FR" dirty="0"/>
              <a:t>0010</a:t>
            </a:r>
            <a:endParaRPr lang="fr-FR" dirty="0" smtClean="0"/>
          </a:p>
          <a:p>
            <a:r>
              <a:rPr lang="fr-FR" dirty="0" smtClean="0"/>
              <a:t>mantisse=01001001…</a:t>
            </a: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26</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73973605"/>
              </p:ext>
            </p:extLst>
          </p:nvPr>
        </p:nvGraphicFramePr>
        <p:xfrm>
          <a:off x="539552" y="5506432"/>
          <a:ext cx="8064896" cy="370840"/>
        </p:xfrm>
        <a:graphic>
          <a:graphicData uri="http://schemas.openxmlformats.org/drawingml/2006/table">
            <a:tbl>
              <a:tblPr bandRow="1">
                <a:tableStyleId>{69C7853C-536D-4A76-A0AE-DD22124D55A5}</a:tableStyleId>
              </a:tblPr>
              <a:tblGrid>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gridCol w="252028"/>
              </a:tblGrid>
              <a:tr h="370840">
                <a:tc>
                  <a:txBody>
                    <a:bodyPr/>
                    <a:lstStyle/>
                    <a:p>
                      <a:r>
                        <a:rPr lang="fr-FR" dirty="0" smtClean="0"/>
                        <a:t>0</a:t>
                      </a:r>
                      <a:endParaRPr lang="fr-FR" dirty="0"/>
                    </a:p>
                  </a:txBody>
                  <a:tcPr>
                    <a:solidFill>
                      <a:srgbClr val="7030A0">
                        <a:alpha val="40000"/>
                      </a:srgbClr>
                    </a:solidFill>
                  </a:tcPr>
                </a:tc>
                <a:tc>
                  <a:txBody>
                    <a:bodyPr/>
                    <a:lstStyle/>
                    <a:p>
                      <a:r>
                        <a:rPr lang="fr-FR" dirty="0" smtClean="0"/>
                        <a:t>1</a:t>
                      </a:r>
                      <a:endParaRPr lang="fr-FR" dirty="0"/>
                    </a:p>
                  </a:txBody>
                  <a:tcPr>
                    <a:solidFill>
                      <a:srgbClr val="C00000">
                        <a:alpha val="40000"/>
                      </a:srgbClr>
                    </a:solidFill>
                  </a:tcPr>
                </a:tc>
                <a:tc>
                  <a:txBody>
                    <a:bodyPr/>
                    <a:lstStyle/>
                    <a:p>
                      <a:r>
                        <a:rPr lang="fr-FR" dirty="0" smtClean="0"/>
                        <a:t>0</a:t>
                      </a:r>
                      <a:endParaRPr lang="fr-FR" dirty="0"/>
                    </a:p>
                  </a:txBody>
                  <a:tcPr>
                    <a:solidFill>
                      <a:srgbClr val="C00000">
                        <a:alpha val="40000"/>
                      </a:srgbClr>
                    </a:solidFill>
                  </a:tcPr>
                </a:tc>
                <a:tc>
                  <a:txBody>
                    <a:bodyPr/>
                    <a:lstStyle/>
                    <a:p>
                      <a:r>
                        <a:rPr lang="fr-FR" dirty="0" smtClean="0"/>
                        <a:t>0</a:t>
                      </a:r>
                      <a:endParaRPr lang="fr-FR" dirty="0"/>
                    </a:p>
                  </a:txBody>
                  <a:tcPr>
                    <a:solidFill>
                      <a:srgbClr val="C00000">
                        <a:alpha val="40000"/>
                      </a:srgbClr>
                    </a:solidFill>
                  </a:tcPr>
                </a:tc>
                <a:tc>
                  <a:txBody>
                    <a:bodyPr/>
                    <a:lstStyle/>
                    <a:p>
                      <a:r>
                        <a:rPr lang="fr-FR" dirty="0" smtClean="0"/>
                        <a:t>0</a:t>
                      </a:r>
                      <a:endParaRPr lang="fr-FR" dirty="0"/>
                    </a:p>
                  </a:txBody>
                  <a:tcPr>
                    <a:solidFill>
                      <a:srgbClr val="C00000">
                        <a:alpha val="40000"/>
                      </a:srgbClr>
                    </a:solidFill>
                  </a:tcPr>
                </a:tc>
                <a:tc>
                  <a:txBody>
                    <a:bodyPr/>
                    <a:lstStyle/>
                    <a:p>
                      <a:r>
                        <a:rPr lang="fr-FR" dirty="0" smtClean="0"/>
                        <a:t>0</a:t>
                      </a:r>
                      <a:endParaRPr lang="fr-FR" dirty="0"/>
                    </a:p>
                  </a:txBody>
                  <a:tcPr>
                    <a:solidFill>
                      <a:srgbClr val="C00000">
                        <a:alpha val="40000"/>
                      </a:srgbClr>
                    </a:solidFill>
                  </a:tcPr>
                </a:tc>
                <a:tc>
                  <a:txBody>
                    <a:bodyPr/>
                    <a:lstStyle/>
                    <a:p>
                      <a:r>
                        <a:rPr lang="fr-FR" dirty="0" smtClean="0"/>
                        <a:t>0</a:t>
                      </a:r>
                      <a:endParaRPr lang="fr-FR" dirty="0"/>
                    </a:p>
                  </a:txBody>
                  <a:tcPr>
                    <a:solidFill>
                      <a:srgbClr val="C00000">
                        <a:alpha val="40000"/>
                      </a:srgbClr>
                    </a:solidFill>
                  </a:tcPr>
                </a:tc>
                <a:tc>
                  <a:txBody>
                    <a:bodyPr/>
                    <a:lstStyle/>
                    <a:p>
                      <a:r>
                        <a:rPr lang="fr-FR" dirty="0" smtClean="0"/>
                        <a:t>1</a:t>
                      </a:r>
                      <a:endParaRPr lang="fr-FR" dirty="0"/>
                    </a:p>
                  </a:txBody>
                  <a:tcPr>
                    <a:solidFill>
                      <a:srgbClr val="C00000">
                        <a:alpha val="40000"/>
                      </a:srgbClr>
                    </a:solidFill>
                  </a:tcPr>
                </a:tc>
                <a:tc>
                  <a:txBody>
                    <a:bodyPr/>
                    <a:lstStyle/>
                    <a:p>
                      <a:r>
                        <a:rPr lang="fr-FR" dirty="0" smtClean="0"/>
                        <a:t>0</a:t>
                      </a:r>
                      <a:endParaRPr lang="fr-FR" dirty="0"/>
                    </a:p>
                  </a:txBody>
                  <a:tcPr>
                    <a:solidFill>
                      <a:srgbClr val="C00000">
                        <a:alpha val="40000"/>
                      </a:srgbClr>
                    </a:solidFill>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r>
            </a:tbl>
          </a:graphicData>
        </a:graphic>
      </p:graphicFrame>
      <p:cxnSp>
        <p:nvCxnSpPr>
          <p:cNvPr id="6" name="Connecteur droit 5"/>
          <p:cNvCxnSpPr/>
          <p:nvPr/>
        </p:nvCxnSpPr>
        <p:spPr>
          <a:xfrm>
            <a:off x="3203848" y="3717032"/>
            <a:ext cx="57606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Connecteur droit 6"/>
          <p:cNvCxnSpPr/>
          <p:nvPr/>
        </p:nvCxnSpPr>
        <p:spPr>
          <a:xfrm>
            <a:off x="3707904" y="5013176"/>
            <a:ext cx="576064"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3523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nombres </a:t>
            </a:r>
            <a:r>
              <a:rPr lang="fr-FR" dirty="0"/>
              <a:t>à virgule flottante</a:t>
            </a:r>
          </a:p>
        </p:txBody>
      </p:sp>
      <p:sp>
        <p:nvSpPr>
          <p:cNvPr id="3" name="Espace réservé du contenu 2"/>
          <p:cNvSpPr>
            <a:spLocks noGrp="1"/>
          </p:cNvSpPr>
          <p:nvPr>
            <p:ph idx="1"/>
          </p:nvPr>
        </p:nvSpPr>
        <p:spPr/>
        <p:txBody>
          <a:bodyPr/>
          <a:lstStyle/>
          <a:p>
            <a:r>
              <a:rPr lang="fr-FR" dirty="0" smtClean="0"/>
              <a:t>norme IEEE 754</a:t>
            </a:r>
          </a:p>
          <a:p>
            <a:r>
              <a:rPr lang="fr-FR" dirty="0" smtClean="0"/>
              <a:t>double précision 64 bits</a:t>
            </a:r>
          </a:p>
          <a:p>
            <a:r>
              <a:rPr lang="fr-FR" dirty="0" smtClean="0"/>
              <a:t>signe: 1, exposant: 11, mantisse 52</a:t>
            </a:r>
          </a:p>
          <a:p>
            <a:r>
              <a:rPr lang="fr-FR" dirty="0" smtClean="0"/>
              <a:t>10.3=1.01001001 x2</a:t>
            </a:r>
            <a:r>
              <a:rPr lang="fr-FR" baseline="30000" dirty="0" smtClean="0"/>
              <a:t>3</a:t>
            </a:r>
          </a:p>
          <a:p>
            <a:r>
              <a:rPr lang="fr-FR" dirty="0" smtClean="0"/>
              <a:t>signe=0</a:t>
            </a:r>
          </a:p>
          <a:p>
            <a:r>
              <a:rPr lang="fr-FR" dirty="0"/>
              <a:t>exposant=3+1023=1026= 100 0000 0010</a:t>
            </a:r>
            <a:endParaRPr lang="fr-FR" dirty="0" smtClean="0"/>
          </a:p>
          <a:p>
            <a:r>
              <a:rPr lang="fr-FR" dirty="0" smtClean="0"/>
              <a:t>mantisse=01001001…</a:t>
            </a: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27</a:t>
            </a:fld>
            <a:endParaRPr lang="fr-FR"/>
          </a:p>
        </p:txBody>
      </p:sp>
      <p:cxnSp>
        <p:nvCxnSpPr>
          <p:cNvPr id="6" name="Connecteur droit 5"/>
          <p:cNvCxnSpPr/>
          <p:nvPr/>
        </p:nvCxnSpPr>
        <p:spPr>
          <a:xfrm>
            <a:off x="3203848" y="3717032"/>
            <a:ext cx="57606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Connecteur droit 6"/>
          <p:cNvCxnSpPr/>
          <p:nvPr/>
        </p:nvCxnSpPr>
        <p:spPr>
          <a:xfrm>
            <a:off x="3707904" y="5013176"/>
            <a:ext cx="576064" cy="0"/>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9" name="Tableau 8"/>
          <p:cNvGraphicFramePr>
            <a:graphicFrameLocks noGrp="1"/>
          </p:cNvGraphicFramePr>
          <p:nvPr>
            <p:extLst>
              <p:ext uri="{D42A27DB-BD31-4B8C-83A1-F6EECF244321}">
                <p14:modId xmlns:p14="http://schemas.microsoft.com/office/powerpoint/2010/main" val="732240962"/>
              </p:ext>
            </p:extLst>
          </p:nvPr>
        </p:nvGraphicFramePr>
        <p:xfrm>
          <a:off x="539552" y="5517232"/>
          <a:ext cx="8116498" cy="741680"/>
        </p:xfrm>
        <a:graphic>
          <a:graphicData uri="http://schemas.openxmlformats.org/drawingml/2006/table">
            <a:tbl>
              <a:tblPr bandRow="1">
                <a:tableStyleId>{69C7853C-536D-4A76-A0AE-DD22124D55A5}</a:tableStyleId>
              </a:tblPr>
              <a:tblGrid>
                <a:gridCol w="249778"/>
                <a:gridCol w="249778"/>
                <a:gridCol w="249778"/>
                <a:gridCol w="249778"/>
                <a:gridCol w="373380"/>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gridCol w="249778"/>
              </a:tblGrid>
              <a:tr h="370840">
                <a:tc>
                  <a:txBody>
                    <a:bodyPr/>
                    <a:lstStyle/>
                    <a:p>
                      <a:r>
                        <a:rPr lang="fr-FR" dirty="0" smtClean="0"/>
                        <a:t>0</a:t>
                      </a:r>
                      <a:endParaRPr lang="fr-FR" dirty="0"/>
                    </a:p>
                  </a:txBody>
                  <a:tcPr>
                    <a:solidFill>
                      <a:schemeClr val="accent6">
                        <a:lumMod val="50000"/>
                        <a:alpha val="40000"/>
                      </a:schemeClr>
                    </a:solidFill>
                  </a:tcPr>
                </a:tc>
                <a:tc>
                  <a:txBody>
                    <a:bodyPr/>
                    <a:lstStyle/>
                    <a:p>
                      <a:r>
                        <a:rPr lang="fr-FR" dirty="0" smtClean="0"/>
                        <a:t>1</a:t>
                      </a:r>
                      <a:endParaRPr lang="fr-FR" dirty="0"/>
                    </a:p>
                  </a:txBody>
                  <a:tcPr>
                    <a:solidFill>
                      <a:srgbClr val="FF0000">
                        <a:alpha val="40000"/>
                      </a:srgbClr>
                    </a:solidFill>
                  </a:tcPr>
                </a:tc>
                <a:tc>
                  <a:txBody>
                    <a:bodyPr/>
                    <a:lstStyle/>
                    <a:p>
                      <a:r>
                        <a:rPr lang="fr-FR" dirty="0" smtClean="0"/>
                        <a:t>0</a:t>
                      </a:r>
                      <a:endParaRPr lang="fr-FR" dirty="0"/>
                    </a:p>
                  </a:txBody>
                  <a:tcPr>
                    <a:solidFill>
                      <a:srgbClr val="FF0000">
                        <a:alpha val="40000"/>
                      </a:srgbClr>
                    </a:solidFill>
                  </a:tcPr>
                </a:tc>
                <a:tc>
                  <a:txBody>
                    <a:bodyPr/>
                    <a:lstStyle/>
                    <a:p>
                      <a:r>
                        <a:rPr lang="fr-FR" dirty="0" smtClean="0"/>
                        <a:t>0</a:t>
                      </a:r>
                      <a:endParaRPr lang="fr-FR" dirty="0"/>
                    </a:p>
                  </a:txBody>
                  <a:tcPr>
                    <a:solidFill>
                      <a:srgbClr val="FF0000">
                        <a:alpha val="40000"/>
                      </a:srgbClr>
                    </a:solidFill>
                  </a:tcPr>
                </a:tc>
                <a:tc>
                  <a:txBody>
                    <a:bodyPr/>
                    <a:lstStyle/>
                    <a:p>
                      <a:r>
                        <a:rPr lang="fr-FR" dirty="0" smtClean="0"/>
                        <a:t>0</a:t>
                      </a:r>
                      <a:endParaRPr lang="fr-FR" dirty="0"/>
                    </a:p>
                  </a:txBody>
                  <a:tcPr>
                    <a:solidFill>
                      <a:srgbClr val="FF0000">
                        <a:alpha val="40000"/>
                      </a:srgbClr>
                    </a:solidFill>
                  </a:tcPr>
                </a:tc>
                <a:tc>
                  <a:txBody>
                    <a:bodyPr/>
                    <a:lstStyle/>
                    <a:p>
                      <a:r>
                        <a:rPr lang="fr-FR" dirty="0" smtClean="0"/>
                        <a:t>0</a:t>
                      </a:r>
                      <a:endParaRPr lang="fr-FR" dirty="0"/>
                    </a:p>
                  </a:txBody>
                  <a:tcPr>
                    <a:solidFill>
                      <a:srgbClr val="FF0000">
                        <a:alpha val="40000"/>
                      </a:srgbClr>
                    </a:solidFill>
                  </a:tcPr>
                </a:tc>
                <a:tc>
                  <a:txBody>
                    <a:bodyPr/>
                    <a:lstStyle/>
                    <a:p>
                      <a:r>
                        <a:rPr lang="fr-FR" dirty="0" smtClean="0"/>
                        <a:t>0</a:t>
                      </a:r>
                      <a:endParaRPr lang="fr-FR" dirty="0"/>
                    </a:p>
                  </a:txBody>
                  <a:tcPr>
                    <a:solidFill>
                      <a:srgbClr val="FF0000">
                        <a:alpha val="40000"/>
                      </a:srgbClr>
                    </a:solidFill>
                  </a:tcPr>
                </a:tc>
                <a:tc>
                  <a:txBody>
                    <a:bodyPr/>
                    <a:lstStyle/>
                    <a:p>
                      <a:r>
                        <a:rPr lang="fr-FR" dirty="0" smtClean="0"/>
                        <a:t>0</a:t>
                      </a:r>
                      <a:endParaRPr lang="fr-FR" dirty="0"/>
                    </a:p>
                  </a:txBody>
                  <a:tcPr>
                    <a:solidFill>
                      <a:srgbClr val="FF0000">
                        <a:alpha val="40000"/>
                      </a:srgbClr>
                    </a:solidFill>
                  </a:tcPr>
                </a:tc>
                <a:tc>
                  <a:txBody>
                    <a:bodyPr/>
                    <a:lstStyle/>
                    <a:p>
                      <a:r>
                        <a:rPr lang="fr-FR" dirty="0" smtClean="0"/>
                        <a:t>0</a:t>
                      </a:r>
                      <a:endParaRPr lang="fr-FR" dirty="0"/>
                    </a:p>
                  </a:txBody>
                  <a:tcPr>
                    <a:solidFill>
                      <a:srgbClr val="FF0000">
                        <a:alpha val="40000"/>
                      </a:srgbClr>
                    </a:solidFill>
                  </a:tcPr>
                </a:tc>
                <a:tc>
                  <a:txBody>
                    <a:bodyPr/>
                    <a:lstStyle/>
                    <a:p>
                      <a:r>
                        <a:rPr lang="fr-FR" dirty="0" smtClean="0"/>
                        <a:t>0</a:t>
                      </a:r>
                      <a:endParaRPr lang="fr-FR" dirty="0"/>
                    </a:p>
                  </a:txBody>
                  <a:tcPr>
                    <a:solidFill>
                      <a:srgbClr val="FF0000">
                        <a:alpha val="40000"/>
                      </a:srgbClr>
                    </a:solidFill>
                  </a:tcPr>
                </a:tc>
                <a:tc>
                  <a:txBody>
                    <a:bodyPr/>
                    <a:lstStyle/>
                    <a:p>
                      <a:r>
                        <a:rPr lang="fr-FR" dirty="0" smtClean="0"/>
                        <a:t>1</a:t>
                      </a:r>
                      <a:endParaRPr lang="fr-FR" dirty="0"/>
                    </a:p>
                  </a:txBody>
                  <a:tcPr>
                    <a:solidFill>
                      <a:srgbClr val="FF0000">
                        <a:alpha val="40000"/>
                      </a:srgbClr>
                    </a:solidFill>
                  </a:tcPr>
                </a:tc>
                <a:tc>
                  <a:txBody>
                    <a:bodyPr/>
                    <a:lstStyle/>
                    <a:p>
                      <a:r>
                        <a:rPr lang="fr-FR" dirty="0" smtClean="0"/>
                        <a:t>0</a:t>
                      </a:r>
                      <a:endParaRPr lang="fr-FR" dirty="0"/>
                    </a:p>
                  </a:txBody>
                  <a:tcPr>
                    <a:solidFill>
                      <a:srgbClr val="FF0000">
                        <a:alpha val="40000"/>
                      </a:srgbClr>
                    </a:solidFill>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r>
              <a:tr h="370840">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r>
            </a:tbl>
          </a:graphicData>
        </a:graphic>
      </p:graphicFrame>
    </p:spTree>
    <p:extLst>
      <p:ext uri="{BB962C8B-B14F-4D97-AF65-F5344CB8AC3E}">
        <p14:creationId xmlns:p14="http://schemas.microsoft.com/office/powerpoint/2010/main" val="58827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 1</a:t>
            </a:r>
            <a:endParaRPr lang="fr-FR" dirty="0"/>
          </a:p>
        </p:txBody>
      </p:sp>
      <p:sp>
        <p:nvSpPr>
          <p:cNvPr id="3" name="Espace réservé du contenu 2"/>
          <p:cNvSpPr>
            <a:spLocks noGrp="1"/>
          </p:cNvSpPr>
          <p:nvPr>
            <p:ph idx="1"/>
          </p:nvPr>
        </p:nvSpPr>
        <p:spPr/>
        <p:txBody>
          <a:bodyPr/>
          <a:lstStyle/>
          <a:p>
            <a:r>
              <a:rPr lang="fr-FR" dirty="0" smtClean="0"/>
              <a:t>Transformer les nombres réels décimaux suivants en nombre binaires à virgule flottante simple précision:</a:t>
            </a:r>
          </a:p>
          <a:p>
            <a:r>
              <a:rPr lang="fr-FR" dirty="0" smtClean="0"/>
              <a:t>7.01</a:t>
            </a:r>
          </a:p>
          <a:p>
            <a:r>
              <a:rPr lang="fr-FR" dirty="0" smtClean="0"/>
              <a:t>-15.2</a:t>
            </a: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28</a:t>
            </a:fld>
            <a:endParaRPr lang="fr-FR"/>
          </a:p>
        </p:txBody>
      </p:sp>
    </p:spTree>
    <p:extLst>
      <p:ext uri="{BB962C8B-B14F-4D97-AF65-F5344CB8AC3E}">
        <p14:creationId xmlns:p14="http://schemas.microsoft.com/office/powerpoint/2010/main" val="4119888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dirty="0" smtClean="0"/>
              <a:t>Exercice 2</a:t>
            </a:r>
            <a:endParaRPr lang="fr-FR" dirty="0"/>
          </a:p>
        </p:txBody>
      </p:sp>
      <p:sp>
        <p:nvSpPr>
          <p:cNvPr id="3" name="Espace réservé du contenu 2"/>
          <p:cNvSpPr>
            <a:spLocks noGrp="1"/>
          </p:cNvSpPr>
          <p:nvPr>
            <p:ph idx="1"/>
          </p:nvPr>
        </p:nvSpPr>
        <p:spPr/>
        <p:txBody>
          <a:bodyPr/>
          <a:lstStyle/>
          <a:p>
            <a:pPr algn="just"/>
            <a:r>
              <a:rPr lang="fr-FR" dirty="0" smtClean="0"/>
              <a:t>écrire les procédures:</a:t>
            </a:r>
          </a:p>
          <a:p>
            <a:pPr algn="just"/>
            <a:r>
              <a:rPr lang="fr-FR" dirty="0" smtClean="0"/>
              <a:t> </a:t>
            </a:r>
            <a:r>
              <a:rPr lang="fr-FR" b="1" dirty="0" err="1" smtClean="0"/>
              <a:t>decToBin</a:t>
            </a:r>
            <a:r>
              <a:rPr lang="fr-FR" dirty="0" smtClean="0"/>
              <a:t>, qui donne le binaire d’un nombre décimal réel.</a:t>
            </a:r>
          </a:p>
          <a:p>
            <a:pPr algn="just"/>
            <a:r>
              <a:rPr lang="fr-FR" b="1" dirty="0" smtClean="0"/>
              <a:t>simple754</a:t>
            </a:r>
            <a:r>
              <a:rPr lang="fr-FR" dirty="0" smtClean="0"/>
              <a:t> qui donne le nombre à virgule flottante simple précision d’un nombre réel.</a:t>
            </a:r>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29</a:t>
            </a:fld>
            <a:endParaRPr lang="fr-FR"/>
          </a:p>
        </p:txBody>
      </p:sp>
    </p:spTree>
    <p:extLst>
      <p:ext uri="{BB962C8B-B14F-4D97-AF65-F5344CB8AC3E}">
        <p14:creationId xmlns:p14="http://schemas.microsoft.com/office/powerpoint/2010/main" val="4180356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a:t>
            </a:r>
            <a:endParaRPr lang="fr-FR" dirty="0"/>
          </a:p>
        </p:txBody>
      </p:sp>
      <p:sp>
        <p:nvSpPr>
          <p:cNvPr id="3" name="Espace réservé du contenu 2"/>
          <p:cNvSpPr>
            <a:spLocks noGrp="1"/>
          </p:cNvSpPr>
          <p:nvPr>
            <p:ph idx="1"/>
          </p:nvPr>
        </p:nvSpPr>
        <p:spPr/>
        <p:txBody>
          <a:bodyPr>
            <a:normAutofit/>
          </a:bodyPr>
          <a:lstStyle/>
          <a:p>
            <a:pPr algn="just"/>
            <a:r>
              <a:rPr lang="fr-FR" sz="1400" dirty="0"/>
              <a:t>Les méthodes de l’analyse numérique s’intéressent à trouver des solutions approximatives aux : _ Problèmes dont on ignore les exprimer par des expressions analytiques par les éléments de l’analyse mathématique. _ Les problèmes dont les solutions analytique sont inconnues ou difficiles à obtenir de telle manière qu’on ne peut les utiliser ou les exploiter, par exemple : le calcul des racines des équations non linéaires et transcendantes tel que : _ Les intégrales, les solutions des systèmes d’équations linéaires ou non linéaires (les grands systèmes). _ Les équations différentielles ordinaires et aux dérivées partielles</a:t>
            </a:r>
          </a:p>
        </p:txBody>
      </p:sp>
      <p:sp>
        <p:nvSpPr>
          <p:cNvPr id="5" name="Espace réservé du numéro de diapositive 4"/>
          <p:cNvSpPr>
            <a:spLocks noGrp="1"/>
          </p:cNvSpPr>
          <p:nvPr>
            <p:ph type="sldNum" sz="quarter" idx="12"/>
          </p:nvPr>
        </p:nvSpPr>
        <p:spPr/>
        <p:txBody>
          <a:bodyPr>
            <a:normAutofit/>
          </a:bodyPr>
          <a:lstStyle/>
          <a:p>
            <a:fld id="{E4C566BC-03A7-4CC9-A8FB-139B071060E2}" type="slidenum">
              <a:rPr lang="fr-FR" smtClean="0"/>
              <a:t>3</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376" y="4461867"/>
            <a:ext cx="6840000" cy="141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007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4C566BC-03A7-4CC9-A8FB-139B071060E2}" type="slidenum">
              <a:rPr lang="fr-FR" smtClean="0"/>
              <a:t>30</a:t>
            </a:fld>
            <a:endParaRPr lang="fr-FR"/>
          </a:p>
        </p:txBody>
      </p:sp>
      <p:sp>
        <p:nvSpPr>
          <p:cNvPr id="5" name="ZoneTexte 4"/>
          <p:cNvSpPr txBox="1"/>
          <p:nvPr/>
        </p:nvSpPr>
        <p:spPr>
          <a:xfrm>
            <a:off x="1034092" y="764704"/>
            <a:ext cx="1295547" cy="369332"/>
          </a:xfrm>
          <a:prstGeom prst="rect">
            <a:avLst/>
          </a:prstGeom>
          <a:noFill/>
        </p:spPr>
        <p:txBody>
          <a:bodyPr wrap="none" rtlCol="0">
            <a:spAutoFit/>
          </a:bodyPr>
          <a:lstStyle/>
          <a:p>
            <a:r>
              <a:rPr lang="fr-FR" dirty="0" err="1" smtClean="0">
                <a:solidFill>
                  <a:schemeClr val="accent1"/>
                </a:solidFill>
              </a:rPr>
              <a:t>floatToBIN</a:t>
            </a:r>
            <a:endParaRPr lang="fr-FR" dirty="0">
              <a:solidFill>
                <a:schemeClr val="accent1"/>
              </a:solidFill>
            </a:endParaRPr>
          </a:p>
        </p:txBody>
      </p:sp>
      <p:sp>
        <p:nvSpPr>
          <p:cNvPr id="10" name="ZoneTexte 9"/>
          <p:cNvSpPr txBox="1"/>
          <p:nvPr/>
        </p:nvSpPr>
        <p:spPr>
          <a:xfrm>
            <a:off x="5639645" y="764704"/>
            <a:ext cx="1276311" cy="369332"/>
          </a:xfrm>
          <a:prstGeom prst="rect">
            <a:avLst/>
          </a:prstGeom>
          <a:noFill/>
        </p:spPr>
        <p:txBody>
          <a:bodyPr wrap="none" rtlCol="0">
            <a:spAutoFit/>
          </a:bodyPr>
          <a:lstStyle/>
          <a:p>
            <a:r>
              <a:rPr lang="fr-FR" dirty="0" smtClean="0">
                <a:solidFill>
                  <a:schemeClr val="accent1"/>
                </a:solidFill>
              </a:rPr>
              <a:t>simple754</a:t>
            </a:r>
            <a:endParaRPr lang="fr-FR" dirty="0">
              <a:solidFill>
                <a:schemeClr val="accent1"/>
              </a:solidFill>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1" y="1381100"/>
            <a:ext cx="465772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13598"/>
            <a:ext cx="400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281113"/>
            <a:ext cx="465772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688" y="5733256"/>
            <a:ext cx="2619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192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Max / Min</a:t>
            </a:r>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31</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773627646"/>
              </p:ext>
            </p:extLst>
          </p:nvPr>
        </p:nvGraphicFramePr>
        <p:xfrm>
          <a:off x="1187624" y="2348880"/>
          <a:ext cx="6696000" cy="1112520"/>
        </p:xfrm>
        <a:graphic>
          <a:graphicData uri="http://schemas.openxmlformats.org/drawingml/2006/table">
            <a:tbl>
              <a:tblPr firstRow="1" bandRow="1">
                <a:tableStyleId>{5C22544A-7EE6-4342-B048-85BDC9FD1C3A}</a:tableStyleId>
              </a:tblPr>
              <a:tblGrid>
                <a:gridCol w="1674000"/>
                <a:gridCol w="1120331"/>
                <a:gridCol w="2227669"/>
                <a:gridCol w="1674000"/>
              </a:tblGrid>
              <a:tr h="370840">
                <a:tc>
                  <a:txBody>
                    <a:bodyPr/>
                    <a:lstStyle/>
                    <a:p>
                      <a:pPr algn="ctr"/>
                      <a:r>
                        <a:rPr lang="fr-FR" b="1" dirty="0" smtClean="0"/>
                        <a:t>signe</a:t>
                      </a:r>
                      <a:endParaRPr lang="fr-FR" b="1" dirty="0"/>
                    </a:p>
                  </a:txBody>
                  <a:tcPr/>
                </a:tc>
                <a:tc>
                  <a:txBody>
                    <a:bodyPr/>
                    <a:lstStyle/>
                    <a:p>
                      <a:pPr algn="ctr"/>
                      <a:r>
                        <a:rPr lang="fr-FR" b="1" dirty="0" smtClean="0"/>
                        <a:t>Binaire </a:t>
                      </a:r>
                      <a:endParaRPr lang="fr-FR" b="1" dirty="0"/>
                    </a:p>
                  </a:txBody>
                  <a:tcPr/>
                </a:tc>
                <a:tc>
                  <a:txBody>
                    <a:bodyPr/>
                    <a:lstStyle/>
                    <a:p>
                      <a:pPr algn="ctr"/>
                      <a:r>
                        <a:rPr lang="fr-FR" b="1" dirty="0" smtClean="0"/>
                        <a:t>Représentation </a:t>
                      </a:r>
                      <a:endParaRPr lang="fr-FR" b="1" dirty="0"/>
                    </a:p>
                  </a:txBody>
                  <a:tcPr/>
                </a:tc>
                <a:tc>
                  <a:txBody>
                    <a:bodyPr/>
                    <a:lstStyle/>
                    <a:p>
                      <a:pPr algn="ctr"/>
                      <a:r>
                        <a:rPr lang="fr-FR" b="1" dirty="0" smtClean="0"/>
                        <a:t>Décimal</a:t>
                      </a:r>
                      <a:r>
                        <a:rPr lang="fr-FR" b="1" baseline="0" dirty="0" smtClean="0"/>
                        <a:t> </a:t>
                      </a:r>
                      <a:endParaRPr lang="fr-FR" b="1" dirty="0"/>
                    </a:p>
                  </a:txBody>
                  <a:tcPr/>
                </a:tc>
              </a:tr>
              <a:tr h="370840">
                <a:tc>
                  <a:txBody>
                    <a:bodyPr/>
                    <a:lstStyle/>
                    <a:p>
                      <a:pPr algn="ctr"/>
                      <a:r>
                        <a:rPr lang="fr-FR" b="1" dirty="0" smtClean="0"/>
                        <a:t>Positif</a:t>
                      </a:r>
                      <a:endParaRPr lang="fr-FR" b="1" dirty="0"/>
                    </a:p>
                  </a:txBody>
                  <a:tcPr/>
                </a:tc>
                <a:tc>
                  <a:txBody>
                    <a:bodyPr/>
                    <a:lstStyle/>
                    <a:p>
                      <a:pPr algn="ctr"/>
                      <a:r>
                        <a:rPr lang="fr-FR" b="1" dirty="0" smtClean="0"/>
                        <a:t>0</a:t>
                      </a:r>
                      <a:endParaRPr lang="fr-FR" b="1" dirty="0"/>
                    </a:p>
                  </a:txBody>
                  <a:tcPr/>
                </a:tc>
                <a:tc>
                  <a:txBody>
                    <a:bodyPr/>
                    <a:lstStyle/>
                    <a:p>
                      <a:pPr algn="ctr"/>
                      <a:r>
                        <a:rPr lang="fr-FR" b="1" dirty="0" smtClean="0"/>
                        <a:t>(-1)</a:t>
                      </a:r>
                      <a:r>
                        <a:rPr lang="fr-FR" b="1" baseline="30000" dirty="0" smtClean="0"/>
                        <a:t>0</a:t>
                      </a:r>
                      <a:endParaRPr lang="fr-FR" b="1" dirty="0"/>
                    </a:p>
                  </a:txBody>
                  <a:tcPr/>
                </a:tc>
                <a:tc>
                  <a:txBody>
                    <a:bodyPr/>
                    <a:lstStyle/>
                    <a:p>
                      <a:pPr algn="ctr"/>
                      <a:r>
                        <a:rPr lang="fr-FR" b="1" dirty="0" smtClean="0"/>
                        <a:t>0</a:t>
                      </a:r>
                      <a:endParaRPr lang="fr-FR" b="1" dirty="0"/>
                    </a:p>
                  </a:txBody>
                  <a:tcPr/>
                </a:tc>
              </a:tr>
              <a:tr h="370840">
                <a:tc>
                  <a:txBody>
                    <a:bodyPr/>
                    <a:lstStyle/>
                    <a:p>
                      <a:pPr algn="ctr"/>
                      <a:r>
                        <a:rPr lang="fr-FR" b="1" dirty="0" smtClean="0"/>
                        <a:t>Négatif</a:t>
                      </a:r>
                      <a:r>
                        <a:rPr lang="fr-FR" b="1" baseline="0" dirty="0" smtClean="0"/>
                        <a:t> </a:t>
                      </a:r>
                      <a:endParaRPr lang="fr-FR" b="1" dirty="0"/>
                    </a:p>
                  </a:txBody>
                  <a:tcPr/>
                </a:tc>
                <a:tc>
                  <a:txBody>
                    <a:bodyPr/>
                    <a:lstStyle/>
                    <a:p>
                      <a:pPr algn="ctr"/>
                      <a:r>
                        <a:rPr lang="fr-FR" b="1" dirty="0" smtClean="0"/>
                        <a:t>1</a:t>
                      </a:r>
                      <a:endParaRPr lang="fr-FR" b="1" dirty="0"/>
                    </a:p>
                  </a:txBody>
                  <a:tcPr/>
                </a:tc>
                <a:tc>
                  <a:txBody>
                    <a:bodyPr/>
                    <a:lstStyle/>
                    <a:p>
                      <a:pPr algn="ctr"/>
                      <a:r>
                        <a:rPr lang="fr-FR" b="1" dirty="0" smtClean="0"/>
                        <a:t>(-1)</a:t>
                      </a:r>
                      <a:r>
                        <a:rPr lang="fr-FR" b="1" baseline="30000" dirty="0" smtClean="0"/>
                        <a:t>1</a:t>
                      </a:r>
                      <a:endParaRPr lang="fr-FR" b="1" dirty="0"/>
                    </a:p>
                  </a:txBody>
                  <a:tcPr/>
                </a:tc>
                <a:tc>
                  <a:txBody>
                    <a:bodyPr/>
                    <a:lstStyle/>
                    <a:p>
                      <a:pPr algn="ctr"/>
                      <a:r>
                        <a:rPr lang="fr-FR" b="1" dirty="0" smtClean="0"/>
                        <a:t>-1</a:t>
                      </a:r>
                      <a:endParaRPr lang="fr-FR" b="1" dirty="0"/>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848003191"/>
              </p:ext>
            </p:extLst>
          </p:nvPr>
        </p:nvGraphicFramePr>
        <p:xfrm>
          <a:off x="1187624" y="3645024"/>
          <a:ext cx="6696744" cy="1112520"/>
        </p:xfrm>
        <a:graphic>
          <a:graphicData uri="http://schemas.openxmlformats.org/drawingml/2006/table">
            <a:tbl>
              <a:tblPr firstRow="1" bandRow="1">
                <a:tableStyleId>{5C22544A-7EE6-4342-B048-85BDC9FD1C3A}</a:tableStyleId>
              </a:tblPr>
              <a:tblGrid>
                <a:gridCol w="870146"/>
                <a:gridCol w="1344772"/>
                <a:gridCol w="1265667"/>
                <a:gridCol w="1265667"/>
                <a:gridCol w="1950492"/>
              </a:tblGrid>
              <a:tr h="370840">
                <a:tc>
                  <a:txBody>
                    <a:bodyPr/>
                    <a:lstStyle/>
                    <a:p>
                      <a:pPr algn="ctr"/>
                      <a:r>
                        <a:rPr lang="fr-FR" b="1" dirty="0" err="1" smtClean="0"/>
                        <a:t>exp</a:t>
                      </a:r>
                      <a:endParaRPr lang="fr-FR" b="1" dirty="0"/>
                    </a:p>
                  </a:txBody>
                  <a:tcPr/>
                </a:tc>
                <a:tc>
                  <a:txBody>
                    <a:bodyPr/>
                    <a:lstStyle/>
                    <a:p>
                      <a:pPr algn="ctr"/>
                      <a:r>
                        <a:rPr lang="fr-FR" b="1" dirty="0" smtClean="0"/>
                        <a:t>Binaire </a:t>
                      </a:r>
                      <a:endParaRPr lang="fr-FR" b="1" dirty="0"/>
                    </a:p>
                  </a:txBody>
                  <a:tcPr/>
                </a:tc>
                <a:tc>
                  <a:txBody>
                    <a:bodyPr/>
                    <a:lstStyle/>
                    <a:p>
                      <a:pPr algn="ctr"/>
                      <a:r>
                        <a:rPr lang="fr-FR" b="1" dirty="0" smtClean="0"/>
                        <a:t>Décimal </a:t>
                      </a:r>
                      <a:endParaRPr lang="fr-FR" b="1" dirty="0"/>
                    </a:p>
                  </a:txBody>
                  <a:tcPr/>
                </a:tc>
                <a:tc>
                  <a:txBody>
                    <a:bodyPr/>
                    <a:lstStyle/>
                    <a:p>
                      <a:pPr algn="ctr"/>
                      <a:endParaRPr lang="fr-FR" b="1" dirty="0"/>
                    </a:p>
                  </a:txBody>
                  <a:tcPr/>
                </a:tc>
                <a:tc>
                  <a:txBody>
                    <a:bodyPr/>
                    <a:lstStyle/>
                    <a:p>
                      <a:pPr algn="ctr"/>
                      <a:r>
                        <a:rPr lang="fr-FR" b="1" dirty="0" smtClean="0"/>
                        <a:t>Véritable valeur </a:t>
                      </a:r>
                      <a:endParaRPr lang="fr-FR" b="1" dirty="0"/>
                    </a:p>
                  </a:txBody>
                  <a:tcPr/>
                </a:tc>
              </a:tr>
              <a:tr h="370840">
                <a:tc>
                  <a:txBody>
                    <a:bodyPr/>
                    <a:lstStyle/>
                    <a:p>
                      <a:pPr algn="ctr"/>
                      <a:r>
                        <a:rPr lang="fr-FR" b="1" dirty="0" smtClean="0"/>
                        <a:t>min</a:t>
                      </a:r>
                      <a:endParaRPr lang="fr-FR" b="1" dirty="0"/>
                    </a:p>
                  </a:txBody>
                  <a:tcPr/>
                </a:tc>
                <a:tc>
                  <a:txBody>
                    <a:bodyPr/>
                    <a:lstStyle/>
                    <a:p>
                      <a:pPr algn="ctr"/>
                      <a:r>
                        <a:rPr lang="fr-FR" b="1" dirty="0" smtClean="0"/>
                        <a:t>00000000</a:t>
                      </a:r>
                      <a:endParaRPr lang="fr-FR" b="1" dirty="0"/>
                    </a:p>
                  </a:txBody>
                  <a:tcPr/>
                </a:tc>
                <a:tc>
                  <a:txBody>
                    <a:bodyPr/>
                    <a:lstStyle/>
                    <a:p>
                      <a:pPr algn="ctr"/>
                      <a:r>
                        <a:rPr lang="fr-FR" b="1" dirty="0" smtClean="0"/>
                        <a:t>0</a:t>
                      </a:r>
                      <a:endParaRPr lang="fr-FR" b="1" dirty="0"/>
                    </a:p>
                  </a:txBody>
                  <a:tcPr/>
                </a:tc>
                <a:tc>
                  <a:txBody>
                    <a:bodyPr/>
                    <a:lstStyle/>
                    <a:p>
                      <a:pPr algn="ctr"/>
                      <a:r>
                        <a:rPr lang="fr-FR" b="1" dirty="0" smtClean="0"/>
                        <a:t>0-127</a:t>
                      </a:r>
                      <a:endParaRPr lang="fr-FR" b="1" dirty="0"/>
                    </a:p>
                  </a:txBody>
                  <a:tcPr/>
                </a:tc>
                <a:tc>
                  <a:txBody>
                    <a:bodyPr/>
                    <a:lstStyle/>
                    <a:p>
                      <a:pPr algn="ctr"/>
                      <a:r>
                        <a:rPr lang="fr-FR" b="1" dirty="0" smtClean="0"/>
                        <a:t>-127</a:t>
                      </a:r>
                      <a:endParaRPr lang="fr-FR" b="1" dirty="0"/>
                    </a:p>
                  </a:txBody>
                  <a:tcPr/>
                </a:tc>
              </a:tr>
              <a:tr h="370840">
                <a:tc>
                  <a:txBody>
                    <a:bodyPr/>
                    <a:lstStyle/>
                    <a:p>
                      <a:pPr algn="ctr"/>
                      <a:r>
                        <a:rPr lang="fr-FR" b="1" dirty="0" smtClean="0"/>
                        <a:t>max</a:t>
                      </a:r>
                      <a:endParaRPr lang="fr-FR" b="1" dirty="0"/>
                    </a:p>
                  </a:txBody>
                  <a:tcPr/>
                </a:tc>
                <a:tc>
                  <a:txBody>
                    <a:bodyPr/>
                    <a:lstStyle/>
                    <a:p>
                      <a:pPr algn="ctr"/>
                      <a:r>
                        <a:rPr lang="fr-FR" b="1" dirty="0" smtClean="0"/>
                        <a:t>11111111</a:t>
                      </a:r>
                      <a:endParaRPr lang="fr-FR" b="1" dirty="0"/>
                    </a:p>
                  </a:txBody>
                  <a:tcPr/>
                </a:tc>
                <a:tc>
                  <a:txBody>
                    <a:bodyPr/>
                    <a:lstStyle/>
                    <a:p>
                      <a:pPr algn="ctr"/>
                      <a:r>
                        <a:rPr lang="fr-FR" b="1" dirty="0" smtClean="0"/>
                        <a:t>255</a:t>
                      </a:r>
                      <a:endParaRPr lang="fr-FR" b="1" dirty="0"/>
                    </a:p>
                  </a:txBody>
                  <a:tcPr/>
                </a:tc>
                <a:tc>
                  <a:txBody>
                    <a:bodyPr/>
                    <a:lstStyle/>
                    <a:p>
                      <a:pPr algn="ctr"/>
                      <a:r>
                        <a:rPr lang="fr-FR" b="1" dirty="0" smtClean="0"/>
                        <a:t>255-127</a:t>
                      </a:r>
                      <a:endParaRPr lang="fr-FR" b="1" dirty="0"/>
                    </a:p>
                  </a:txBody>
                  <a:tcPr/>
                </a:tc>
                <a:tc>
                  <a:txBody>
                    <a:bodyPr/>
                    <a:lstStyle/>
                    <a:p>
                      <a:pPr algn="ctr"/>
                      <a:r>
                        <a:rPr lang="fr-FR" b="1" dirty="0" smtClean="0"/>
                        <a:t>128</a:t>
                      </a:r>
                      <a:endParaRPr lang="fr-FR" b="1" dirty="0"/>
                    </a:p>
                  </a:txBody>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682969552"/>
              </p:ext>
            </p:extLst>
          </p:nvPr>
        </p:nvGraphicFramePr>
        <p:xfrm>
          <a:off x="1187624" y="4941168"/>
          <a:ext cx="6696001" cy="1381760"/>
        </p:xfrm>
        <a:graphic>
          <a:graphicData uri="http://schemas.openxmlformats.org/drawingml/2006/table">
            <a:tbl>
              <a:tblPr firstRow="1" bandRow="1">
                <a:tableStyleId>{5C22544A-7EE6-4342-B048-85BDC9FD1C3A}</a:tableStyleId>
              </a:tblPr>
              <a:tblGrid>
                <a:gridCol w="1017282"/>
                <a:gridCol w="2141157"/>
                <a:gridCol w="1768781"/>
                <a:gridCol w="1768781"/>
              </a:tblGrid>
              <a:tr h="370840">
                <a:tc>
                  <a:txBody>
                    <a:bodyPr/>
                    <a:lstStyle/>
                    <a:p>
                      <a:pPr algn="ctr"/>
                      <a:r>
                        <a:rPr lang="fr-FR" b="1" dirty="0" smtClean="0"/>
                        <a:t>m</a:t>
                      </a:r>
                      <a:endParaRPr lang="fr-FR" b="1" dirty="0"/>
                    </a:p>
                  </a:txBody>
                  <a:tcPr/>
                </a:tc>
                <a:tc>
                  <a:txBody>
                    <a:bodyPr/>
                    <a:lstStyle/>
                    <a:p>
                      <a:pPr algn="ctr"/>
                      <a:r>
                        <a:rPr lang="fr-FR" b="1" dirty="0" smtClean="0"/>
                        <a:t>Mantisse</a:t>
                      </a:r>
                      <a:endParaRPr lang="fr-FR" b="1" dirty="0"/>
                    </a:p>
                  </a:txBody>
                  <a:tcPr/>
                </a:tc>
                <a:tc>
                  <a:txBody>
                    <a:bodyPr/>
                    <a:lstStyle/>
                    <a:p>
                      <a:pPr algn="ctr"/>
                      <a:r>
                        <a:rPr lang="fr-FR" b="1" smtClean="0"/>
                        <a:t>Décimal</a:t>
                      </a:r>
                      <a:endParaRPr lang="fr-FR" b="1" dirty="0"/>
                    </a:p>
                  </a:txBody>
                  <a:tcPr/>
                </a:tc>
                <a:tc>
                  <a:txBody>
                    <a:bodyPr/>
                    <a:lstStyle/>
                    <a:p>
                      <a:pPr algn="ctr"/>
                      <a:r>
                        <a:rPr lang="fr-FR" b="1" dirty="0" smtClean="0"/>
                        <a:t>1.m</a:t>
                      </a:r>
                      <a:endParaRPr lang="fr-FR" b="1" dirty="0"/>
                    </a:p>
                  </a:txBody>
                  <a:tcPr/>
                </a:tc>
              </a:tr>
              <a:tr h="370840">
                <a:tc>
                  <a:txBody>
                    <a:bodyPr/>
                    <a:lstStyle/>
                    <a:p>
                      <a:pPr algn="ctr"/>
                      <a:r>
                        <a:rPr lang="fr-FR" b="1" dirty="0" smtClean="0"/>
                        <a:t>min</a:t>
                      </a:r>
                      <a:endParaRPr lang="fr-FR" b="1" dirty="0"/>
                    </a:p>
                  </a:txBody>
                  <a:tcPr/>
                </a:tc>
                <a:tc>
                  <a:txBody>
                    <a:bodyPr/>
                    <a:lstStyle/>
                    <a:p>
                      <a:pPr algn="ctr"/>
                      <a:r>
                        <a:rPr lang="fr-FR" b="1" dirty="0" smtClean="0"/>
                        <a:t>000…000 (23)</a:t>
                      </a:r>
                      <a:endParaRPr lang="fr-FR" b="1" dirty="0"/>
                    </a:p>
                  </a:txBody>
                  <a:tcPr/>
                </a:tc>
                <a:tc>
                  <a:txBody>
                    <a:bodyPr/>
                    <a:lstStyle/>
                    <a:p>
                      <a:pPr algn="ctr"/>
                      <a:r>
                        <a:rPr lang="fr-FR" b="1" dirty="0" smtClean="0"/>
                        <a:t>0</a:t>
                      </a:r>
                      <a:endParaRPr lang="fr-FR" b="1" dirty="0"/>
                    </a:p>
                  </a:txBody>
                  <a:tcPr/>
                </a:tc>
                <a:tc>
                  <a:txBody>
                    <a:bodyPr/>
                    <a:lstStyle/>
                    <a:p>
                      <a:pPr algn="ctr"/>
                      <a:r>
                        <a:rPr lang="fr-FR" b="1" dirty="0" smtClean="0"/>
                        <a:t>1.0</a:t>
                      </a:r>
                      <a:endParaRPr lang="fr-FR" b="1" dirty="0"/>
                    </a:p>
                  </a:txBody>
                  <a:tcPr/>
                </a:tc>
              </a:tr>
              <a:tr h="370840">
                <a:tc>
                  <a:txBody>
                    <a:bodyPr/>
                    <a:lstStyle/>
                    <a:p>
                      <a:pPr algn="ctr"/>
                      <a:r>
                        <a:rPr lang="fr-FR" b="1" dirty="0" smtClean="0"/>
                        <a:t>max</a:t>
                      </a:r>
                      <a:endParaRPr lang="fr-FR" b="1" dirty="0"/>
                    </a:p>
                  </a:txBody>
                  <a:tcPr/>
                </a:tc>
                <a:tc>
                  <a:txBody>
                    <a:bodyPr/>
                    <a:lstStyle/>
                    <a:p>
                      <a:pPr algn="ctr"/>
                      <a:r>
                        <a:rPr lang="fr-FR" b="1" dirty="0" smtClean="0"/>
                        <a:t>111…111 (23)</a:t>
                      </a:r>
                      <a:endParaRPr lang="fr-FR" b="1" dirty="0"/>
                    </a:p>
                  </a:txBody>
                  <a:tcPr/>
                </a:tc>
                <a:tc>
                  <a:txBody>
                    <a:bodyPr/>
                    <a:lstStyle/>
                    <a:p>
                      <a:pPr algn="ctr"/>
                      <a:r>
                        <a:rPr lang="fr-FR" b="1" dirty="0" smtClean="0"/>
                        <a:t>8388607</a:t>
                      </a:r>
                    </a:p>
                    <a:p>
                      <a:pPr algn="ctr"/>
                      <a:endParaRPr lang="fr-FR" b="1" dirty="0"/>
                    </a:p>
                  </a:txBody>
                  <a:tcPr/>
                </a:tc>
                <a:tc>
                  <a:txBody>
                    <a:bodyPr/>
                    <a:lstStyle/>
                    <a:p>
                      <a:pPr algn="ctr"/>
                      <a:r>
                        <a:rPr lang="fr-FR" b="1" dirty="0" smtClean="0"/>
                        <a:t>1.8388607</a:t>
                      </a:r>
                      <a:endParaRPr lang="fr-FR" b="1" dirty="0"/>
                    </a:p>
                  </a:txBody>
                  <a:tcPr/>
                </a:tc>
              </a:tr>
            </a:tbl>
          </a:graphicData>
        </a:graphic>
      </p:graphicFrame>
    </p:spTree>
    <p:extLst>
      <p:ext uri="{BB962C8B-B14F-4D97-AF65-F5344CB8AC3E}">
        <p14:creationId xmlns:p14="http://schemas.microsoft.com/office/powerpoint/2010/main" val="262574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particuliers</a:t>
            </a:r>
            <a:endParaRPr lang="fr-FR" dirty="0"/>
          </a:p>
        </p:txBody>
      </p:sp>
      <p:sp>
        <p:nvSpPr>
          <p:cNvPr id="3" name="Espace réservé du contenu 2"/>
          <p:cNvSpPr>
            <a:spLocks noGrp="1"/>
          </p:cNvSpPr>
          <p:nvPr>
            <p:ph idx="1"/>
          </p:nvPr>
        </p:nvSpPr>
        <p:spPr/>
        <p:txBody>
          <a:bodyPr/>
          <a:lstStyle/>
          <a:p>
            <a:r>
              <a:rPr lang="fr-FR" b="1" dirty="0" smtClean="0"/>
              <a:t>infini : s||255||0</a:t>
            </a:r>
          </a:p>
          <a:p>
            <a:r>
              <a:rPr lang="fr-FR" b="1" dirty="0" err="1" smtClean="0"/>
              <a:t>NaN</a:t>
            </a:r>
            <a:r>
              <a:rPr lang="fr-FR" b="1" dirty="0" smtClean="0"/>
              <a:t> (Not a </a:t>
            </a:r>
            <a:r>
              <a:rPr lang="fr-FR" b="1" dirty="0" err="1" smtClean="0"/>
              <a:t>Number</a:t>
            </a:r>
            <a:r>
              <a:rPr lang="fr-FR" b="1" dirty="0" smtClean="0"/>
              <a:t>): s||255||≠0</a:t>
            </a:r>
          </a:p>
          <a:p>
            <a:r>
              <a:rPr lang="fr-FR" b="1" dirty="0" smtClean="0"/>
              <a:t>zéro: s||0||0</a:t>
            </a:r>
          </a:p>
          <a:p>
            <a:r>
              <a:rPr lang="fr-FR" b="1" dirty="0" smtClean="0"/>
              <a:t>subnormal values : </a:t>
            </a:r>
            <a:r>
              <a:rPr lang="fr-FR" b="1" dirty="0" err="1" smtClean="0"/>
              <a:t>exp</a:t>
            </a:r>
            <a:r>
              <a:rPr lang="fr-FR" b="1" dirty="0" smtClean="0"/>
              <a:t>=0</a:t>
            </a:r>
          </a:p>
          <a:p>
            <a:endParaRPr lang="fr-FR" b="1"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32</a:t>
            </a:fld>
            <a:endParaRPr lang="fr-FR"/>
          </a:p>
        </p:txBody>
      </p:sp>
    </p:spTree>
    <p:extLst>
      <p:ext uri="{BB962C8B-B14F-4D97-AF65-F5344CB8AC3E}">
        <p14:creationId xmlns:p14="http://schemas.microsoft.com/office/powerpoint/2010/main" val="2444204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problèmes d’arrondi</a:t>
            </a:r>
            <a:endParaRPr lang="fr-FR" dirty="0"/>
          </a:p>
        </p:txBody>
      </p:sp>
      <p:sp>
        <p:nvSpPr>
          <p:cNvPr id="3" name="Espace réservé du contenu 2"/>
          <p:cNvSpPr>
            <a:spLocks noGrp="1"/>
          </p:cNvSpPr>
          <p:nvPr>
            <p:ph idx="1"/>
          </p:nvPr>
        </p:nvSpPr>
        <p:spPr/>
        <p:txBody>
          <a:bodyPr/>
          <a:lstStyle/>
          <a:p>
            <a:r>
              <a:rPr lang="fr-FR" b="1" dirty="0" smtClean="0"/>
              <a:t>troncature/</a:t>
            </a:r>
            <a:r>
              <a:rPr lang="fr-FR" b="1" dirty="0" err="1" smtClean="0"/>
              <a:t>underflow</a:t>
            </a:r>
            <a:endParaRPr lang="fr-FR" b="1" dirty="0" smtClean="0"/>
          </a:p>
          <a:p>
            <a:r>
              <a:rPr lang="fr-FR" b="1" dirty="0" smtClean="0"/>
              <a:t>11110000111101010000101|001001</a:t>
            </a:r>
          </a:p>
          <a:p>
            <a:r>
              <a:rPr lang="fr-FR" b="1" dirty="0" smtClean="0"/>
              <a:t>arrondi/</a:t>
            </a:r>
            <a:r>
              <a:rPr lang="fr-FR" b="1" dirty="0" err="1" smtClean="0"/>
              <a:t>overflow</a:t>
            </a:r>
            <a:endParaRPr lang="fr-FR" b="1" dirty="0" smtClean="0"/>
          </a:p>
          <a:p>
            <a:r>
              <a:rPr lang="fr-FR" b="1" dirty="0" smtClean="0"/>
              <a:t>11110000111101010000101|101001</a:t>
            </a:r>
          </a:p>
          <a:p>
            <a:r>
              <a:rPr lang="fr-FR" b="1" dirty="0"/>
              <a:t>1. 8388607x2</a:t>
            </a:r>
            <a:r>
              <a:rPr lang="fr-FR" b="1" baseline="30000" dirty="0"/>
              <a:t>128</a:t>
            </a:r>
            <a:r>
              <a:rPr lang="fr-FR" b="1" dirty="0"/>
              <a:t>+1.0x2</a:t>
            </a:r>
            <a:r>
              <a:rPr lang="fr-FR" b="1" baseline="30000" dirty="0"/>
              <a:t>-127</a:t>
            </a:r>
          </a:p>
          <a:p>
            <a:endParaRPr lang="fr-FR" b="1" dirty="0" smtClean="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33</a:t>
            </a:fld>
            <a:endParaRPr lang="fr-FR"/>
          </a:p>
        </p:txBody>
      </p:sp>
    </p:spTree>
    <p:extLst>
      <p:ext uri="{BB962C8B-B14F-4D97-AF65-F5344CB8AC3E}">
        <p14:creationId xmlns:p14="http://schemas.microsoft.com/office/powerpoint/2010/main" val="15874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Exceptions </a:t>
            </a:r>
            <a:endParaRPr lang="fr-FR" dirty="0"/>
          </a:p>
        </p:txBody>
      </p:sp>
      <p:sp>
        <p:nvSpPr>
          <p:cNvPr id="3" name="Espace réservé du contenu 2"/>
          <p:cNvSpPr>
            <a:spLocks noGrp="1"/>
          </p:cNvSpPr>
          <p:nvPr>
            <p:ph idx="1"/>
          </p:nvPr>
        </p:nvSpPr>
        <p:spPr>
          <a:xfrm>
            <a:off x="1043492" y="2323652"/>
            <a:ext cx="6777317" cy="3481611"/>
          </a:xfrm>
        </p:spPr>
        <p:txBody>
          <a:bodyPr>
            <a:normAutofit fontScale="62500" lnSpcReduction="20000"/>
          </a:bodyPr>
          <a:lstStyle/>
          <a:p>
            <a:pPr marL="68580" indent="0" algn="just">
              <a:lnSpc>
                <a:spcPct val="170000"/>
              </a:lnSpc>
              <a:buNone/>
            </a:pPr>
            <a:r>
              <a:rPr lang="fr-FR" dirty="0"/>
              <a:t>E</a:t>
            </a:r>
            <a:r>
              <a:rPr lang="fr-FR" dirty="0" smtClean="0"/>
              <a:t>n arithmétique flottante, un calcul peut aboutir à des valeurs qui ne correspondent pas à des nombres réels:</a:t>
            </a:r>
          </a:p>
          <a:p>
            <a:pPr algn="just">
              <a:lnSpc>
                <a:spcPct val="170000"/>
              </a:lnSpc>
            </a:pPr>
            <a:r>
              <a:rPr lang="fr-FR" b="1" dirty="0" err="1" smtClean="0"/>
              <a:t>NaN</a:t>
            </a:r>
            <a:r>
              <a:rPr lang="fr-FR" dirty="0" smtClean="0"/>
              <a:t>, qui sera par exemple le résultat de la tentative de, division flottante de </a:t>
            </a:r>
            <a:r>
              <a:rPr lang="fr-FR" b="1" dirty="0" smtClean="0"/>
              <a:t>zéro par zéro</a:t>
            </a:r>
            <a:r>
              <a:rPr lang="fr-FR" dirty="0" smtClean="0"/>
              <a:t>, ou de la </a:t>
            </a:r>
            <a:r>
              <a:rPr lang="fr-FR" b="1" dirty="0" smtClean="0"/>
              <a:t>racine carré </a:t>
            </a:r>
            <a:r>
              <a:rPr lang="fr-FR" dirty="0" smtClean="0"/>
              <a:t>d’un nombre strictement négatif. les nan se propagent : la plupart des opérations faisant intervenir un nan donnent nan. des exceptions sont possibles comme nan puissance 0, qui peut donner 1</a:t>
            </a:r>
          </a:p>
          <a:p>
            <a:pPr algn="just">
              <a:lnSpc>
                <a:spcPct val="170000"/>
              </a:lnSpc>
            </a:pPr>
            <a:r>
              <a:rPr lang="fr-FR" dirty="0" smtClean="0"/>
              <a:t>un </a:t>
            </a:r>
            <a:r>
              <a:rPr lang="fr-FR" b="1" dirty="0" smtClean="0"/>
              <a:t>infini</a:t>
            </a:r>
            <a:r>
              <a:rPr lang="fr-FR" dirty="0" smtClean="0"/>
              <a:t> positif et un infini négatif qui sont par exemple le résultat d’un débordement en arrondi au plus près.</a:t>
            </a:r>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34</a:t>
            </a:fld>
            <a:endParaRPr lang="fr-FR"/>
          </a:p>
        </p:txBody>
      </p:sp>
    </p:spTree>
    <p:extLst>
      <p:ext uri="{BB962C8B-B14F-4D97-AF65-F5344CB8AC3E}">
        <p14:creationId xmlns:p14="http://schemas.microsoft.com/office/powerpoint/2010/main" val="41529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400" dirty="0" smtClean="0"/>
              <a:t>Erreur relative et erreur absolue</a:t>
            </a:r>
            <a:endParaRPr lang="fr-FR" sz="3400"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35</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32" y="2297940"/>
            <a:ext cx="7740000" cy="350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969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400" dirty="0"/>
              <a:t>Erreur relative et erreur absolue</a:t>
            </a: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36</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421607"/>
            <a:ext cx="78105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45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Erreur absolue </a:t>
            </a:r>
            <a:r>
              <a:rPr lang="ar-DZ" dirty="0" smtClean="0"/>
              <a:t>المطلقة</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37</a:t>
            </a:fld>
            <a:endParaRPr lang="fr-F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996"/>
          <a:stretch/>
        </p:blipFill>
        <p:spPr bwMode="auto">
          <a:xfrm>
            <a:off x="504456" y="2277973"/>
            <a:ext cx="8136000" cy="374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840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Erreur absolue</a:t>
            </a: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38</a:t>
            </a:fld>
            <a:endParaRPr lang="fr-F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583"/>
          <a:stretch/>
        </p:blipFill>
        <p:spPr bwMode="auto">
          <a:xfrm>
            <a:off x="611560" y="2195346"/>
            <a:ext cx="7920000" cy="418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094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Erreur relative</a:t>
            </a:r>
            <a:r>
              <a:rPr lang="ar-DZ" dirty="0" smtClean="0"/>
              <a:t> النسبية </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39</a:t>
            </a:fld>
            <a:endParaRPr lang="fr-F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711"/>
          <a:stretch/>
        </p:blipFill>
        <p:spPr bwMode="auto">
          <a:xfrm>
            <a:off x="611560" y="2348880"/>
            <a:ext cx="7920000" cy="386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99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Représentions des nombres en machine</a:t>
            </a:r>
            <a:endParaRPr lang="fr-FR" dirty="0"/>
          </a:p>
        </p:txBody>
      </p:sp>
      <p:sp>
        <p:nvSpPr>
          <p:cNvPr id="3" name="Espace réservé du contenu 2"/>
          <p:cNvSpPr>
            <a:spLocks noGrp="1"/>
          </p:cNvSpPr>
          <p:nvPr>
            <p:ph idx="1"/>
          </p:nvPr>
        </p:nvSpPr>
        <p:spPr/>
        <p:txBody>
          <a:bodyPr/>
          <a:lstStyle/>
          <a:p>
            <a:r>
              <a:rPr lang="fr-FR" dirty="0" smtClean="0"/>
              <a:t>Nombres entiers</a:t>
            </a:r>
          </a:p>
          <a:p>
            <a:r>
              <a:rPr lang="fr-FR" dirty="0" smtClean="0"/>
              <a:t>UAL (Unité Arithmétique et Logique)</a:t>
            </a:r>
          </a:p>
        </p:txBody>
      </p:sp>
      <p:sp>
        <p:nvSpPr>
          <p:cNvPr id="5" name="Espace réservé du numéro de diapositive 4"/>
          <p:cNvSpPr>
            <a:spLocks noGrp="1"/>
          </p:cNvSpPr>
          <p:nvPr>
            <p:ph type="sldNum" sz="quarter" idx="12"/>
          </p:nvPr>
        </p:nvSpPr>
        <p:spPr/>
        <p:txBody>
          <a:bodyPr>
            <a:normAutofit/>
          </a:bodyPr>
          <a:lstStyle/>
          <a:p>
            <a:fld id="{E4C566BC-03A7-4CC9-A8FB-139B071060E2}" type="slidenum">
              <a:rPr lang="fr-FR" smtClean="0"/>
              <a:t>4</a:t>
            </a:fld>
            <a:endParaRPr lang="fr-FR"/>
          </a:p>
        </p:txBody>
      </p:sp>
    </p:spTree>
    <p:extLst>
      <p:ext uri="{BB962C8B-B14F-4D97-AF65-F5344CB8AC3E}">
        <p14:creationId xmlns:p14="http://schemas.microsoft.com/office/powerpoint/2010/main" val="359953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Erreur relative</a:t>
            </a: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40</a:t>
            </a:fld>
            <a:endParaRPr lang="fr-F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970"/>
          <a:stretch/>
        </p:blipFill>
        <p:spPr bwMode="auto">
          <a:xfrm>
            <a:off x="648448" y="2244436"/>
            <a:ext cx="7956000" cy="413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762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Majorant des erreur s absolues et relatives</a:t>
            </a:r>
            <a:endParaRPr lang="fr-FR" dirty="0"/>
          </a:p>
        </p:txBody>
      </p:sp>
      <p:sp>
        <p:nvSpPr>
          <p:cNvPr id="3" name="Espace réservé du contenu 2"/>
          <p:cNvSpPr>
            <a:spLocks noGrp="1"/>
          </p:cNvSpPr>
          <p:nvPr>
            <p:ph idx="1"/>
          </p:nvPr>
        </p:nvSpPr>
        <p:spPr/>
        <p:txBody>
          <a:bodyPr/>
          <a:lstStyle/>
          <a:p>
            <a:pPr algn="just"/>
            <a:r>
              <a:rPr lang="fr-FR" b="1" dirty="0" smtClean="0"/>
              <a:t>On appelle </a:t>
            </a:r>
            <a:r>
              <a:rPr lang="fr-FR" b="1" dirty="0" smtClean="0">
                <a:solidFill>
                  <a:srgbClr val="FFC000"/>
                </a:solidFill>
              </a:rPr>
              <a:t>majorant </a:t>
            </a:r>
            <a:r>
              <a:rPr lang="fr-FR" b="1" dirty="0" smtClean="0"/>
              <a:t>de l’erreur absolue d’une valeur approchée x* tout nombre réel positif </a:t>
            </a:r>
            <a:r>
              <a:rPr lang="fr-FR" b="1" dirty="0" smtClean="0">
                <a:solidFill>
                  <a:srgbClr val="FF0000"/>
                </a:solidFill>
              </a:rPr>
              <a:t>∆x</a:t>
            </a:r>
            <a:r>
              <a:rPr lang="fr-FR" b="1" dirty="0" smtClean="0"/>
              <a:t> vérifiant :</a:t>
            </a:r>
            <a:endParaRPr lang="fr-FR" b="1" dirty="0"/>
          </a:p>
          <a:p>
            <a:pPr algn="just"/>
            <a:r>
              <a:rPr lang="fr-FR" b="1" dirty="0" smtClean="0"/>
              <a:t>E =|x-x</a:t>
            </a:r>
            <a:r>
              <a:rPr lang="fr-FR" b="1" dirty="0"/>
              <a:t>*|≤ ∆</a:t>
            </a:r>
            <a:r>
              <a:rPr lang="fr-FR" b="1" dirty="0" smtClean="0"/>
              <a:t>x ou de manière équivalente : x*-∆x ≤ x ≤ x*+∆x. On écrit x = </a:t>
            </a:r>
            <a:r>
              <a:rPr lang="fr-FR" b="1" dirty="0" smtClean="0">
                <a:solidFill>
                  <a:srgbClr val="FF0000"/>
                </a:solidFill>
              </a:rPr>
              <a:t>x*±</a:t>
            </a:r>
            <a:r>
              <a:rPr lang="fr-FR" b="1" dirty="0">
                <a:solidFill>
                  <a:srgbClr val="FF0000"/>
                </a:solidFill>
              </a:rPr>
              <a:t> ∆</a:t>
            </a:r>
            <a:r>
              <a:rPr lang="fr-FR" b="1" dirty="0" smtClean="0">
                <a:solidFill>
                  <a:srgbClr val="FF0000"/>
                </a:solidFill>
              </a:rPr>
              <a:t>x</a:t>
            </a:r>
          </a:p>
          <a:p>
            <a:pPr algn="just"/>
            <a:r>
              <a:rPr lang="fr-FR" b="1" dirty="0" err="1" smtClean="0">
                <a:solidFill>
                  <a:srgbClr val="7030A0"/>
                </a:solidFill>
              </a:rPr>
              <a:t>δx</a:t>
            </a:r>
            <a:r>
              <a:rPr lang="fr-FR" b="1" dirty="0" smtClean="0">
                <a:solidFill>
                  <a:srgbClr val="7030A0"/>
                </a:solidFill>
              </a:rPr>
              <a:t> = </a:t>
            </a:r>
            <a:r>
              <a:rPr lang="fr-FR" b="1" dirty="0">
                <a:solidFill>
                  <a:srgbClr val="7030A0"/>
                </a:solidFill>
              </a:rPr>
              <a:t>∆</a:t>
            </a:r>
            <a:r>
              <a:rPr lang="fr-FR" b="1" dirty="0" smtClean="0">
                <a:solidFill>
                  <a:srgbClr val="7030A0"/>
                </a:solidFill>
              </a:rPr>
              <a:t>x/|x*| </a:t>
            </a:r>
            <a:r>
              <a:rPr lang="fr-FR" b="1" dirty="0" smtClean="0"/>
              <a:t>, </a:t>
            </a:r>
            <a:r>
              <a:rPr lang="el-GR" b="1" dirty="0" smtClean="0"/>
              <a:t>δ</a:t>
            </a:r>
            <a:r>
              <a:rPr lang="fr-FR" b="1" dirty="0" smtClean="0"/>
              <a:t>x est appelé à défaut l’erreur relative de x* et est souvent exprimé en </a:t>
            </a:r>
            <a:r>
              <a:rPr lang="fr-FR" sz="2800" b="1" dirty="0" smtClean="0">
                <a:solidFill>
                  <a:srgbClr val="7030A0"/>
                </a:solidFill>
                <a:effectLst>
                  <a:outerShdw blurRad="38100" dist="38100" dir="2700000" algn="tl">
                    <a:srgbClr val="000000">
                      <a:alpha val="43137"/>
                    </a:srgbClr>
                  </a:outerShdw>
                </a:effectLst>
              </a:rPr>
              <a:t>%</a:t>
            </a:r>
            <a:endParaRPr lang="fr-FR" b="1" dirty="0" smtClean="0">
              <a:solidFill>
                <a:srgbClr val="7030A0"/>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41</a:t>
            </a:fld>
            <a:endParaRPr lang="fr-FR"/>
          </a:p>
        </p:txBody>
      </p:sp>
    </p:spTree>
    <p:extLst>
      <p:ext uri="{BB962C8B-B14F-4D97-AF65-F5344CB8AC3E}">
        <p14:creationId xmlns:p14="http://schemas.microsoft.com/office/powerpoint/2010/main" val="76644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dirty="0" smtClean="0"/>
              <a:t>Propagation de l’erreur</a:t>
            </a:r>
            <a:endParaRPr lang="fr-FR" dirty="0"/>
          </a:p>
        </p:txBody>
      </p:sp>
      <p:sp>
        <p:nvSpPr>
          <p:cNvPr id="3" name="Espace réservé du contenu 2"/>
          <p:cNvSpPr>
            <a:spLocks noGrp="1"/>
          </p:cNvSpPr>
          <p:nvPr>
            <p:ph idx="1"/>
          </p:nvPr>
        </p:nvSpPr>
        <p:spPr/>
        <p:txBody>
          <a:bodyPr/>
          <a:lstStyle/>
          <a:p>
            <a:pPr algn="just"/>
            <a:r>
              <a:rPr lang="fr-FR" dirty="0" smtClean="0"/>
              <a:t>Soient x et y deux valeurs exactes, x* et y* deux approximations de x et y, </a:t>
            </a:r>
            <a:r>
              <a:rPr lang="el-GR" dirty="0" smtClean="0"/>
              <a:t>Δ</a:t>
            </a:r>
            <a:r>
              <a:rPr lang="fr-FR" dirty="0" smtClean="0"/>
              <a:t>x et </a:t>
            </a:r>
            <a:r>
              <a:rPr lang="el-GR" dirty="0" smtClean="0"/>
              <a:t>Δ</a:t>
            </a:r>
            <a:r>
              <a:rPr lang="fr-FR" dirty="0" smtClean="0"/>
              <a:t>y les erreurs absolues et </a:t>
            </a:r>
            <a:r>
              <a:rPr lang="el-GR" dirty="0" smtClean="0"/>
              <a:t>δ</a:t>
            </a:r>
            <a:r>
              <a:rPr lang="fr-FR" dirty="0" smtClean="0"/>
              <a:t>x et </a:t>
            </a:r>
            <a:r>
              <a:rPr lang="el-GR" dirty="0" smtClean="0"/>
              <a:t>δ</a:t>
            </a:r>
            <a:r>
              <a:rPr lang="fr-FR" dirty="0" smtClean="0"/>
              <a:t>y les erreurs relatives.</a:t>
            </a:r>
          </a:p>
          <a:p>
            <a:pPr algn="just"/>
            <a:r>
              <a:rPr lang="fr-FR" sz="3200" b="1" dirty="0" smtClean="0"/>
              <a:t>Addition</a:t>
            </a:r>
            <a:r>
              <a:rPr lang="fr-FR" sz="3200" dirty="0" smtClean="0"/>
              <a:t>: </a:t>
            </a:r>
          </a:p>
          <a:p>
            <a:pPr algn="just"/>
            <a:r>
              <a:rPr lang="el-GR" sz="3200" dirty="0" smtClean="0"/>
              <a:t>Δ</a:t>
            </a:r>
            <a:r>
              <a:rPr lang="fr-FR" sz="3200" dirty="0" smtClean="0"/>
              <a:t>(</a:t>
            </a:r>
            <a:r>
              <a:rPr lang="fr-FR" sz="3200" dirty="0" err="1" smtClean="0"/>
              <a:t>x+y</a:t>
            </a:r>
            <a:r>
              <a:rPr lang="fr-FR" sz="3200" dirty="0" smtClean="0"/>
              <a:t>)=</a:t>
            </a:r>
            <a:r>
              <a:rPr lang="el-GR" sz="3200" dirty="0" smtClean="0"/>
              <a:t>Δ</a:t>
            </a:r>
            <a:r>
              <a:rPr lang="fr-FR" sz="3200" dirty="0" smtClean="0"/>
              <a:t>x+</a:t>
            </a:r>
            <a:r>
              <a:rPr lang="el-GR" sz="3200" dirty="0" smtClean="0"/>
              <a:t>Δ</a:t>
            </a:r>
            <a:r>
              <a:rPr lang="fr-FR" sz="3200" dirty="0" smtClean="0"/>
              <a:t>y</a:t>
            </a:r>
          </a:p>
          <a:p>
            <a:pPr algn="just"/>
            <a:r>
              <a:rPr lang="fr-FR" sz="3200" dirty="0" smtClean="0"/>
              <a:t>δ(</a:t>
            </a:r>
            <a:r>
              <a:rPr lang="fr-FR" sz="3200" dirty="0" err="1" smtClean="0"/>
              <a:t>x+y</a:t>
            </a:r>
            <a:r>
              <a:rPr lang="fr-FR" sz="3200" dirty="0" smtClean="0"/>
              <a:t>)≤max(</a:t>
            </a:r>
            <a:r>
              <a:rPr lang="el-GR" sz="3200" dirty="0" smtClean="0"/>
              <a:t>δ</a:t>
            </a:r>
            <a:r>
              <a:rPr lang="fr-FR" sz="3200" dirty="0" smtClean="0"/>
              <a:t>x,</a:t>
            </a:r>
            <a:r>
              <a:rPr lang="el-GR" sz="3200" dirty="0" smtClean="0"/>
              <a:t>δ</a:t>
            </a:r>
            <a:r>
              <a:rPr lang="fr-FR" sz="3200" dirty="0" smtClean="0"/>
              <a:t>y)</a:t>
            </a:r>
            <a:endParaRPr lang="fr-FR" sz="3200"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42</a:t>
            </a:fld>
            <a:endParaRPr lang="fr-FR"/>
          </a:p>
        </p:txBody>
      </p:sp>
    </p:spTree>
    <p:extLst>
      <p:ext uri="{BB962C8B-B14F-4D97-AF65-F5344CB8AC3E}">
        <p14:creationId xmlns:p14="http://schemas.microsoft.com/office/powerpoint/2010/main" val="15146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Propagation de l’erreur</a:t>
            </a:r>
          </a:p>
        </p:txBody>
      </p:sp>
      <p:sp>
        <p:nvSpPr>
          <p:cNvPr id="3" name="Espace réservé du contenu 2"/>
          <p:cNvSpPr>
            <a:spLocks noGrp="1"/>
          </p:cNvSpPr>
          <p:nvPr>
            <p:ph idx="1"/>
          </p:nvPr>
        </p:nvSpPr>
        <p:spPr/>
        <p:txBody>
          <a:bodyPr>
            <a:normAutofit/>
          </a:bodyPr>
          <a:lstStyle/>
          <a:p>
            <a:r>
              <a:rPr lang="fr-FR" sz="3200" b="1" dirty="0" smtClean="0"/>
              <a:t>Soustraction</a:t>
            </a:r>
          </a:p>
          <a:p>
            <a:r>
              <a:rPr lang="fr-FR" sz="3200" dirty="0" smtClean="0"/>
              <a:t>∆(x-y)=∆x+∆y</a:t>
            </a:r>
          </a:p>
          <a:p>
            <a:pPr>
              <a:lnSpc>
                <a:spcPct val="150000"/>
              </a:lnSpc>
            </a:pPr>
            <a:r>
              <a:rPr lang="el-GR" sz="3200" dirty="0" smtClean="0"/>
              <a:t>δ</a:t>
            </a:r>
            <a:r>
              <a:rPr lang="fr-FR" sz="3200" dirty="0" smtClean="0"/>
              <a:t>(x-y)≤              max(</a:t>
            </a:r>
            <a:r>
              <a:rPr lang="el-GR" sz="3200" dirty="0" smtClean="0"/>
              <a:t>δ</a:t>
            </a:r>
            <a:r>
              <a:rPr lang="fr-FR" sz="3200" dirty="0" smtClean="0"/>
              <a:t>x,</a:t>
            </a:r>
            <a:r>
              <a:rPr lang="el-GR" sz="3200" dirty="0" smtClean="0"/>
              <a:t>δ</a:t>
            </a:r>
            <a:r>
              <a:rPr lang="fr-FR" sz="3200" dirty="0" smtClean="0"/>
              <a:t>y)</a:t>
            </a:r>
            <a:endParaRPr lang="fr-FR" sz="3200"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43</a:t>
            </a:fld>
            <a:endParaRPr lang="fr-FR"/>
          </a:p>
        </p:txBody>
      </p:sp>
      <mc:AlternateContent xmlns:mc="http://schemas.openxmlformats.org/markup-compatibility/2006" xmlns:a14="http://schemas.microsoft.com/office/drawing/2010/main">
        <mc:Choice Requires="a14">
          <p:sp>
            <p:nvSpPr>
              <p:cNvPr id="6" name="ZoneTexte 5"/>
              <p:cNvSpPr txBox="1"/>
              <p:nvPr/>
            </p:nvSpPr>
            <p:spPr>
              <a:xfrm>
                <a:off x="2843808" y="3501008"/>
                <a:ext cx="1554465" cy="9140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400" i="1" smtClean="0">
                              <a:latin typeface="Cambria Math"/>
                            </a:rPr>
                          </m:ctrlPr>
                        </m:dPr>
                        <m:e>
                          <m:f>
                            <m:fPr>
                              <m:ctrlPr>
                                <a:rPr lang="fr-FR" sz="2400" i="1" smtClean="0">
                                  <a:latin typeface="Cambria Math"/>
                                </a:rPr>
                              </m:ctrlPr>
                            </m:fPr>
                            <m:num>
                              <m:r>
                                <a:rPr lang="fr-FR" sz="2400" b="0" i="1" smtClean="0">
                                  <a:latin typeface="Cambria Math"/>
                                </a:rPr>
                                <m:t>𝑥</m:t>
                              </m:r>
                              <m:r>
                                <a:rPr lang="fr-FR" sz="2400" b="0" i="1" smtClean="0">
                                  <a:latin typeface="Cambria Math"/>
                                </a:rPr>
                                <m:t>∗+</m:t>
                              </m:r>
                              <m:r>
                                <a:rPr lang="fr-FR" sz="2400" b="0" i="1" smtClean="0">
                                  <a:latin typeface="Cambria Math"/>
                                </a:rPr>
                                <m:t>𝑦</m:t>
                              </m:r>
                              <m:r>
                                <a:rPr lang="fr-FR" sz="2400" b="0" i="1" smtClean="0">
                                  <a:latin typeface="Cambria Math"/>
                                </a:rPr>
                                <m:t>∗</m:t>
                              </m:r>
                            </m:num>
                            <m:den>
                              <m:r>
                                <a:rPr lang="fr-FR" sz="2400" b="0" i="1" smtClean="0">
                                  <a:latin typeface="Cambria Math"/>
                                </a:rPr>
                                <m:t>𝑥</m:t>
                              </m:r>
                              <m:r>
                                <a:rPr lang="fr-FR" sz="2400" b="0" i="1" smtClean="0">
                                  <a:latin typeface="Cambria Math"/>
                                </a:rPr>
                                <m:t>∗−</m:t>
                              </m:r>
                              <m:r>
                                <a:rPr lang="fr-FR" sz="2400" b="0" i="1" smtClean="0">
                                  <a:latin typeface="Cambria Math"/>
                                </a:rPr>
                                <m:t>𝑦</m:t>
                              </m:r>
                              <m:r>
                                <a:rPr lang="fr-FR" sz="2400" b="0" i="1" smtClean="0">
                                  <a:latin typeface="Cambria Math"/>
                                </a:rPr>
                                <m:t>∗</m:t>
                              </m:r>
                            </m:den>
                          </m:f>
                        </m:e>
                      </m:d>
                    </m:oMath>
                  </m:oMathPara>
                </a14:m>
                <a:endParaRPr lang="fr-FR" sz="2400" dirty="0"/>
              </a:p>
            </p:txBody>
          </p:sp>
        </mc:Choice>
        <mc:Fallback xmlns="">
          <p:sp>
            <p:nvSpPr>
              <p:cNvPr id="6" name="ZoneTexte 5"/>
              <p:cNvSpPr txBox="1">
                <a:spLocks noRot="1" noChangeAspect="1" noMove="1" noResize="1" noEditPoints="1" noAdjustHandles="1" noChangeArrowheads="1" noChangeShapeType="1" noTextEdit="1"/>
              </p:cNvSpPr>
              <p:nvPr/>
            </p:nvSpPr>
            <p:spPr>
              <a:xfrm>
                <a:off x="2843808" y="3501008"/>
                <a:ext cx="1554465" cy="914096"/>
              </a:xfrm>
              <a:prstGeom prst="rect">
                <a:avLst/>
              </a:prstGeo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51388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Propagation de l’erreur</a:t>
            </a:r>
          </a:p>
        </p:txBody>
      </p:sp>
      <p:sp>
        <p:nvSpPr>
          <p:cNvPr id="3" name="Espace réservé du contenu 2"/>
          <p:cNvSpPr>
            <a:spLocks noGrp="1"/>
          </p:cNvSpPr>
          <p:nvPr>
            <p:ph idx="1"/>
          </p:nvPr>
        </p:nvSpPr>
        <p:spPr/>
        <p:txBody>
          <a:bodyPr>
            <a:normAutofit/>
          </a:bodyPr>
          <a:lstStyle/>
          <a:p>
            <a:r>
              <a:rPr lang="fr-FR" sz="3200" b="1" dirty="0" smtClean="0"/>
              <a:t>Multiplication</a:t>
            </a:r>
          </a:p>
          <a:p>
            <a:r>
              <a:rPr lang="fr-FR" sz="3200" dirty="0" smtClean="0"/>
              <a:t>Δ(</a:t>
            </a:r>
            <a:r>
              <a:rPr lang="fr-FR" sz="3200" dirty="0" err="1" smtClean="0"/>
              <a:t>xy</a:t>
            </a:r>
            <a:r>
              <a:rPr lang="fr-FR" sz="3200" dirty="0" smtClean="0"/>
              <a:t>)=x*</a:t>
            </a:r>
            <a:r>
              <a:rPr lang="el-GR" sz="3200" dirty="0" smtClean="0"/>
              <a:t>Δ</a:t>
            </a:r>
            <a:r>
              <a:rPr lang="fr-FR" sz="3200" dirty="0" err="1" smtClean="0"/>
              <a:t>y+y</a:t>
            </a:r>
            <a:r>
              <a:rPr lang="fr-FR" sz="3200" dirty="0" smtClean="0"/>
              <a:t>*</a:t>
            </a:r>
            <a:r>
              <a:rPr lang="el-GR" sz="3200" dirty="0" smtClean="0"/>
              <a:t>Δ</a:t>
            </a:r>
            <a:r>
              <a:rPr lang="fr-FR" sz="3200" dirty="0" smtClean="0"/>
              <a:t>x</a:t>
            </a:r>
          </a:p>
          <a:p>
            <a:r>
              <a:rPr lang="el-GR" sz="3200" dirty="0" smtClean="0"/>
              <a:t>δ</a:t>
            </a:r>
            <a:r>
              <a:rPr lang="fr-FR" sz="3200" dirty="0" smtClean="0"/>
              <a:t>(</a:t>
            </a:r>
            <a:r>
              <a:rPr lang="fr-FR" sz="3200" dirty="0" err="1" smtClean="0"/>
              <a:t>xy</a:t>
            </a:r>
            <a:r>
              <a:rPr lang="fr-FR" sz="3200" dirty="0" smtClean="0"/>
              <a:t>)=</a:t>
            </a:r>
            <a:r>
              <a:rPr lang="el-GR" sz="3200" dirty="0" smtClean="0"/>
              <a:t>δ</a:t>
            </a:r>
            <a:r>
              <a:rPr lang="fr-FR" sz="3200" dirty="0" smtClean="0"/>
              <a:t>x+</a:t>
            </a:r>
            <a:r>
              <a:rPr lang="el-GR" sz="3200" dirty="0" smtClean="0"/>
              <a:t>δ</a:t>
            </a:r>
            <a:r>
              <a:rPr lang="fr-FR" sz="3200" dirty="0" smtClean="0"/>
              <a:t>y</a:t>
            </a:r>
            <a:endParaRPr lang="fr-FR" sz="3200"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44</a:t>
            </a:fld>
            <a:endParaRPr lang="fr-FR"/>
          </a:p>
        </p:txBody>
      </p:sp>
    </p:spTree>
    <p:extLst>
      <p:ext uri="{BB962C8B-B14F-4D97-AF65-F5344CB8AC3E}">
        <p14:creationId xmlns:p14="http://schemas.microsoft.com/office/powerpoint/2010/main" val="63655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Propagation de l’erreur</a:t>
            </a:r>
          </a:p>
        </p:txBody>
      </p:sp>
      <p:sp>
        <p:nvSpPr>
          <p:cNvPr id="3" name="Espace réservé du contenu 2"/>
          <p:cNvSpPr>
            <a:spLocks noGrp="1"/>
          </p:cNvSpPr>
          <p:nvPr>
            <p:ph idx="1"/>
          </p:nvPr>
        </p:nvSpPr>
        <p:spPr/>
        <p:txBody>
          <a:bodyPr>
            <a:normAutofit/>
          </a:bodyPr>
          <a:lstStyle/>
          <a:p>
            <a:pPr>
              <a:lnSpc>
                <a:spcPct val="150000"/>
              </a:lnSpc>
            </a:pPr>
            <a:r>
              <a:rPr lang="fr-FR" sz="3200" b="1" dirty="0" smtClean="0"/>
              <a:t>La division</a:t>
            </a:r>
          </a:p>
          <a:p>
            <a:pPr>
              <a:lnSpc>
                <a:spcPct val="150000"/>
              </a:lnSpc>
            </a:pPr>
            <a:r>
              <a:rPr lang="fr-FR" sz="3200" dirty="0" smtClean="0"/>
              <a:t>Δ(x/y)=</a:t>
            </a:r>
          </a:p>
          <a:p>
            <a:pPr>
              <a:lnSpc>
                <a:spcPct val="150000"/>
              </a:lnSpc>
            </a:pPr>
            <a:r>
              <a:rPr lang="el-GR" sz="3200" dirty="0" smtClean="0"/>
              <a:t>δ</a:t>
            </a:r>
            <a:r>
              <a:rPr lang="fr-FR" sz="3200" dirty="0" smtClean="0"/>
              <a:t>(x/y)=</a:t>
            </a:r>
            <a:r>
              <a:rPr lang="el-GR" sz="3200" dirty="0" smtClean="0"/>
              <a:t>δ</a:t>
            </a:r>
            <a:r>
              <a:rPr lang="fr-FR" sz="3200" dirty="0" smtClean="0"/>
              <a:t>x+</a:t>
            </a:r>
            <a:r>
              <a:rPr lang="el-GR" sz="3200" dirty="0"/>
              <a:t> </a:t>
            </a:r>
            <a:r>
              <a:rPr lang="el-GR" sz="3200" dirty="0" smtClean="0"/>
              <a:t>δ</a:t>
            </a:r>
            <a:r>
              <a:rPr lang="fr-FR" sz="3200" dirty="0" smtClean="0"/>
              <a:t>y </a:t>
            </a:r>
            <a:endParaRPr lang="fr-FR" sz="3200"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45</a:t>
            </a:fld>
            <a:endParaRPr lang="fr-FR"/>
          </a:p>
        </p:txBody>
      </p:sp>
      <mc:AlternateContent xmlns:mc="http://schemas.openxmlformats.org/markup-compatibility/2006" xmlns:a14="http://schemas.microsoft.com/office/drawing/2010/main">
        <mc:Choice Requires="a14">
          <p:sp>
            <p:nvSpPr>
              <p:cNvPr id="6" name="ZoneTexte 5"/>
              <p:cNvSpPr txBox="1"/>
              <p:nvPr/>
            </p:nvSpPr>
            <p:spPr>
              <a:xfrm>
                <a:off x="2771800" y="3227737"/>
                <a:ext cx="2272160" cy="8493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2400" i="1" smtClean="0">
                              <a:latin typeface="Cambria Math"/>
                            </a:rPr>
                          </m:ctrlPr>
                        </m:fPr>
                        <m:num>
                          <m:r>
                            <a:rPr lang="fr-FR" sz="2400" b="0" i="1" smtClean="0">
                              <a:latin typeface="Cambria Math"/>
                            </a:rPr>
                            <m:t>𝑥</m:t>
                          </m:r>
                          <m:r>
                            <a:rPr lang="fr-FR" sz="2400" b="0" i="1" smtClean="0">
                              <a:latin typeface="Cambria Math"/>
                            </a:rPr>
                            <m:t>∗∆</m:t>
                          </m:r>
                          <m:r>
                            <a:rPr lang="fr-FR" sz="2400" b="0" i="1" smtClean="0">
                              <a:latin typeface="Cambria Math"/>
                              <a:ea typeface="Cambria Math"/>
                            </a:rPr>
                            <m:t>𝑦</m:t>
                          </m:r>
                          <m:r>
                            <a:rPr lang="fr-FR" sz="2400" b="0" i="1" smtClean="0">
                              <a:latin typeface="Cambria Math"/>
                              <a:ea typeface="Cambria Math"/>
                            </a:rPr>
                            <m:t>+</m:t>
                          </m:r>
                          <m:r>
                            <a:rPr lang="fr-FR" sz="2400" b="0" i="1" smtClean="0">
                              <a:latin typeface="Cambria Math"/>
                              <a:ea typeface="Cambria Math"/>
                            </a:rPr>
                            <m:t>𝑦</m:t>
                          </m:r>
                          <m:r>
                            <a:rPr lang="fr-FR" sz="2400" b="0" i="1" smtClean="0">
                              <a:latin typeface="Cambria Math"/>
                              <a:ea typeface="Cambria Math"/>
                            </a:rPr>
                            <m:t>∗∆</m:t>
                          </m:r>
                          <m:r>
                            <a:rPr lang="fr-FR" sz="2400" b="0" i="1" smtClean="0">
                              <a:latin typeface="Cambria Math"/>
                              <a:ea typeface="Cambria Math"/>
                            </a:rPr>
                            <m:t>𝑥</m:t>
                          </m:r>
                        </m:num>
                        <m:den>
                          <m:sSup>
                            <m:sSupPr>
                              <m:ctrlPr>
                                <a:rPr lang="fr-FR" sz="2400" i="1" smtClean="0">
                                  <a:latin typeface="Cambria Math"/>
                                </a:rPr>
                              </m:ctrlPr>
                            </m:sSupPr>
                            <m:e>
                              <m:r>
                                <a:rPr lang="fr-FR" sz="2400" b="0" i="1" smtClean="0">
                                  <a:latin typeface="Cambria Math"/>
                                </a:rPr>
                                <m:t>𝑦</m:t>
                              </m:r>
                              <m:r>
                                <a:rPr lang="fr-FR" sz="2400" b="0" i="1" smtClean="0">
                                  <a:latin typeface="Cambria Math"/>
                                </a:rPr>
                                <m:t>∗</m:t>
                              </m:r>
                            </m:e>
                            <m:sup>
                              <m:r>
                                <a:rPr lang="fr-FR" sz="2400" b="0" i="1" smtClean="0">
                                  <a:latin typeface="Cambria Math"/>
                                </a:rPr>
                                <m:t>2</m:t>
                              </m:r>
                            </m:sup>
                          </m:sSup>
                        </m:den>
                      </m:f>
                    </m:oMath>
                  </m:oMathPara>
                </a14:m>
                <a:endParaRPr lang="fr-FR" sz="2400" dirty="0"/>
              </a:p>
            </p:txBody>
          </p:sp>
        </mc:Choice>
        <mc:Fallback xmlns="">
          <p:sp>
            <p:nvSpPr>
              <p:cNvPr id="6" name="ZoneTexte 5"/>
              <p:cNvSpPr txBox="1">
                <a:spLocks noRot="1" noChangeAspect="1" noMove="1" noResize="1" noEditPoints="1" noAdjustHandles="1" noChangeArrowheads="1" noChangeShapeType="1" noTextEdit="1"/>
              </p:cNvSpPr>
              <p:nvPr/>
            </p:nvSpPr>
            <p:spPr>
              <a:xfrm>
                <a:off x="2771800" y="3227737"/>
                <a:ext cx="2272160" cy="849335"/>
              </a:xfrm>
              <a:prstGeom prst="rect">
                <a:avLst/>
              </a:prstGeo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61164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a:t>
            </a:r>
            <a:endParaRPr lang="fr-FR" dirty="0"/>
          </a:p>
        </p:txBody>
      </p:sp>
      <p:sp>
        <p:nvSpPr>
          <p:cNvPr id="3" name="Espace réservé du contenu 2"/>
          <p:cNvSpPr>
            <a:spLocks noGrp="1"/>
          </p:cNvSpPr>
          <p:nvPr>
            <p:ph idx="1"/>
          </p:nvPr>
        </p:nvSpPr>
        <p:spPr/>
        <p:txBody>
          <a:bodyPr/>
          <a:lstStyle/>
          <a:p>
            <a:pPr algn="just"/>
            <a:r>
              <a:rPr lang="fr-FR" b="1" dirty="0" smtClean="0"/>
              <a:t>Soit un poids de 50kg</a:t>
            </a:r>
            <a:r>
              <a:rPr lang="el-GR" b="1" dirty="0" smtClean="0"/>
              <a:t>±</a:t>
            </a:r>
            <a:r>
              <a:rPr lang="fr-FR" b="1" dirty="0" smtClean="0"/>
              <a:t>1%.</a:t>
            </a:r>
          </a:p>
          <a:p>
            <a:pPr algn="just"/>
            <a:r>
              <a:rPr lang="fr-FR" b="1" dirty="0" smtClean="0"/>
              <a:t>donner l’erreur relative et absolue à la valeur approchée x*=50kg. Situer la valeur de x.</a:t>
            </a:r>
          </a:p>
          <a:p>
            <a:pPr algn="just"/>
            <a:r>
              <a:rPr lang="fr-FR" b="1" dirty="0" smtClean="0"/>
              <a:t>l’erreur relative =0,01</a:t>
            </a:r>
          </a:p>
          <a:p>
            <a:pPr algn="just"/>
            <a:r>
              <a:rPr lang="fr-FR" b="1" dirty="0" smtClean="0"/>
              <a:t>l’erreur absolue:</a:t>
            </a:r>
            <a:r>
              <a:rPr lang="el-GR" b="1" dirty="0" smtClean="0"/>
              <a:t>Δ</a:t>
            </a:r>
            <a:r>
              <a:rPr lang="fr-FR" b="1" dirty="0" smtClean="0"/>
              <a:t>x=x*.</a:t>
            </a:r>
            <a:r>
              <a:rPr lang="el-GR" b="1" dirty="0" smtClean="0"/>
              <a:t>δ</a:t>
            </a:r>
            <a:r>
              <a:rPr lang="fr-FR" b="1" dirty="0" smtClean="0"/>
              <a:t>x=50.0,01=0,5kg</a:t>
            </a:r>
          </a:p>
          <a:p>
            <a:pPr algn="just"/>
            <a:r>
              <a:rPr lang="fr-FR" b="1" dirty="0" smtClean="0"/>
              <a:t>x[x*-</a:t>
            </a:r>
            <a:r>
              <a:rPr lang="el-GR" b="1" dirty="0" smtClean="0"/>
              <a:t>Δ</a:t>
            </a:r>
            <a:r>
              <a:rPr lang="fr-FR" b="1" dirty="0" smtClean="0"/>
              <a:t>x,</a:t>
            </a:r>
            <a:r>
              <a:rPr lang="fr-FR" b="1" dirty="0"/>
              <a:t> </a:t>
            </a:r>
            <a:r>
              <a:rPr lang="fr-FR" b="1" dirty="0" smtClean="0"/>
              <a:t>x*+</a:t>
            </a:r>
            <a:r>
              <a:rPr lang="el-GR" b="1" dirty="0" smtClean="0"/>
              <a:t>Δ</a:t>
            </a:r>
            <a:r>
              <a:rPr lang="fr-FR" b="1" dirty="0"/>
              <a:t>x</a:t>
            </a:r>
            <a:r>
              <a:rPr lang="fr-FR" b="1" dirty="0" smtClean="0"/>
              <a:t>]</a:t>
            </a:r>
            <a:r>
              <a:rPr lang="fr-FR" b="1" dirty="0"/>
              <a:t> </a:t>
            </a:r>
            <a:r>
              <a:rPr lang="fr-FR" b="1" dirty="0" smtClean="0"/>
              <a:t>→</a:t>
            </a:r>
            <a:r>
              <a:rPr lang="fr-FR" b="1" dirty="0"/>
              <a:t> x</a:t>
            </a:r>
            <a:r>
              <a:rPr lang="fr-FR" b="1" smtClean="0"/>
              <a:t>[</a:t>
            </a:r>
            <a:r>
              <a:rPr lang="fr-FR" b="1" smtClean="0"/>
              <a:t>49.5</a:t>
            </a:r>
            <a:r>
              <a:rPr lang="fr-FR" b="1" dirty="0" smtClean="0"/>
              <a:t>, 50.5] </a:t>
            </a:r>
          </a:p>
          <a:p>
            <a:pPr algn="just"/>
            <a:endParaRPr lang="fr-FR" b="1"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46</a:t>
            </a:fld>
            <a:endParaRPr lang="fr-FR"/>
          </a:p>
        </p:txBody>
      </p:sp>
    </p:spTree>
    <p:extLst>
      <p:ext uri="{BB962C8B-B14F-4D97-AF65-F5344CB8AC3E}">
        <p14:creationId xmlns:p14="http://schemas.microsoft.com/office/powerpoint/2010/main" val="130788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nombres entiers relatifs</a:t>
            </a:r>
            <a:endParaRPr lang="fr-FR" dirty="0"/>
          </a:p>
        </p:txBody>
      </p:sp>
      <p:sp>
        <p:nvSpPr>
          <p:cNvPr id="3" name="Espace réservé du contenu 2"/>
          <p:cNvSpPr>
            <a:spLocks noGrp="1"/>
          </p:cNvSpPr>
          <p:nvPr>
            <p:ph idx="1"/>
          </p:nvPr>
        </p:nvSpPr>
        <p:spPr/>
        <p:txBody>
          <a:bodyPr/>
          <a:lstStyle/>
          <a:p>
            <a:r>
              <a:rPr lang="fr-FR" dirty="0" smtClean="0"/>
              <a:t>10, -2, 3 ….</a:t>
            </a:r>
          </a:p>
          <a:p>
            <a:r>
              <a:rPr lang="fr-FR" dirty="0" smtClean="0"/>
              <a:t>Z</a:t>
            </a:r>
          </a:p>
          <a:p>
            <a:r>
              <a:rPr lang="fr-FR" dirty="0" smtClean="0"/>
              <a:t>UAL</a:t>
            </a:r>
          </a:p>
          <a:p>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5</a:t>
            </a:fld>
            <a:endParaRPr lang="fr-FR"/>
          </a:p>
        </p:txBody>
      </p:sp>
    </p:spTree>
    <p:extLst>
      <p:ext uri="{BB962C8B-B14F-4D97-AF65-F5344CB8AC3E}">
        <p14:creationId xmlns:p14="http://schemas.microsoft.com/office/powerpoint/2010/main" val="1602778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décimal au binaire</a:t>
            </a:r>
            <a:endParaRPr lang="fr-FR" dirty="0"/>
          </a:p>
        </p:txBody>
      </p:sp>
      <p:sp>
        <p:nvSpPr>
          <p:cNvPr id="3" name="Espace réservé du contenu 2"/>
          <p:cNvSpPr>
            <a:spLocks noGrp="1"/>
          </p:cNvSpPr>
          <p:nvPr>
            <p:ph idx="1"/>
          </p:nvPr>
        </p:nvSpPr>
        <p:spPr>
          <a:xfrm>
            <a:off x="1043492" y="2323653"/>
            <a:ext cx="6777317" cy="1825428"/>
          </a:xfrm>
        </p:spPr>
        <p:txBody>
          <a:bodyPr/>
          <a:lstStyle/>
          <a:p>
            <a:pPr algn="just"/>
            <a:r>
              <a:rPr lang="fr-FR" dirty="0" smtClean="0"/>
              <a:t>on divise à chaque fois sur 2, et on prend le reste.</a:t>
            </a:r>
          </a:p>
          <a:p>
            <a:pPr algn="just"/>
            <a:r>
              <a:rPr lang="fr-FR" dirty="0" smtClean="0"/>
              <a:t>le dernier bit a le poids le plus fort, et le premier bit a le poids le plus faible.</a:t>
            </a:r>
          </a:p>
          <a:p>
            <a:pPr algn="just"/>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6</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578639080"/>
              </p:ext>
            </p:extLst>
          </p:nvPr>
        </p:nvGraphicFramePr>
        <p:xfrm>
          <a:off x="3635896" y="4005064"/>
          <a:ext cx="2423592" cy="2194560"/>
        </p:xfrm>
        <a:graphic>
          <a:graphicData uri="http://schemas.openxmlformats.org/drawingml/2006/table">
            <a:tbl>
              <a:tblPr firstRow="1" bandRow="1">
                <a:tableStyleId>{5C22544A-7EE6-4342-B048-85BDC9FD1C3A}</a:tableStyleId>
              </a:tblPr>
              <a:tblGrid>
                <a:gridCol w="1211796"/>
                <a:gridCol w="1211796"/>
              </a:tblGrid>
              <a:tr h="309955">
                <a:tc>
                  <a:txBody>
                    <a:bodyPr/>
                    <a:lstStyle/>
                    <a:p>
                      <a:r>
                        <a:rPr lang="fr-FR" dirty="0" smtClean="0"/>
                        <a:t>Quotient</a:t>
                      </a:r>
                      <a:endParaRPr lang="fr-FR" dirty="0"/>
                    </a:p>
                  </a:txBody>
                  <a:tcPr/>
                </a:tc>
                <a:tc>
                  <a:txBody>
                    <a:bodyPr/>
                    <a:lstStyle/>
                    <a:p>
                      <a:r>
                        <a:rPr lang="fr-FR" dirty="0" smtClean="0"/>
                        <a:t>Reste</a:t>
                      </a:r>
                      <a:endParaRPr lang="fr-FR" dirty="0"/>
                    </a:p>
                  </a:txBody>
                  <a:tcPr/>
                </a:tc>
              </a:tr>
              <a:tr h="309955">
                <a:tc>
                  <a:txBody>
                    <a:bodyPr/>
                    <a:lstStyle/>
                    <a:p>
                      <a:r>
                        <a:rPr lang="fr-FR" dirty="0" smtClean="0"/>
                        <a:t>10</a:t>
                      </a:r>
                      <a:endParaRPr lang="fr-FR" dirty="0"/>
                    </a:p>
                  </a:txBody>
                  <a:tcPr/>
                </a:tc>
                <a:tc>
                  <a:txBody>
                    <a:bodyPr/>
                    <a:lstStyle/>
                    <a:p>
                      <a:endParaRPr lang="fr-FR" dirty="0"/>
                    </a:p>
                  </a:txBody>
                  <a:tcPr/>
                </a:tc>
              </a:tr>
              <a:tr h="309955">
                <a:tc>
                  <a:txBody>
                    <a:bodyPr/>
                    <a:lstStyle/>
                    <a:p>
                      <a:r>
                        <a:rPr lang="fr-FR" dirty="0" smtClean="0"/>
                        <a:t>5</a:t>
                      </a:r>
                      <a:endParaRPr lang="fr-FR" dirty="0"/>
                    </a:p>
                  </a:txBody>
                  <a:tcPr/>
                </a:tc>
                <a:tc>
                  <a:txBody>
                    <a:bodyPr/>
                    <a:lstStyle/>
                    <a:p>
                      <a:r>
                        <a:rPr lang="fr-FR" dirty="0" smtClean="0"/>
                        <a:t>0</a:t>
                      </a:r>
                      <a:endParaRPr lang="fr-FR" dirty="0"/>
                    </a:p>
                  </a:txBody>
                  <a:tcPr/>
                </a:tc>
              </a:tr>
              <a:tr h="309955">
                <a:tc>
                  <a:txBody>
                    <a:bodyPr/>
                    <a:lstStyle/>
                    <a:p>
                      <a:r>
                        <a:rPr lang="fr-FR" dirty="0" smtClean="0"/>
                        <a:t>2</a:t>
                      </a:r>
                      <a:endParaRPr lang="fr-FR" dirty="0"/>
                    </a:p>
                  </a:txBody>
                  <a:tcPr/>
                </a:tc>
                <a:tc>
                  <a:txBody>
                    <a:bodyPr/>
                    <a:lstStyle/>
                    <a:p>
                      <a:r>
                        <a:rPr lang="fr-FR" dirty="0" smtClean="0"/>
                        <a:t>1</a:t>
                      </a:r>
                      <a:endParaRPr lang="fr-FR" dirty="0"/>
                    </a:p>
                  </a:txBody>
                  <a:tcPr/>
                </a:tc>
              </a:tr>
              <a:tr h="309955">
                <a:tc>
                  <a:txBody>
                    <a:bodyPr/>
                    <a:lstStyle/>
                    <a:p>
                      <a:r>
                        <a:rPr lang="fr-FR" dirty="0" smtClean="0"/>
                        <a:t>1</a:t>
                      </a:r>
                      <a:endParaRPr lang="fr-FR" dirty="0"/>
                    </a:p>
                  </a:txBody>
                  <a:tcPr/>
                </a:tc>
                <a:tc>
                  <a:txBody>
                    <a:bodyPr/>
                    <a:lstStyle/>
                    <a:p>
                      <a:r>
                        <a:rPr lang="fr-FR" dirty="0" smtClean="0"/>
                        <a:t>0</a:t>
                      </a:r>
                      <a:endParaRPr lang="fr-FR" dirty="0"/>
                    </a:p>
                  </a:txBody>
                  <a:tcPr/>
                </a:tc>
              </a:tr>
              <a:tr h="309955">
                <a:tc>
                  <a:txBody>
                    <a:bodyPr/>
                    <a:lstStyle/>
                    <a:p>
                      <a:r>
                        <a:rPr lang="fr-FR" dirty="0" smtClean="0"/>
                        <a:t>0</a:t>
                      </a:r>
                      <a:endParaRPr lang="fr-FR" dirty="0"/>
                    </a:p>
                  </a:txBody>
                  <a:tcPr/>
                </a:tc>
                <a:tc>
                  <a:txBody>
                    <a:bodyPr/>
                    <a:lstStyle/>
                    <a:p>
                      <a:r>
                        <a:rPr lang="fr-FR" dirty="0" smtClean="0"/>
                        <a:t>1</a:t>
                      </a:r>
                      <a:endParaRPr lang="fr-FR" dirty="0"/>
                    </a:p>
                  </a:txBody>
                  <a:tcPr/>
                </a:tc>
              </a:tr>
            </a:tbl>
          </a:graphicData>
        </a:graphic>
      </p:graphicFrame>
      <p:sp>
        <p:nvSpPr>
          <p:cNvPr id="7" name="Flèche gauche 6"/>
          <p:cNvSpPr/>
          <p:nvPr/>
        </p:nvSpPr>
        <p:spPr>
          <a:xfrm>
            <a:off x="6084168" y="5724940"/>
            <a:ext cx="978408" cy="58438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smtClean="0"/>
              <a:t>+ fort</a:t>
            </a:r>
            <a:endParaRPr lang="fr-FR" b="1" dirty="0"/>
          </a:p>
        </p:txBody>
      </p:sp>
      <p:sp>
        <p:nvSpPr>
          <p:cNvPr id="8" name="ZoneTexte 7"/>
          <p:cNvSpPr txBox="1"/>
          <p:nvPr/>
        </p:nvSpPr>
        <p:spPr>
          <a:xfrm>
            <a:off x="1691680" y="5832464"/>
            <a:ext cx="139172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b="1" dirty="0" smtClean="0">
                <a:solidFill>
                  <a:schemeClr val="accent1">
                    <a:lumMod val="50000"/>
                  </a:schemeClr>
                </a:solidFill>
              </a:rPr>
              <a:t>10</a:t>
            </a:r>
            <a:r>
              <a:rPr lang="fr-FR" b="1" baseline="-25000" dirty="0" smtClean="0">
                <a:solidFill>
                  <a:schemeClr val="accent1">
                    <a:lumMod val="50000"/>
                  </a:schemeClr>
                </a:solidFill>
              </a:rPr>
              <a:t>10</a:t>
            </a:r>
            <a:r>
              <a:rPr lang="fr-FR" b="1" dirty="0" smtClean="0">
                <a:solidFill>
                  <a:schemeClr val="accent1">
                    <a:lumMod val="50000"/>
                  </a:schemeClr>
                </a:solidFill>
              </a:rPr>
              <a:t>=1010</a:t>
            </a:r>
            <a:r>
              <a:rPr lang="fr-FR" b="1" baseline="-25000" dirty="0" smtClean="0">
                <a:solidFill>
                  <a:schemeClr val="accent1">
                    <a:lumMod val="50000"/>
                  </a:schemeClr>
                </a:solidFill>
              </a:rPr>
              <a:t>2</a:t>
            </a:r>
            <a:endParaRPr lang="fr-FR" b="1" baseline="-25000" dirty="0">
              <a:solidFill>
                <a:schemeClr val="accent1">
                  <a:lumMod val="50000"/>
                </a:schemeClr>
              </a:solidFill>
            </a:endParaRPr>
          </a:p>
        </p:txBody>
      </p:sp>
    </p:spTree>
    <p:extLst>
      <p:ext uri="{BB962C8B-B14F-4D97-AF65-F5344CB8AC3E}">
        <p14:creationId xmlns:p14="http://schemas.microsoft.com/office/powerpoint/2010/main" val="2202002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Représentation des nombres entiers</a:t>
            </a:r>
            <a:endParaRPr lang="fr-FR" dirty="0"/>
          </a:p>
        </p:txBody>
      </p:sp>
      <p:sp>
        <p:nvSpPr>
          <p:cNvPr id="3" name="Espace réservé du contenu 2"/>
          <p:cNvSpPr>
            <a:spLocks noGrp="1"/>
          </p:cNvSpPr>
          <p:nvPr>
            <p:ph idx="1"/>
          </p:nvPr>
        </p:nvSpPr>
        <p:spPr>
          <a:xfrm>
            <a:off x="1043492" y="2323653"/>
            <a:ext cx="6777317" cy="601291"/>
          </a:xfrm>
        </p:spPr>
        <p:txBody>
          <a:bodyPr/>
          <a:lstStyle/>
          <a:p>
            <a:pPr algn="just"/>
            <a:r>
              <a:rPr lang="fr-FR" dirty="0" smtClean="0"/>
              <a:t>sur 8 bits</a:t>
            </a:r>
          </a:p>
          <a:p>
            <a:pPr algn="just"/>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7</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082637283"/>
              </p:ext>
            </p:extLst>
          </p:nvPr>
        </p:nvGraphicFramePr>
        <p:xfrm>
          <a:off x="1475656" y="2996952"/>
          <a:ext cx="6264696" cy="741680"/>
        </p:xfrm>
        <a:graphic>
          <a:graphicData uri="http://schemas.openxmlformats.org/drawingml/2006/table">
            <a:tbl>
              <a:tblPr firstRow="1" bandRow="1">
                <a:tableStyleId>{5C22544A-7EE6-4342-B048-85BDC9FD1C3A}</a:tableStyleId>
              </a:tblPr>
              <a:tblGrid>
                <a:gridCol w="783087"/>
                <a:gridCol w="783087"/>
                <a:gridCol w="783087"/>
                <a:gridCol w="783087"/>
                <a:gridCol w="783087"/>
                <a:gridCol w="783087"/>
                <a:gridCol w="783087"/>
                <a:gridCol w="783087"/>
              </a:tblGrid>
              <a:tr h="370840">
                <a:tc>
                  <a:txBody>
                    <a:bodyPr/>
                    <a:lstStyle/>
                    <a:p>
                      <a:pPr algn="ctr"/>
                      <a:r>
                        <a:rPr lang="fr-FR" dirty="0" smtClean="0"/>
                        <a:t>signe</a:t>
                      </a:r>
                      <a:endParaRPr lang="fr-FR" dirty="0"/>
                    </a:p>
                  </a:txBody>
                  <a:tcPr/>
                </a:tc>
                <a:tc gridSpan="7">
                  <a:txBody>
                    <a:bodyPr/>
                    <a:lstStyle/>
                    <a:p>
                      <a:pPr algn="ctr"/>
                      <a:r>
                        <a:rPr lang="fr-FR" dirty="0" smtClean="0"/>
                        <a:t>Nombre sur 7 bits</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pPr algn="ctr"/>
                      <a:r>
                        <a:rPr lang="fr-FR" dirty="0" smtClean="0"/>
                        <a:t>0/1</a:t>
                      </a:r>
                      <a:endParaRPr lang="fr-FR" dirty="0"/>
                    </a:p>
                  </a:txBody>
                  <a:tcPr/>
                </a:tc>
                <a:tc>
                  <a:txBody>
                    <a:bodyPr/>
                    <a:lstStyle/>
                    <a:p>
                      <a:pPr algn="ctr"/>
                      <a:endParaRPr lang="fr-FR"/>
                    </a:p>
                  </a:txBody>
                  <a:tcPr/>
                </a:tc>
                <a:tc>
                  <a:txBody>
                    <a:bodyPr/>
                    <a:lstStyle/>
                    <a:p>
                      <a:pPr algn="ctr"/>
                      <a:endParaRPr lang="fr-FR"/>
                    </a:p>
                  </a:txBody>
                  <a:tcPr/>
                </a:tc>
                <a:tc>
                  <a:txBody>
                    <a:bodyPr/>
                    <a:lstStyle/>
                    <a:p>
                      <a:pPr algn="ctr"/>
                      <a:endParaRPr lang="fr-FR"/>
                    </a:p>
                  </a:txBody>
                  <a:tcPr/>
                </a:tc>
                <a:tc>
                  <a:txBody>
                    <a:bodyPr/>
                    <a:lstStyle/>
                    <a:p>
                      <a:pPr algn="ctr"/>
                      <a:endParaRPr lang="fr-FR"/>
                    </a:p>
                  </a:txBody>
                  <a:tcPr/>
                </a:tc>
                <a:tc>
                  <a:txBody>
                    <a:bodyPr/>
                    <a:lstStyle/>
                    <a:p>
                      <a:pPr algn="ctr"/>
                      <a:endParaRPr lang="fr-FR"/>
                    </a:p>
                  </a:txBody>
                  <a:tcPr/>
                </a:tc>
                <a:tc>
                  <a:txBody>
                    <a:bodyPr/>
                    <a:lstStyle/>
                    <a:p>
                      <a:pPr algn="ctr"/>
                      <a:endParaRPr lang="fr-FR"/>
                    </a:p>
                  </a:txBody>
                  <a:tcPr/>
                </a:tc>
                <a:tc>
                  <a:txBody>
                    <a:bodyPr/>
                    <a:lstStyle/>
                    <a:p>
                      <a:pPr algn="ctr"/>
                      <a:endParaRPr lang="fr-FR" dirty="0"/>
                    </a:p>
                  </a:txBody>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934952640"/>
              </p:ext>
            </p:extLst>
          </p:nvPr>
        </p:nvGraphicFramePr>
        <p:xfrm>
          <a:off x="1475656" y="4221088"/>
          <a:ext cx="6264696" cy="741680"/>
        </p:xfrm>
        <a:graphic>
          <a:graphicData uri="http://schemas.openxmlformats.org/drawingml/2006/table">
            <a:tbl>
              <a:tblPr firstRow="1" bandRow="1">
                <a:tableStyleId>{5C22544A-7EE6-4342-B048-85BDC9FD1C3A}</a:tableStyleId>
              </a:tblPr>
              <a:tblGrid>
                <a:gridCol w="783087"/>
                <a:gridCol w="783087"/>
                <a:gridCol w="783087"/>
                <a:gridCol w="783087"/>
                <a:gridCol w="783087"/>
                <a:gridCol w="783087"/>
                <a:gridCol w="783087"/>
                <a:gridCol w="783087"/>
              </a:tblGrid>
              <a:tr h="370840">
                <a:tc>
                  <a:txBody>
                    <a:bodyPr/>
                    <a:lstStyle/>
                    <a:p>
                      <a:pPr algn="ctr"/>
                      <a:r>
                        <a:rPr lang="fr-FR" dirty="0" smtClean="0"/>
                        <a:t>signe</a:t>
                      </a:r>
                      <a:endParaRPr lang="fr-FR" dirty="0"/>
                    </a:p>
                  </a:txBody>
                  <a:tcPr/>
                </a:tc>
                <a:tc gridSpan="7">
                  <a:txBody>
                    <a:bodyPr/>
                    <a:lstStyle/>
                    <a:p>
                      <a:pPr algn="ctr"/>
                      <a:r>
                        <a:rPr lang="fr-FR" dirty="0" smtClean="0"/>
                        <a:t>Nombre sur 7 bits</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pPr algn="ctr"/>
                      <a:r>
                        <a:rPr lang="fr-FR" dirty="0" smtClean="0"/>
                        <a:t>0</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445725327"/>
              </p:ext>
            </p:extLst>
          </p:nvPr>
        </p:nvGraphicFramePr>
        <p:xfrm>
          <a:off x="1475656" y="5301208"/>
          <a:ext cx="6264696" cy="741680"/>
        </p:xfrm>
        <a:graphic>
          <a:graphicData uri="http://schemas.openxmlformats.org/drawingml/2006/table">
            <a:tbl>
              <a:tblPr firstRow="1" bandRow="1">
                <a:tableStyleId>{5C22544A-7EE6-4342-B048-85BDC9FD1C3A}</a:tableStyleId>
              </a:tblPr>
              <a:tblGrid>
                <a:gridCol w="783087"/>
                <a:gridCol w="783087"/>
                <a:gridCol w="783087"/>
                <a:gridCol w="783087"/>
                <a:gridCol w="783087"/>
                <a:gridCol w="783087"/>
                <a:gridCol w="783087"/>
                <a:gridCol w="783087"/>
              </a:tblGrid>
              <a:tr h="370840">
                <a:tc>
                  <a:txBody>
                    <a:bodyPr/>
                    <a:lstStyle/>
                    <a:p>
                      <a:pPr algn="ctr"/>
                      <a:r>
                        <a:rPr lang="fr-FR" dirty="0" smtClean="0"/>
                        <a:t>signe</a:t>
                      </a:r>
                      <a:endParaRPr lang="fr-FR" dirty="0"/>
                    </a:p>
                  </a:txBody>
                  <a:tcPr/>
                </a:tc>
                <a:tc gridSpan="7">
                  <a:txBody>
                    <a:bodyPr/>
                    <a:lstStyle/>
                    <a:p>
                      <a:pPr algn="ctr"/>
                      <a:r>
                        <a:rPr lang="fr-FR" dirty="0" smtClean="0"/>
                        <a:t>Nombre sur 7 bits</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pPr algn="ctr"/>
                      <a:r>
                        <a:rPr lang="fr-FR" dirty="0" smtClean="0"/>
                        <a:t>1</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r>
            </a:tbl>
          </a:graphicData>
        </a:graphic>
      </p:graphicFrame>
      <p:sp>
        <p:nvSpPr>
          <p:cNvPr id="11" name="ZoneTexte 10"/>
          <p:cNvSpPr txBox="1"/>
          <p:nvPr/>
        </p:nvSpPr>
        <p:spPr>
          <a:xfrm>
            <a:off x="755576" y="4602279"/>
            <a:ext cx="708848" cy="369332"/>
          </a:xfrm>
          <a:prstGeom prst="rect">
            <a:avLst/>
          </a:prstGeom>
          <a:noFill/>
        </p:spPr>
        <p:txBody>
          <a:bodyPr wrap="none" rtlCol="0">
            <a:spAutoFit/>
          </a:bodyPr>
          <a:lstStyle/>
          <a:p>
            <a:r>
              <a:rPr lang="fr-FR" dirty="0" smtClean="0"/>
              <a:t>+127</a:t>
            </a:r>
            <a:endParaRPr lang="fr-FR" dirty="0"/>
          </a:p>
        </p:txBody>
      </p:sp>
      <p:sp>
        <p:nvSpPr>
          <p:cNvPr id="12" name="ZoneTexte 11"/>
          <p:cNvSpPr txBox="1"/>
          <p:nvPr/>
        </p:nvSpPr>
        <p:spPr>
          <a:xfrm>
            <a:off x="783286" y="5679666"/>
            <a:ext cx="646331" cy="369332"/>
          </a:xfrm>
          <a:prstGeom prst="rect">
            <a:avLst/>
          </a:prstGeom>
          <a:noFill/>
        </p:spPr>
        <p:txBody>
          <a:bodyPr wrap="none" rtlCol="0">
            <a:spAutoFit/>
          </a:bodyPr>
          <a:lstStyle/>
          <a:p>
            <a:r>
              <a:rPr lang="fr-FR" dirty="0" smtClean="0"/>
              <a:t>-128</a:t>
            </a:r>
            <a:endParaRPr lang="fr-FR" dirty="0"/>
          </a:p>
        </p:txBody>
      </p:sp>
    </p:spTree>
    <p:extLst>
      <p:ext uri="{BB962C8B-B14F-4D97-AF65-F5344CB8AC3E}">
        <p14:creationId xmlns:p14="http://schemas.microsoft.com/office/powerpoint/2010/main" val="1211283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nombres entiers négatifs (complément à 2)</a:t>
            </a:r>
            <a:endParaRPr lang="fr-FR" dirty="0"/>
          </a:p>
        </p:txBody>
      </p:sp>
      <p:sp>
        <p:nvSpPr>
          <p:cNvPr id="3" name="Espace réservé du contenu 2"/>
          <p:cNvSpPr>
            <a:spLocks noGrp="1"/>
          </p:cNvSpPr>
          <p:nvPr>
            <p:ph idx="1"/>
          </p:nvPr>
        </p:nvSpPr>
        <p:spPr>
          <a:xfrm>
            <a:off x="1043492" y="2323653"/>
            <a:ext cx="6777317" cy="1825428"/>
          </a:xfrm>
        </p:spPr>
        <p:txBody>
          <a:bodyPr>
            <a:normAutofit fontScale="92500" lnSpcReduction="10000"/>
          </a:bodyPr>
          <a:lstStyle/>
          <a:p>
            <a:r>
              <a:rPr lang="fr-FR" dirty="0" smtClean="0"/>
              <a:t>on représente le nombre entier positif en binaire</a:t>
            </a:r>
          </a:p>
          <a:p>
            <a:r>
              <a:rPr lang="fr-FR" dirty="0" smtClean="0"/>
              <a:t>on calcul le complément (la négation)</a:t>
            </a:r>
          </a:p>
          <a:p>
            <a:r>
              <a:rPr lang="fr-FR" dirty="0" smtClean="0"/>
              <a:t>on ajoute 1</a:t>
            </a:r>
          </a:p>
          <a:p>
            <a:r>
              <a:rPr lang="fr-FR" dirty="0" smtClean="0"/>
              <a:t>exemple: pour représenter -7:</a:t>
            </a:r>
            <a:endParaRPr lang="fr-FR" dirty="0"/>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8</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576045264"/>
              </p:ext>
            </p:extLst>
          </p:nvPr>
        </p:nvGraphicFramePr>
        <p:xfrm>
          <a:off x="1403648" y="4365104"/>
          <a:ext cx="6095997" cy="1112520"/>
        </p:xfrm>
        <a:graphic>
          <a:graphicData uri="http://schemas.openxmlformats.org/drawingml/2006/table">
            <a:tbl>
              <a:tblPr firstCol="1" bandRow="1">
                <a:tableStyleId>{5C22544A-7EE6-4342-B048-85BDC9FD1C3A}</a:tableStyleId>
              </a:tblPr>
              <a:tblGrid>
                <a:gridCol w="677333"/>
                <a:gridCol w="677333"/>
                <a:gridCol w="677333"/>
                <a:gridCol w="677333"/>
                <a:gridCol w="677333"/>
                <a:gridCol w="677333"/>
                <a:gridCol w="677333"/>
                <a:gridCol w="677333"/>
                <a:gridCol w="677333"/>
              </a:tblGrid>
              <a:tr h="370840">
                <a:tc>
                  <a:txBody>
                    <a:bodyPr/>
                    <a:lstStyle/>
                    <a:p>
                      <a:pPr algn="ctr"/>
                      <a:r>
                        <a:rPr lang="fr-FR" dirty="0" smtClean="0"/>
                        <a:t>7</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r>
              <a:tr h="370840">
                <a:tc>
                  <a:txBody>
                    <a:bodyPr/>
                    <a:lstStyle/>
                    <a:p>
                      <a:pPr algn="ctr"/>
                      <a:r>
                        <a:rPr lang="fr-FR" dirty="0" smtClean="0"/>
                        <a:t>¬7</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r>
              <a:tr h="370840">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1</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1</a:t>
                      </a:r>
                      <a:endParaRPr lang="fr-FR" dirty="0"/>
                    </a:p>
                  </a:txBody>
                  <a:tcPr/>
                </a:tc>
              </a:tr>
            </a:tbl>
          </a:graphicData>
        </a:graphic>
      </p:graphicFrame>
    </p:spTree>
    <p:extLst>
      <p:ext uri="{BB962C8B-B14F-4D97-AF65-F5344CB8AC3E}">
        <p14:creationId xmlns:p14="http://schemas.microsoft.com/office/powerpoint/2010/main" val="189762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Operations sur nombres entiers</a:t>
            </a:r>
            <a:endParaRPr lang="fr-FR" dirty="0"/>
          </a:p>
        </p:txBody>
      </p:sp>
      <p:sp>
        <p:nvSpPr>
          <p:cNvPr id="3" name="Espace réservé du contenu 2"/>
          <p:cNvSpPr>
            <a:spLocks noGrp="1"/>
          </p:cNvSpPr>
          <p:nvPr>
            <p:ph idx="1"/>
          </p:nvPr>
        </p:nvSpPr>
        <p:spPr>
          <a:xfrm>
            <a:off x="1043492" y="2323652"/>
            <a:ext cx="6777317" cy="3913660"/>
          </a:xfrm>
        </p:spPr>
        <p:txBody>
          <a:bodyPr>
            <a:normAutofit lnSpcReduction="10000"/>
          </a:bodyPr>
          <a:lstStyle/>
          <a:p>
            <a:r>
              <a:rPr lang="fr-FR" b="1" dirty="0" smtClean="0"/>
              <a:t>l’addition</a:t>
            </a:r>
          </a:p>
          <a:p>
            <a:endParaRPr lang="fr-FR" dirty="0"/>
          </a:p>
          <a:p>
            <a:endParaRPr lang="fr-FR" dirty="0" smtClean="0"/>
          </a:p>
          <a:p>
            <a:endParaRPr lang="fr-FR" dirty="0"/>
          </a:p>
          <a:p>
            <a:endParaRPr lang="fr-FR" dirty="0" smtClean="0"/>
          </a:p>
          <a:p>
            <a:r>
              <a:rPr lang="fr-FR" dirty="0" smtClean="0"/>
              <a:t>le maximum de l’addition de deux nombres entiers relatifs sur 8 bits:</a:t>
            </a:r>
          </a:p>
          <a:p>
            <a:r>
              <a:rPr lang="fr-FR" dirty="0" smtClean="0"/>
              <a:t>127+127= -2 au lieu 254 généré une erreur</a:t>
            </a:r>
          </a:p>
          <a:p>
            <a:r>
              <a:rPr lang="fr-FR" dirty="0" smtClean="0"/>
              <a:t>(-128)+(-</a:t>
            </a:r>
            <a:r>
              <a:rPr lang="fr-FR" dirty="0"/>
              <a:t>128)= -256 nécessite au moins 10 bits (dont 1 pour le signe</a:t>
            </a:r>
          </a:p>
        </p:txBody>
      </p:sp>
      <p:sp>
        <p:nvSpPr>
          <p:cNvPr id="4" name="Espace réservé du numéro de diapositive 3"/>
          <p:cNvSpPr>
            <a:spLocks noGrp="1"/>
          </p:cNvSpPr>
          <p:nvPr>
            <p:ph type="sldNum" sz="quarter" idx="12"/>
          </p:nvPr>
        </p:nvSpPr>
        <p:spPr/>
        <p:txBody>
          <a:bodyPr/>
          <a:lstStyle/>
          <a:p>
            <a:fld id="{E4C566BC-03A7-4CC9-A8FB-139B071060E2}" type="slidenum">
              <a:rPr lang="fr-FR" smtClean="0"/>
              <a:t>9</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792030258"/>
              </p:ext>
            </p:extLst>
          </p:nvPr>
        </p:nvGraphicFramePr>
        <p:xfrm>
          <a:off x="2321024" y="2996952"/>
          <a:ext cx="4267200" cy="1112520"/>
        </p:xfrm>
        <a:graphic>
          <a:graphicData uri="http://schemas.openxmlformats.org/drawingml/2006/table">
            <a:tbl>
              <a:tblPr firstCol="1" bandRow="1">
                <a:tableStyleId>{5C22544A-7EE6-4342-B048-85BDC9FD1C3A}</a:tableStyleId>
              </a:tblPr>
              <a:tblGrid>
                <a:gridCol w="609600"/>
                <a:gridCol w="609600"/>
                <a:gridCol w="609600"/>
                <a:gridCol w="609600"/>
                <a:gridCol w="609600"/>
                <a:gridCol w="609600"/>
                <a:gridCol w="609600"/>
              </a:tblGrid>
              <a:tr h="370840">
                <a:tc>
                  <a:txBody>
                    <a:bodyPr/>
                    <a:lstStyle/>
                    <a:p>
                      <a:r>
                        <a:rPr lang="fr-FR" dirty="0" smtClean="0"/>
                        <a:t>26</a:t>
                      </a:r>
                      <a:endParaRPr lang="fr-FR" dirty="0"/>
                    </a:p>
                  </a:txBody>
                  <a:tcPr/>
                </a:tc>
                <a:tc>
                  <a:txBody>
                    <a:bodyPr/>
                    <a:lstStyle/>
                    <a:p>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r>
              <a:tr h="370840">
                <a:tc>
                  <a:txBody>
                    <a:bodyPr/>
                    <a:lstStyle/>
                    <a:p>
                      <a:r>
                        <a:rPr lang="fr-FR" dirty="0" smtClean="0"/>
                        <a:t>19</a:t>
                      </a:r>
                      <a:endParaRPr lang="fr-FR" dirty="0"/>
                    </a:p>
                  </a:txBody>
                  <a:tcPr/>
                </a:tc>
                <a:tc>
                  <a:txBody>
                    <a:bodyPr/>
                    <a:lstStyle/>
                    <a:p>
                      <a:endParaRPr lang="fr-FR"/>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r>
              <a:tr h="370840">
                <a:tc>
                  <a:txBody>
                    <a:bodyPr/>
                    <a:lstStyle/>
                    <a:p>
                      <a:r>
                        <a:rPr lang="fr-FR" dirty="0" smtClean="0"/>
                        <a:t>45</a:t>
                      </a:r>
                      <a:endParaRPr lang="fr-FR" dirty="0"/>
                    </a:p>
                  </a:txBody>
                  <a:tcPr/>
                </a:tc>
                <a:tc>
                  <a:txBody>
                    <a:bodyPr/>
                    <a:lstStyle/>
                    <a:p>
                      <a:r>
                        <a:rPr lang="fr-FR" dirty="0" smtClean="0">
                          <a:solidFill>
                            <a:srgbClr val="FF0000"/>
                          </a:solidFill>
                        </a:rPr>
                        <a:t>1</a:t>
                      </a:r>
                      <a:endParaRPr lang="fr-FR" dirty="0">
                        <a:solidFill>
                          <a:srgbClr val="FF0000"/>
                        </a:solidFill>
                      </a:endParaRPr>
                    </a:p>
                  </a:txBody>
                  <a:tcPr/>
                </a:tc>
                <a:tc>
                  <a:txBody>
                    <a:bodyPr/>
                    <a:lstStyle/>
                    <a:p>
                      <a:r>
                        <a:rPr lang="fr-FR" dirty="0" smtClean="0"/>
                        <a:t>0</a:t>
                      </a:r>
                      <a:endParaRPr lang="fr-FR" dirty="0"/>
                    </a:p>
                  </a:txBody>
                  <a:tcPr/>
                </a:tc>
                <a:tc>
                  <a:txBody>
                    <a:bodyPr/>
                    <a:lstStyle/>
                    <a:p>
                      <a:r>
                        <a:rPr lang="fr-FR" dirty="0" smtClean="0"/>
                        <a:t>1</a:t>
                      </a:r>
                      <a:endParaRPr lang="fr-FR" dirty="0"/>
                    </a:p>
                  </a:txBody>
                  <a:tcPr/>
                </a:tc>
                <a:tc>
                  <a:txBody>
                    <a:bodyPr/>
                    <a:lstStyle/>
                    <a:p>
                      <a:r>
                        <a:rPr lang="fr-FR" dirty="0" smtClean="0"/>
                        <a:t>1</a:t>
                      </a:r>
                      <a:endParaRPr lang="fr-FR" dirty="0"/>
                    </a:p>
                  </a:txBody>
                  <a:tcPr/>
                </a:tc>
                <a:tc>
                  <a:txBody>
                    <a:bodyPr/>
                    <a:lstStyle/>
                    <a:p>
                      <a:r>
                        <a:rPr lang="fr-FR" dirty="0" smtClean="0"/>
                        <a:t>0</a:t>
                      </a:r>
                      <a:endParaRPr lang="fr-FR" dirty="0"/>
                    </a:p>
                  </a:txBody>
                  <a:tcPr/>
                </a:tc>
                <a:tc>
                  <a:txBody>
                    <a:bodyPr/>
                    <a:lstStyle/>
                    <a:p>
                      <a:r>
                        <a:rPr lang="fr-FR" dirty="0" smtClean="0"/>
                        <a:t>1</a:t>
                      </a:r>
                      <a:endParaRPr lang="fr-FR" dirty="0"/>
                    </a:p>
                  </a:txBody>
                  <a:tcPr/>
                </a:tc>
              </a:tr>
            </a:tbl>
          </a:graphicData>
        </a:graphic>
      </p:graphicFrame>
    </p:spTree>
    <p:extLst>
      <p:ext uri="{BB962C8B-B14F-4D97-AF65-F5344CB8AC3E}">
        <p14:creationId xmlns:p14="http://schemas.microsoft.com/office/powerpoint/2010/main" val="1840837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1362</TotalTime>
  <Words>1808</Words>
  <Application>Microsoft Office PowerPoint</Application>
  <PresentationFormat>Affichage à l'écran (4:3)</PresentationFormat>
  <Paragraphs>632</Paragraphs>
  <Slides>46</Slides>
  <Notes>1</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Austin</vt:lpstr>
      <vt:lpstr>Cours Méthode numérique:  Chapitre1Généralités sur l'analyse numérique et le calcul scientifique</vt:lpstr>
      <vt:lpstr>définition </vt:lpstr>
      <vt:lpstr>définition </vt:lpstr>
      <vt:lpstr>Représentions des nombres en machine</vt:lpstr>
      <vt:lpstr>les nombres entiers relatifs</vt:lpstr>
      <vt:lpstr>Passage du décimal au binaire</vt:lpstr>
      <vt:lpstr>Représentation des nombres entiers</vt:lpstr>
      <vt:lpstr>les nombres entiers négatifs (complément à 2)</vt:lpstr>
      <vt:lpstr>Operations sur nombres entiers</vt:lpstr>
      <vt:lpstr>Operations sur nombres entiers</vt:lpstr>
      <vt:lpstr>Operations sur nombres entiers</vt:lpstr>
      <vt:lpstr>Operations sur nombres entiers</vt:lpstr>
      <vt:lpstr>Operations sur nombres entiers</vt:lpstr>
      <vt:lpstr>Operations sur nombres entiers</vt:lpstr>
      <vt:lpstr>La division</vt:lpstr>
      <vt:lpstr>Exercice</vt:lpstr>
      <vt:lpstr>Exercice</vt:lpstr>
      <vt:lpstr>Les nombres réels </vt:lpstr>
      <vt:lpstr>Les nombres réels</vt:lpstr>
      <vt:lpstr>Passage d’un nombre décimal à un nombre binaire</vt:lpstr>
      <vt:lpstr>L’écriture scientifique d’un nombre réel </vt:lpstr>
      <vt:lpstr>Operations sur les nombres réels</vt:lpstr>
      <vt:lpstr>Operations sur les nombres réels</vt:lpstr>
      <vt:lpstr>Operations sur les nombres réels</vt:lpstr>
      <vt:lpstr>Operations sur les nombres réels</vt:lpstr>
      <vt:lpstr>les nombres à virgule flottante</vt:lpstr>
      <vt:lpstr>les nombres à virgule flottante</vt:lpstr>
      <vt:lpstr>Exercice 1</vt:lpstr>
      <vt:lpstr>Exercice 2</vt:lpstr>
      <vt:lpstr>Présentation PowerPoint</vt:lpstr>
      <vt:lpstr>Max / Min</vt:lpstr>
      <vt:lpstr>cas particuliers</vt:lpstr>
      <vt:lpstr>problèmes d’arrondi</vt:lpstr>
      <vt:lpstr>Exceptions </vt:lpstr>
      <vt:lpstr>Erreur relative et erreur absolue</vt:lpstr>
      <vt:lpstr>Erreur relative et erreur absolue</vt:lpstr>
      <vt:lpstr>Erreur absolue المطلقة</vt:lpstr>
      <vt:lpstr>Erreur absolue</vt:lpstr>
      <vt:lpstr>Erreur relative النسبية </vt:lpstr>
      <vt:lpstr>Erreur relative</vt:lpstr>
      <vt:lpstr>Majorant des erreur s absolues et relatives</vt:lpstr>
      <vt:lpstr>Propagation de l’erreur</vt:lpstr>
      <vt:lpstr>Propagation de l’erreur</vt:lpstr>
      <vt:lpstr>Propagation de l’erreur</vt:lpstr>
      <vt:lpstr>Propagation de l’erreur</vt:lpstr>
      <vt:lpstr>Exercice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Méthode numérique: Chapitre1</dc:title>
  <dc:creator>STORMPC</dc:creator>
  <cp:lastModifiedBy>STORMPC</cp:lastModifiedBy>
  <cp:revision>253</cp:revision>
  <dcterms:created xsi:type="dcterms:W3CDTF">2021-10-18T19:40:21Z</dcterms:created>
  <dcterms:modified xsi:type="dcterms:W3CDTF">2021-11-03T15:27:33Z</dcterms:modified>
</cp:coreProperties>
</file>