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776" r:id="rId1"/>
  </p:sldMasterIdLst>
  <p:notesMasterIdLst>
    <p:notesMasterId r:id="rId6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7" r:id="rId22"/>
    <p:sldId id="276" r:id="rId23"/>
    <p:sldId id="278" r:id="rId24"/>
    <p:sldId id="279" r:id="rId25"/>
    <p:sldId id="280" r:id="rId26"/>
    <p:sldId id="281" r:id="rId27"/>
    <p:sldId id="282" r:id="rId28"/>
    <p:sldId id="283" r:id="rId29"/>
    <p:sldId id="284" r:id="rId30"/>
    <p:sldId id="285" r:id="rId31"/>
    <p:sldId id="290" r:id="rId32"/>
    <p:sldId id="286" r:id="rId33"/>
    <p:sldId id="287" r:id="rId34"/>
    <p:sldId id="288" r:id="rId35"/>
    <p:sldId id="289" r:id="rId36"/>
    <p:sldId id="301" r:id="rId37"/>
    <p:sldId id="291" r:id="rId38"/>
    <p:sldId id="300" r:id="rId39"/>
    <p:sldId id="305" r:id="rId40"/>
    <p:sldId id="292" r:id="rId41"/>
    <p:sldId id="293" r:id="rId42"/>
    <p:sldId id="294" r:id="rId43"/>
    <p:sldId id="295" r:id="rId44"/>
    <p:sldId id="303" r:id="rId45"/>
    <p:sldId id="296" r:id="rId46"/>
    <p:sldId id="297" r:id="rId47"/>
    <p:sldId id="298" r:id="rId48"/>
    <p:sldId id="306" r:id="rId49"/>
    <p:sldId id="307" r:id="rId50"/>
    <p:sldId id="308" r:id="rId51"/>
    <p:sldId id="309" r:id="rId52"/>
    <p:sldId id="310" r:id="rId53"/>
    <p:sldId id="311" r:id="rId54"/>
    <p:sldId id="299" r:id="rId55"/>
    <p:sldId id="314" r:id="rId56"/>
    <p:sldId id="315" r:id="rId57"/>
    <p:sldId id="316" r:id="rId58"/>
    <p:sldId id="302" r:id="rId59"/>
    <p:sldId id="304" r:id="rId60"/>
    <p:sldId id="317" r:id="rId6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858"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374E8A4-2664-4796-95B4-00E3683C45D1}" type="datetimeFigureOut">
              <a:rPr lang="fr-FR" smtClean="0"/>
              <a:t>03/11/2021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08ECE39-381A-4795-B69F-7525D80388B5}" type="slidenum">
              <a:rPr lang="fr-FR" smtClean="0"/>
              <a:t>‹N°›</a:t>
            </a:fld>
            <a:endParaRPr lang="fr-FR"/>
          </a:p>
        </p:txBody>
      </p:sp>
    </p:spTree>
    <p:extLst>
      <p:ext uri="{BB962C8B-B14F-4D97-AF65-F5344CB8AC3E}">
        <p14:creationId xmlns:p14="http://schemas.microsoft.com/office/powerpoint/2010/main" val="23212450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solidFill>
                  <a:schemeClr val="tx1"/>
                </a:solidFill>
              </a:rPr>
              <a:t>∨ ⇒ ⇔ ¬ ∧</a:t>
            </a:r>
          </a:p>
        </p:txBody>
      </p:sp>
      <p:sp>
        <p:nvSpPr>
          <p:cNvPr id="4" name="Espace réservé du numéro de diapositive 3"/>
          <p:cNvSpPr>
            <a:spLocks noGrp="1"/>
          </p:cNvSpPr>
          <p:nvPr>
            <p:ph type="sldNum" sz="quarter" idx="10"/>
          </p:nvPr>
        </p:nvSpPr>
        <p:spPr/>
        <p:txBody>
          <a:bodyPr/>
          <a:lstStyle/>
          <a:p>
            <a:fld id="{D08ECE39-381A-4795-B69F-7525D80388B5}" type="slidenum">
              <a:rPr lang="fr-FR" smtClean="0"/>
              <a:t>30</a:t>
            </a:fld>
            <a:endParaRPr lang="fr-FR"/>
          </a:p>
        </p:txBody>
      </p:sp>
    </p:spTree>
    <p:extLst>
      <p:ext uri="{BB962C8B-B14F-4D97-AF65-F5344CB8AC3E}">
        <p14:creationId xmlns:p14="http://schemas.microsoft.com/office/powerpoint/2010/main" val="14950883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mtClean="0">
                <a:solidFill>
                  <a:schemeClr val="tx1"/>
                </a:solidFill>
              </a:rPr>
              <a:t>∨ ⇒ ⇔ ¬ ∧</a:t>
            </a:r>
          </a:p>
        </p:txBody>
      </p:sp>
      <p:sp>
        <p:nvSpPr>
          <p:cNvPr id="4" name="Espace réservé du numéro de diapositive 3"/>
          <p:cNvSpPr>
            <a:spLocks noGrp="1"/>
          </p:cNvSpPr>
          <p:nvPr>
            <p:ph type="sldNum" sz="quarter" idx="10"/>
          </p:nvPr>
        </p:nvSpPr>
        <p:spPr/>
        <p:txBody>
          <a:bodyPr/>
          <a:lstStyle/>
          <a:p>
            <a:fld id="{D08ECE39-381A-4795-B69F-7525D80388B5}" type="slidenum">
              <a:rPr lang="fr-FR" smtClean="0"/>
              <a:t>31</a:t>
            </a:fld>
            <a:endParaRPr lang="fr-FR"/>
          </a:p>
        </p:txBody>
      </p:sp>
    </p:spTree>
    <p:extLst>
      <p:ext uri="{BB962C8B-B14F-4D97-AF65-F5344CB8AC3E}">
        <p14:creationId xmlns:p14="http://schemas.microsoft.com/office/powerpoint/2010/main" val="14950883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66B984FF-61FC-47FB-9904-EFD0ACE01182}" type="datetimeFigureOut">
              <a:rPr lang="fr-FR" smtClean="0"/>
              <a:t>03/11/2021</a:t>
            </a:fld>
            <a:endParaRPr lang="fr-FR"/>
          </a:p>
        </p:txBody>
      </p:sp>
      <p:sp>
        <p:nvSpPr>
          <p:cNvPr id="5" name="Footer Placeholder 4"/>
          <p:cNvSpPr>
            <a:spLocks noGrp="1"/>
          </p:cNvSpPr>
          <p:nvPr>
            <p:ph type="ftr" sz="quarter" idx="11"/>
          </p:nvPr>
        </p:nvSpPr>
        <p:spPr/>
        <p:txBody>
          <a:bodyPr/>
          <a:lstStyle/>
          <a:p>
            <a:endParaRPr lang="fr-FR"/>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F8DC42B3-C9DE-41F9-9E26-4C0D9412691B}" type="slidenum">
              <a:rPr lang="fr-FR" smtClean="0"/>
              <a:t>‹N°›</a:t>
            </a:fld>
            <a:endParaRPr lang="fr-FR"/>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fr-FR" smtClean="0"/>
              <a:t>Modifiez le style du titre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66B984FF-61FC-47FB-9904-EFD0ACE01182}" type="datetimeFigureOut">
              <a:rPr lang="fr-FR" smtClean="0"/>
              <a:t>03/11/2021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8DC42B3-C9DE-41F9-9E26-4C0D9412691B}"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66B984FF-61FC-47FB-9904-EFD0ACE01182}" type="datetimeFigureOut">
              <a:rPr lang="fr-FR" smtClean="0"/>
              <a:t>03/11/2021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8DC42B3-C9DE-41F9-9E26-4C0D9412691B}"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66B984FF-61FC-47FB-9904-EFD0ACE01182}" type="datetimeFigureOut">
              <a:rPr lang="fr-FR" smtClean="0"/>
              <a:t>03/11/2021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8DC42B3-C9DE-41F9-9E26-4C0D9412691B}"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66B984FF-61FC-47FB-9904-EFD0ACE01182}" type="datetimeFigureOut">
              <a:rPr lang="fr-FR" smtClean="0"/>
              <a:t>03/11/2021</a:t>
            </a:fld>
            <a:endParaRPr lang="fr-FR"/>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8DC42B3-C9DE-41F9-9E26-4C0D9412691B}" type="slidenum">
              <a:rPr lang="fr-FR" smtClean="0"/>
              <a:t>‹N°›</a:t>
            </a:fld>
            <a:endParaRPr lang="fr-FR"/>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fr-FR" smtClean="0"/>
              <a:t>Modifiez le style du titre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fr-FR" smtClean="0"/>
              <a:t>Modifiez le style du titre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66B984FF-61FC-47FB-9904-EFD0ACE01182}" type="datetimeFigureOut">
              <a:rPr lang="fr-FR" smtClean="0"/>
              <a:t>03/11/2021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F8DC42B3-C9DE-41F9-9E26-4C0D9412691B}"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fr-FR" smtClean="0"/>
              <a:t>Modifiez le style du titre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66B984FF-61FC-47FB-9904-EFD0ACE01182}" type="datetimeFigureOut">
              <a:rPr lang="fr-FR" smtClean="0"/>
              <a:t>03/11/2021</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F8DC42B3-C9DE-41F9-9E26-4C0D9412691B}"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Date Placeholder 2"/>
          <p:cNvSpPr>
            <a:spLocks noGrp="1"/>
          </p:cNvSpPr>
          <p:nvPr>
            <p:ph type="dt" sz="half" idx="10"/>
          </p:nvPr>
        </p:nvSpPr>
        <p:spPr/>
        <p:txBody>
          <a:bodyPr/>
          <a:lstStyle/>
          <a:p>
            <a:fld id="{66B984FF-61FC-47FB-9904-EFD0ACE01182}" type="datetimeFigureOut">
              <a:rPr lang="fr-FR" smtClean="0"/>
              <a:t>03/11/2021</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F8DC42B3-C9DE-41F9-9E26-4C0D9412691B}"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66B984FF-61FC-47FB-9904-EFD0ACE01182}" type="datetimeFigureOut">
              <a:rPr lang="fr-FR" smtClean="0"/>
              <a:t>03/11/2021</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F8DC42B3-C9DE-41F9-9E26-4C0D9412691B}"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66B984FF-61FC-47FB-9904-EFD0ACE01182}" type="datetimeFigureOut">
              <a:rPr lang="fr-FR" smtClean="0"/>
              <a:t>03/11/2021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F8DC42B3-C9DE-41F9-9E26-4C0D9412691B}" type="slidenum">
              <a:rPr lang="fr-FR" smtClean="0"/>
              <a:t>‹N°›</a:t>
            </a:fld>
            <a:endParaRPr lang="fr-FR"/>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fr-FR" smtClean="0"/>
              <a:t>Modifiez le style du titre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5" name="Date Placeholder 4"/>
          <p:cNvSpPr>
            <a:spLocks noGrp="1"/>
          </p:cNvSpPr>
          <p:nvPr>
            <p:ph type="dt" sz="half" idx="10"/>
          </p:nvPr>
        </p:nvSpPr>
        <p:spPr/>
        <p:txBody>
          <a:bodyPr/>
          <a:lstStyle/>
          <a:p>
            <a:fld id="{66B984FF-61FC-47FB-9904-EFD0ACE01182}" type="datetimeFigureOut">
              <a:rPr lang="fr-FR" smtClean="0"/>
              <a:t>03/11/2021</a:t>
            </a:fld>
            <a:endParaRPr lang="fr-FR"/>
          </a:p>
        </p:txBody>
      </p:sp>
      <p:sp>
        <p:nvSpPr>
          <p:cNvPr id="7" name="Slide Number Placeholder 6"/>
          <p:cNvSpPr>
            <a:spLocks noGrp="1"/>
          </p:cNvSpPr>
          <p:nvPr>
            <p:ph type="sldNum" sz="quarter" idx="12"/>
          </p:nvPr>
        </p:nvSpPr>
        <p:spPr/>
        <p:txBody>
          <a:bodyPr/>
          <a:lstStyle/>
          <a:p>
            <a:fld id="{F8DC42B3-C9DE-41F9-9E26-4C0D9412691B}" type="slidenum">
              <a:rPr lang="fr-FR" smtClean="0"/>
              <a:t>‹N°›</a:t>
            </a:fld>
            <a:endParaRPr lang="fr-FR"/>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fr-FR"/>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fr-FR" smtClean="0"/>
              <a:t>Modifiez le style du titre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66B984FF-61FC-47FB-9904-EFD0ACE01182}" type="datetimeFigureOut">
              <a:rPr lang="fr-FR" smtClean="0"/>
              <a:t>03/11/2021</a:t>
            </a:fld>
            <a:endParaRPr lang="fr-F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fr-F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F8DC42B3-C9DE-41F9-9E26-4C0D9412691B}" type="slidenum">
              <a:rPr lang="fr-FR" smtClean="0"/>
              <a:t>‹N°›</a:t>
            </a:fld>
            <a:endParaRPr lang="fr-FR"/>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fr-FR" smtClean="0"/>
              <a:t>Modifiez le style du titre</a:t>
            </a:r>
            <a:endParaRPr lang="en-US" dirty="0"/>
          </a:p>
        </p:txBody>
      </p:sp>
    </p:spTree>
  </p:cSld>
  <p:clrMap bg1="lt1" tx1="dk1" bg2="lt2" tx2="dk2" accent1="accent1" accent2="accent2" accent3="accent3" accent4="accent4" accent5="accent5" accent6="accent6" hlink="hlink" folHlink="folHlink"/>
  <p:sldLayoutIdLst>
    <p:sldLayoutId id="2147484777" r:id="rId1"/>
    <p:sldLayoutId id="2147484778" r:id="rId2"/>
    <p:sldLayoutId id="2147484779" r:id="rId3"/>
    <p:sldLayoutId id="2147484780" r:id="rId4"/>
    <p:sldLayoutId id="2147484781" r:id="rId5"/>
    <p:sldLayoutId id="2147484782" r:id="rId6"/>
    <p:sldLayoutId id="2147484783" r:id="rId7"/>
    <p:sldLayoutId id="2147484784" r:id="rId8"/>
    <p:sldLayoutId id="2147484785" r:id="rId9"/>
    <p:sldLayoutId id="2147484786" r:id="rId10"/>
    <p:sldLayoutId id="2147484787"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p:txBody>
          <a:bodyPr/>
          <a:lstStyle/>
          <a:p>
            <a:r>
              <a:rPr lang="fr-FR" dirty="0" smtClean="0"/>
              <a:t>L2 informatique</a:t>
            </a:r>
            <a:endParaRPr lang="fr-FR" dirty="0"/>
          </a:p>
        </p:txBody>
      </p:sp>
      <p:sp>
        <p:nvSpPr>
          <p:cNvPr id="2" name="Titre 1"/>
          <p:cNvSpPr>
            <a:spLocks noGrp="1"/>
          </p:cNvSpPr>
          <p:nvPr>
            <p:ph type="ctrTitle"/>
          </p:nvPr>
        </p:nvSpPr>
        <p:spPr/>
        <p:txBody>
          <a:bodyPr anchor="ctr">
            <a:noAutofit/>
          </a:bodyPr>
          <a:lstStyle/>
          <a:p>
            <a:r>
              <a:rPr lang="fr-FR" sz="2000" dirty="0" smtClean="0"/>
              <a:t>Logique mathématique</a:t>
            </a:r>
            <a:br>
              <a:rPr lang="fr-FR" sz="2000" dirty="0" smtClean="0"/>
            </a:br>
            <a:r>
              <a:rPr lang="fr-FR" sz="2000" dirty="0" smtClean="0"/>
              <a:t>chapitre 1: logique propositionnelle</a:t>
            </a:r>
            <a:endParaRPr lang="fr-FR" sz="2000" dirty="0"/>
          </a:p>
        </p:txBody>
      </p:sp>
    </p:spTree>
    <p:extLst>
      <p:ext uri="{BB962C8B-B14F-4D97-AF65-F5344CB8AC3E}">
        <p14:creationId xmlns:p14="http://schemas.microsoft.com/office/powerpoint/2010/main" val="13477681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Priorité des connecteurs</a:t>
            </a:r>
          </a:p>
        </p:txBody>
      </p:sp>
      <p:sp>
        <p:nvSpPr>
          <p:cNvPr id="3" name="Espace réservé du contenu 2"/>
          <p:cNvSpPr>
            <a:spLocks noGrp="1"/>
          </p:cNvSpPr>
          <p:nvPr>
            <p:ph idx="1"/>
          </p:nvPr>
        </p:nvSpPr>
        <p:spPr/>
        <p:txBody>
          <a:bodyPr/>
          <a:lstStyle/>
          <a:p>
            <a:r>
              <a:rPr lang="fr-FR" dirty="0"/>
              <a:t>Les connecteurs sont appliqués dans l’ordre </a:t>
            </a:r>
            <a:r>
              <a:rPr lang="fr-FR" dirty="0" smtClean="0"/>
              <a:t>suivant:</a:t>
            </a:r>
          </a:p>
          <a:p>
            <a:r>
              <a:rPr lang="fr-FR" sz="4800" dirty="0" smtClean="0"/>
              <a:t> </a:t>
            </a:r>
            <a:r>
              <a:rPr lang="fr-FR" sz="4800" b="1" dirty="0" smtClean="0">
                <a:solidFill>
                  <a:schemeClr val="tx1"/>
                </a:solidFill>
              </a:rPr>
              <a:t>¬,</a:t>
            </a:r>
            <a:r>
              <a:rPr lang="fr-FR" sz="4800" b="1" dirty="0">
                <a:solidFill>
                  <a:schemeClr val="tx1">
                    <a:lumMod val="85000"/>
                    <a:lumOff val="15000"/>
                  </a:schemeClr>
                </a:solidFill>
              </a:rPr>
              <a:t>∧</a:t>
            </a:r>
            <a:r>
              <a:rPr lang="fr-FR" sz="4800" b="1" dirty="0">
                <a:solidFill>
                  <a:schemeClr val="tx1"/>
                </a:solidFill>
              </a:rPr>
              <a:t>,</a:t>
            </a:r>
            <a:r>
              <a:rPr lang="fr-FR" sz="4800" b="1" dirty="0">
                <a:solidFill>
                  <a:schemeClr val="tx1">
                    <a:lumMod val="75000"/>
                    <a:lumOff val="25000"/>
                  </a:schemeClr>
                </a:solidFill>
              </a:rPr>
              <a:t>∨</a:t>
            </a:r>
            <a:r>
              <a:rPr lang="fr-FR" sz="4800" b="1" dirty="0">
                <a:solidFill>
                  <a:schemeClr val="tx1"/>
                </a:solidFill>
              </a:rPr>
              <a:t>,</a:t>
            </a:r>
            <a:r>
              <a:rPr lang="fr-FR" sz="4800" b="1" dirty="0">
                <a:solidFill>
                  <a:schemeClr val="tx1">
                    <a:lumMod val="65000"/>
                    <a:lumOff val="35000"/>
                  </a:schemeClr>
                </a:solidFill>
              </a:rPr>
              <a:t>⇒</a:t>
            </a:r>
            <a:r>
              <a:rPr lang="fr-FR" sz="4800" b="1" dirty="0">
                <a:solidFill>
                  <a:schemeClr val="tx1"/>
                </a:solidFill>
              </a:rPr>
              <a:t>,</a:t>
            </a:r>
            <a:r>
              <a:rPr lang="fr-FR" sz="4800" b="1" dirty="0">
                <a:solidFill>
                  <a:schemeClr val="tx1">
                    <a:lumMod val="50000"/>
                    <a:lumOff val="50000"/>
                  </a:schemeClr>
                </a:solidFill>
              </a:rPr>
              <a:t>⇔</a:t>
            </a:r>
          </a:p>
        </p:txBody>
      </p:sp>
    </p:spTree>
    <p:extLst>
      <p:ext uri="{BB962C8B-B14F-4D97-AF65-F5344CB8AC3E}">
        <p14:creationId xmlns:p14="http://schemas.microsoft.com/office/powerpoint/2010/main" val="21923961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Priorité des connecteurs</a:t>
            </a:r>
          </a:p>
        </p:txBody>
      </p:sp>
      <p:sp>
        <p:nvSpPr>
          <p:cNvPr id="3" name="Espace réservé du contenu 2"/>
          <p:cNvSpPr>
            <a:spLocks noGrp="1"/>
          </p:cNvSpPr>
          <p:nvPr>
            <p:ph idx="1"/>
          </p:nvPr>
        </p:nvSpPr>
        <p:spPr/>
        <p:txBody>
          <a:bodyPr/>
          <a:lstStyle/>
          <a:p>
            <a:r>
              <a:rPr lang="fr-FR" dirty="0" smtClean="0"/>
              <a:t>Exemples:  (</a:t>
            </a:r>
            <a:r>
              <a:rPr lang="fr-FR" i="1" dirty="0" smtClean="0"/>
              <a:t>vert=juste, rouge=faux</a:t>
            </a:r>
            <a:r>
              <a:rPr lang="fr-FR" dirty="0" smtClean="0"/>
              <a:t>)</a:t>
            </a:r>
          </a:p>
          <a:p>
            <a:r>
              <a:rPr lang="fr-FR" b="1" dirty="0" smtClean="0">
                <a:solidFill>
                  <a:schemeClr val="accent5">
                    <a:lumMod val="50000"/>
                  </a:schemeClr>
                </a:solidFill>
              </a:rPr>
              <a:t>¬</a:t>
            </a:r>
            <a:r>
              <a:rPr lang="fr-FR" b="1" dirty="0" err="1"/>
              <a:t>p</a:t>
            </a:r>
            <a:r>
              <a:rPr lang="fr-FR" b="1" dirty="0" err="1">
                <a:solidFill>
                  <a:schemeClr val="accent5">
                    <a:lumMod val="50000"/>
                  </a:schemeClr>
                </a:solidFill>
              </a:rPr>
              <a:t>∧</a:t>
            </a:r>
            <a:r>
              <a:rPr lang="fr-FR" b="1" dirty="0" err="1"/>
              <a:t>q</a:t>
            </a:r>
            <a:r>
              <a:rPr lang="fr-FR" b="1" dirty="0"/>
              <a:t> </a:t>
            </a:r>
            <a:r>
              <a:rPr lang="fr-FR" b="1" dirty="0" smtClean="0"/>
              <a:t>: </a:t>
            </a:r>
            <a:r>
              <a:rPr lang="fr-FR" b="1" dirty="0" smtClean="0">
                <a:solidFill>
                  <a:srgbClr val="00B050"/>
                </a:solidFill>
              </a:rPr>
              <a:t>(¬</a:t>
            </a:r>
            <a:r>
              <a:rPr lang="fr-FR" b="1" dirty="0">
                <a:solidFill>
                  <a:srgbClr val="00B050"/>
                </a:solidFill>
              </a:rPr>
              <a:t>p)∧</a:t>
            </a:r>
            <a:r>
              <a:rPr lang="fr-FR" b="1" dirty="0" smtClean="0">
                <a:solidFill>
                  <a:srgbClr val="00B050"/>
                </a:solidFill>
              </a:rPr>
              <a:t>q</a:t>
            </a:r>
            <a:r>
              <a:rPr lang="fr-FR" b="1" dirty="0"/>
              <a:t> </a:t>
            </a:r>
            <a:r>
              <a:rPr lang="fr-FR" b="1" dirty="0" smtClean="0"/>
              <a:t>,</a:t>
            </a:r>
            <a:r>
              <a:rPr lang="fr-FR" b="1" dirty="0"/>
              <a:t> </a:t>
            </a:r>
            <a:r>
              <a:rPr lang="fr-FR" b="1" dirty="0" smtClean="0">
                <a:solidFill>
                  <a:srgbClr val="FF0000"/>
                </a:solidFill>
              </a:rPr>
              <a:t>¬(</a:t>
            </a:r>
            <a:r>
              <a:rPr lang="fr-FR" b="1" dirty="0" err="1" smtClean="0">
                <a:solidFill>
                  <a:srgbClr val="FF0000"/>
                </a:solidFill>
              </a:rPr>
              <a:t>p</a:t>
            </a:r>
            <a:r>
              <a:rPr lang="fr-FR" b="1" dirty="0" err="1">
                <a:solidFill>
                  <a:srgbClr val="FF0000"/>
                </a:solidFill>
              </a:rPr>
              <a:t>∧</a:t>
            </a:r>
            <a:r>
              <a:rPr lang="fr-FR" b="1" dirty="0" err="1" smtClean="0">
                <a:solidFill>
                  <a:srgbClr val="FF0000"/>
                </a:solidFill>
              </a:rPr>
              <a:t>q</a:t>
            </a:r>
            <a:r>
              <a:rPr lang="fr-FR" b="1" dirty="0" smtClean="0">
                <a:solidFill>
                  <a:srgbClr val="FF0000"/>
                </a:solidFill>
              </a:rPr>
              <a:t>)</a:t>
            </a:r>
          </a:p>
          <a:p>
            <a:r>
              <a:rPr lang="fr-FR" b="1" dirty="0" err="1" smtClean="0"/>
              <a:t>p</a:t>
            </a:r>
            <a:r>
              <a:rPr lang="fr-FR" b="1" dirty="0" err="1">
                <a:solidFill>
                  <a:schemeClr val="accent5">
                    <a:lumMod val="50000"/>
                  </a:schemeClr>
                </a:solidFill>
              </a:rPr>
              <a:t>∧</a:t>
            </a:r>
            <a:r>
              <a:rPr lang="fr-FR" b="1" dirty="0" err="1"/>
              <a:t>q</a:t>
            </a:r>
            <a:r>
              <a:rPr lang="fr-FR" b="1" dirty="0"/>
              <a:t> </a:t>
            </a:r>
            <a:r>
              <a:rPr lang="fr-FR" b="1" dirty="0">
                <a:solidFill>
                  <a:schemeClr val="accent5">
                    <a:lumMod val="50000"/>
                  </a:schemeClr>
                </a:solidFill>
              </a:rPr>
              <a:t>⇒</a:t>
            </a:r>
            <a:r>
              <a:rPr lang="fr-FR" b="1" dirty="0"/>
              <a:t> r </a:t>
            </a:r>
            <a:r>
              <a:rPr lang="fr-FR" b="1" dirty="0" smtClean="0"/>
              <a:t>: </a:t>
            </a:r>
            <a:r>
              <a:rPr lang="fr-FR" b="1" dirty="0" smtClean="0">
                <a:solidFill>
                  <a:srgbClr val="00B050"/>
                </a:solidFill>
              </a:rPr>
              <a:t>(</a:t>
            </a:r>
            <a:r>
              <a:rPr lang="fr-FR" b="1" dirty="0" err="1">
                <a:solidFill>
                  <a:srgbClr val="00B050"/>
                </a:solidFill>
              </a:rPr>
              <a:t>p∧q</a:t>
            </a:r>
            <a:r>
              <a:rPr lang="fr-FR" b="1" dirty="0">
                <a:solidFill>
                  <a:srgbClr val="00B050"/>
                </a:solidFill>
              </a:rPr>
              <a:t>) ⇒ </a:t>
            </a:r>
            <a:r>
              <a:rPr lang="fr-FR" b="1" dirty="0" smtClean="0">
                <a:solidFill>
                  <a:srgbClr val="00B050"/>
                </a:solidFill>
              </a:rPr>
              <a:t>r</a:t>
            </a:r>
            <a:r>
              <a:rPr lang="fr-FR" b="1" dirty="0" smtClean="0"/>
              <a:t> , </a:t>
            </a:r>
            <a:r>
              <a:rPr lang="fr-FR" b="1" dirty="0" smtClean="0">
                <a:solidFill>
                  <a:srgbClr val="FF0000"/>
                </a:solidFill>
              </a:rPr>
              <a:t>p∧(q </a:t>
            </a:r>
            <a:r>
              <a:rPr lang="fr-FR" b="1" dirty="0">
                <a:solidFill>
                  <a:srgbClr val="FF0000"/>
                </a:solidFill>
              </a:rPr>
              <a:t>⇒ </a:t>
            </a:r>
            <a:r>
              <a:rPr lang="fr-FR" b="1" dirty="0" smtClean="0">
                <a:solidFill>
                  <a:srgbClr val="FF0000"/>
                </a:solidFill>
              </a:rPr>
              <a:t>r</a:t>
            </a:r>
            <a:r>
              <a:rPr lang="fr-FR" b="1" dirty="0">
                <a:solidFill>
                  <a:srgbClr val="FF0000"/>
                </a:solidFill>
              </a:rPr>
              <a:t>)</a:t>
            </a:r>
            <a:r>
              <a:rPr lang="fr-FR" b="1" dirty="0" smtClean="0">
                <a:solidFill>
                  <a:srgbClr val="FF0000"/>
                </a:solidFill>
              </a:rPr>
              <a:t> </a:t>
            </a:r>
          </a:p>
          <a:p>
            <a:r>
              <a:rPr lang="fr-FR" b="1" dirty="0" err="1" smtClean="0"/>
              <a:t>p</a:t>
            </a:r>
            <a:r>
              <a:rPr lang="fr-FR" b="1" dirty="0" err="1">
                <a:solidFill>
                  <a:schemeClr val="accent5">
                    <a:lumMod val="50000"/>
                  </a:schemeClr>
                </a:solidFill>
              </a:rPr>
              <a:t>∨</a:t>
            </a:r>
            <a:r>
              <a:rPr lang="fr-FR" b="1" dirty="0" err="1"/>
              <a:t>q</a:t>
            </a:r>
            <a:r>
              <a:rPr lang="fr-FR" b="1" dirty="0" err="1">
                <a:solidFill>
                  <a:schemeClr val="accent5">
                    <a:lumMod val="50000"/>
                  </a:schemeClr>
                </a:solidFill>
              </a:rPr>
              <a:t>∧</a:t>
            </a:r>
            <a:r>
              <a:rPr lang="fr-FR" b="1" dirty="0" err="1"/>
              <a:t>r</a:t>
            </a:r>
            <a:r>
              <a:rPr lang="fr-FR" b="1" dirty="0"/>
              <a:t> </a:t>
            </a:r>
            <a:r>
              <a:rPr lang="fr-FR" b="1" dirty="0" smtClean="0"/>
              <a:t>: </a:t>
            </a:r>
            <a:r>
              <a:rPr lang="fr-FR" b="1" dirty="0" smtClean="0">
                <a:solidFill>
                  <a:srgbClr val="00B050"/>
                </a:solidFill>
              </a:rPr>
              <a:t>p</a:t>
            </a:r>
            <a:r>
              <a:rPr lang="fr-FR" b="1" dirty="0">
                <a:solidFill>
                  <a:srgbClr val="00B050"/>
                </a:solidFill>
              </a:rPr>
              <a:t>∨(</a:t>
            </a:r>
            <a:r>
              <a:rPr lang="fr-FR" b="1" dirty="0" err="1">
                <a:solidFill>
                  <a:srgbClr val="00B050"/>
                </a:solidFill>
              </a:rPr>
              <a:t>q∧r</a:t>
            </a:r>
            <a:r>
              <a:rPr lang="fr-FR" b="1" dirty="0" smtClean="0">
                <a:solidFill>
                  <a:srgbClr val="00B050"/>
                </a:solidFill>
              </a:rPr>
              <a:t>)</a:t>
            </a:r>
            <a:r>
              <a:rPr lang="fr-FR" b="1" dirty="0"/>
              <a:t> </a:t>
            </a:r>
            <a:r>
              <a:rPr lang="fr-FR" b="1" dirty="0" smtClean="0"/>
              <a:t>, </a:t>
            </a:r>
            <a:r>
              <a:rPr lang="fr-FR" b="1" dirty="0" smtClean="0">
                <a:solidFill>
                  <a:srgbClr val="FF0000"/>
                </a:solidFill>
              </a:rPr>
              <a:t>(</a:t>
            </a:r>
            <a:r>
              <a:rPr lang="fr-FR" b="1" dirty="0" err="1" smtClean="0">
                <a:solidFill>
                  <a:srgbClr val="FF0000"/>
                </a:solidFill>
              </a:rPr>
              <a:t>p</a:t>
            </a:r>
            <a:r>
              <a:rPr lang="fr-FR" b="1" dirty="0" err="1">
                <a:solidFill>
                  <a:srgbClr val="FF0000"/>
                </a:solidFill>
              </a:rPr>
              <a:t>∨</a:t>
            </a:r>
            <a:r>
              <a:rPr lang="fr-FR" b="1" dirty="0" err="1" smtClean="0">
                <a:solidFill>
                  <a:srgbClr val="FF0000"/>
                </a:solidFill>
              </a:rPr>
              <a:t>q</a:t>
            </a:r>
            <a:r>
              <a:rPr lang="fr-FR" b="1" dirty="0" smtClean="0">
                <a:solidFill>
                  <a:srgbClr val="FF0000"/>
                </a:solidFill>
              </a:rPr>
              <a:t>)∧ r</a:t>
            </a:r>
          </a:p>
          <a:p>
            <a:r>
              <a:rPr lang="fr-FR" b="1" dirty="0" err="1" smtClean="0"/>
              <a:t>p</a:t>
            </a:r>
            <a:r>
              <a:rPr lang="fr-FR" b="1" dirty="0" err="1">
                <a:solidFill>
                  <a:schemeClr val="accent5">
                    <a:lumMod val="50000"/>
                  </a:schemeClr>
                </a:solidFill>
              </a:rPr>
              <a:t>∨</a:t>
            </a:r>
            <a:r>
              <a:rPr lang="fr-FR" b="1" dirty="0" err="1"/>
              <a:t>q</a:t>
            </a:r>
            <a:r>
              <a:rPr lang="fr-FR" b="1" dirty="0" err="1">
                <a:solidFill>
                  <a:schemeClr val="accent5">
                    <a:lumMod val="50000"/>
                  </a:schemeClr>
                </a:solidFill>
              </a:rPr>
              <a:t>∨</a:t>
            </a:r>
            <a:r>
              <a:rPr lang="fr-FR" b="1" dirty="0" err="1"/>
              <a:t>r</a:t>
            </a:r>
            <a:r>
              <a:rPr lang="fr-FR" b="1" dirty="0"/>
              <a:t> </a:t>
            </a:r>
            <a:r>
              <a:rPr lang="fr-FR" b="1" dirty="0" smtClean="0">
                <a:solidFill>
                  <a:srgbClr val="00B050"/>
                </a:solidFill>
              </a:rPr>
              <a:t>: (</a:t>
            </a:r>
            <a:r>
              <a:rPr lang="fr-FR" b="1" dirty="0" err="1">
                <a:solidFill>
                  <a:srgbClr val="00B050"/>
                </a:solidFill>
              </a:rPr>
              <a:t>p∨q</a:t>
            </a:r>
            <a:r>
              <a:rPr lang="fr-FR" b="1" dirty="0">
                <a:solidFill>
                  <a:srgbClr val="00B050"/>
                </a:solidFill>
              </a:rPr>
              <a:t>)</a:t>
            </a:r>
            <a:r>
              <a:rPr lang="fr-FR" b="1" dirty="0" smtClean="0">
                <a:solidFill>
                  <a:srgbClr val="00B050"/>
                </a:solidFill>
              </a:rPr>
              <a:t>∨ r , </a:t>
            </a:r>
            <a:r>
              <a:rPr lang="fr-FR" b="1" dirty="0">
                <a:solidFill>
                  <a:srgbClr val="00B050"/>
                </a:solidFill>
              </a:rPr>
              <a:t>p</a:t>
            </a:r>
            <a:r>
              <a:rPr lang="fr-FR" b="1" dirty="0" smtClean="0">
                <a:solidFill>
                  <a:srgbClr val="00B050"/>
                </a:solidFill>
              </a:rPr>
              <a:t>∨(</a:t>
            </a:r>
            <a:r>
              <a:rPr lang="fr-FR" b="1" dirty="0" err="1" smtClean="0">
                <a:solidFill>
                  <a:srgbClr val="00B050"/>
                </a:solidFill>
              </a:rPr>
              <a:t>q</a:t>
            </a:r>
            <a:r>
              <a:rPr lang="fr-FR" b="1" dirty="0" err="1">
                <a:solidFill>
                  <a:srgbClr val="00B050"/>
                </a:solidFill>
              </a:rPr>
              <a:t>∨</a:t>
            </a:r>
            <a:r>
              <a:rPr lang="fr-FR" b="1" dirty="0" err="1" smtClean="0">
                <a:solidFill>
                  <a:srgbClr val="00B050"/>
                </a:solidFill>
              </a:rPr>
              <a:t>r</a:t>
            </a:r>
            <a:r>
              <a:rPr lang="fr-FR" b="1" dirty="0" smtClean="0">
                <a:solidFill>
                  <a:srgbClr val="00B050"/>
                </a:solidFill>
              </a:rPr>
              <a:t>)</a:t>
            </a:r>
          </a:p>
          <a:p>
            <a:r>
              <a:rPr lang="fr-FR" b="1" dirty="0" smtClean="0"/>
              <a:t>a</a:t>
            </a:r>
            <a:r>
              <a:rPr lang="fr-FR" b="1" dirty="0"/>
              <a:t> </a:t>
            </a:r>
            <a:r>
              <a:rPr lang="fr-FR" b="1" dirty="0" smtClean="0">
                <a:solidFill>
                  <a:schemeClr val="accent5">
                    <a:lumMod val="50000"/>
                  </a:schemeClr>
                </a:solidFill>
              </a:rPr>
              <a:t>⇒</a:t>
            </a:r>
            <a:r>
              <a:rPr lang="fr-FR" b="1" dirty="0" smtClean="0"/>
              <a:t>b</a:t>
            </a:r>
            <a:r>
              <a:rPr lang="fr-FR" b="1" dirty="0"/>
              <a:t> </a:t>
            </a:r>
            <a:r>
              <a:rPr lang="fr-FR" b="1" dirty="0" smtClean="0">
                <a:solidFill>
                  <a:schemeClr val="accent5">
                    <a:lumMod val="50000"/>
                  </a:schemeClr>
                </a:solidFill>
              </a:rPr>
              <a:t>⇒</a:t>
            </a:r>
            <a:r>
              <a:rPr lang="fr-FR" b="1" dirty="0" smtClean="0"/>
              <a:t>c</a:t>
            </a:r>
            <a:r>
              <a:rPr lang="fr-FR" b="1" dirty="0"/>
              <a:t> </a:t>
            </a:r>
            <a:r>
              <a:rPr lang="fr-FR" b="1" dirty="0" smtClean="0">
                <a:solidFill>
                  <a:schemeClr val="accent5">
                    <a:lumMod val="50000"/>
                  </a:schemeClr>
                </a:solidFill>
              </a:rPr>
              <a:t>⇒</a:t>
            </a:r>
            <a:r>
              <a:rPr lang="fr-FR" b="1" dirty="0" smtClean="0"/>
              <a:t>d : </a:t>
            </a:r>
            <a:r>
              <a:rPr lang="fr-FR" b="1" dirty="0">
                <a:solidFill>
                  <a:srgbClr val="00B050"/>
                </a:solidFill>
              </a:rPr>
              <a:t>a </a:t>
            </a:r>
            <a:r>
              <a:rPr lang="fr-FR" b="1" dirty="0" smtClean="0">
                <a:solidFill>
                  <a:srgbClr val="00B050"/>
                </a:solidFill>
              </a:rPr>
              <a:t>⇒(b ⇒(c </a:t>
            </a:r>
            <a:r>
              <a:rPr lang="fr-FR" b="1" dirty="0">
                <a:solidFill>
                  <a:srgbClr val="00B050"/>
                </a:solidFill>
              </a:rPr>
              <a:t>⇒</a:t>
            </a:r>
            <a:r>
              <a:rPr lang="fr-FR" b="1" dirty="0" smtClean="0">
                <a:solidFill>
                  <a:srgbClr val="00B050"/>
                </a:solidFill>
              </a:rPr>
              <a:t>d)), </a:t>
            </a:r>
            <a:r>
              <a:rPr lang="fr-FR" b="1" dirty="0" smtClean="0">
                <a:solidFill>
                  <a:srgbClr val="FF0000"/>
                </a:solidFill>
              </a:rPr>
              <a:t>((a </a:t>
            </a:r>
            <a:r>
              <a:rPr lang="fr-FR" b="1" dirty="0">
                <a:solidFill>
                  <a:srgbClr val="FF0000"/>
                </a:solidFill>
              </a:rPr>
              <a:t>⇒</a:t>
            </a:r>
            <a:r>
              <a:rPr lang="fr-FR" b="1" dirty="0" smtClean="0">
                <a:solidFill>
                  <a:srgbClr val="FF0000"/>
                </a:solidFill>
              </a:rPr>
              <a:t>b) </a:t>
            </a:r>
            <a:r>
              <a:rPr lang="fr-FR" b="1" dirty="0">
                <a:solidFill>
                  <a:srgbClr val="FF0000"/>
                </a:solidFill>
              </a:rPr>
              <a:t>⇒</a:t>
            </a:r>
            <a:r>
              <a:rPr lang="fr-FR" b="1" dirty="0" smtClean="0">
                <a:solidFill>
                  <a:srgbClr val="FF0000"/>
                </a:solidFill>
              </a:rPr>
              <a:t>c) </a:t>
            </a:r>
            <a:r>
              <a:rPr lang="fr-FR" b="1" dirty="0">
                <a:solidFill>
                  <a:srgbClr val="FF0000"/>
                </a:solidFill>
              </a:rPr>
              <a:t>⇒d</a:t>
            </a:r>
            <a:r>
              <a:rPr lang="fr-FR" b="1" dirty="0" smtClean="0">
                <a:solidFill>
                  <a:srgbClr val="FF0000"/>
                </a:solidFill>
              </a:rPr>
              <a:t> </a:t>
            </a:r>
            <a:r>
              <a:rPr lang="fr-FR" dirty="0" smtClean="0"/>
              <a:t>priorité à gauche</a:t>
            </a:r>
          </a:p>
        </p:txBody>
      </p:sp>
    </p:spTree>
    <p:extLst>
      <p:ext uri="{BB962C8B-B14F-4D97-AF65-F5344CB8AC3E}">
        <p14:creationId xmlns:p14="http://schemas.microsoft.com/office/powerpoint/2010/main" val="21413969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Sémantique d’un langage propositionnel</a:t>
            </a:r>
          </a:p>
        </p:txBody>
      </p:sp>
      <p:sp>
        <p:nvSpPr>
          <p:cNvPr id="3" name="Espace réservé du contenu 2"/>
          <p:cNvSpPr>
            <a:spLocks noGrp="1"/>
          </p:cNvSpPr>
          <p:nvPr>
            <p:ph idx="1"/>
          </p:nvPr>
        </p:nvSpPr>
        <p:spPr/>
        <p:txBody>
          <a:bodyPr>
            <a:normAutofit/>
          </a:bodyPr>
          <a:lstStyle/>
          <a:p>
            <a:pPr algn="just" rtl="1"/>
            <a:r>
              <a:rPr lang="ar-DZ" dirty="0">
                <a:solidFill>
                  <a:schemeClr val="accent5">
                    <a:lumMod val="50000"/>
                  </a:schemeClr>
                </a:solidFill>
              </a:rPr>
              <a:t>تهدف</a:t>
            </a:r>
            <a:r>
              <a:rPr lang="ar-DZ" dirty="0"/>
              <a:t> الدراسة الاستدلالية للغة لحساب القضايا إلى إعطاء قيمة حقيقية لصيغ اللغة. </a:t>
            </a:r>
            <a:endParaRPr lang="fr-FR" dirty="0" smtClean="0"/>
          </a:p>
          <a:p>
            <a:pPr algn="just" rtl="1"/>
            <a:r>
              <a:rPr lang="ar-DZ" dirty="0" smtClean="0">
                <a:solidFill>
                  <a:schemeClr val="accent5">
                    <a:lumMod val="50000"/>
                  </a:schemeClr>
                </a:solidFill>
              </a:rPr>
              <a:t>وتسمى</a:t>
            </a:r>
            <a:r>
              <a:rPr lang="ar-DZ" dirty="0" smtClean="0"/>
              <a:t> </a:t>
            </a:r>
            <a:r>
              <a:rPr lang="ar-DZ" dirty="0"/>
              <a:t>أيضًا نظرية النماذج. تربط الدلالات تطبيق تقييم فريد لكل من الروابط </a:t>
            </a:r>
            <a:r>
              <a:rPr lang="ar-DZ" dirty="0" smtClean="0"/>
              <a:t>المنطقية.</a:t>
            </a:r>
            <a:endParaRPr lang="fr-FR" dirty="0" smtClean="0"/>
          </a:p>
          <a:p>
            <a:pPr algn="just"/>
            <a:r>
              <a:rPr lang="fr-FR" dirty="0" smtClean="0">
                <a:solidFill>
                  <a:schemeClr val="accent5">
                    <a:lumMod val="50000"/>
                  </a:schemeClr>
                </a:solidFill>
              </a:rPr>
              <a:t>L’étude</a:t>
            </a:r>
            <a:r>
              <a:rPr lang="fr-FR" dirty="0" smtClean="0"/>
              <a:t> </a:t>
            </a:r>
            <a:r>
              <a:rPr lang="fr-FR" dirty="0"/>
              <a:t>sémantique d’un langage pour le calcul des propositions a pour but de donner une valeur de vérité aux formules du langage. </a:t>
            </a:r>
            <a:endParaRPr lang="fr-FR" dirty="0" smtClean="0"/>
          </a:p>
          <a:p>
            <a:pPr algn="just"/>
            <a:r>
              <a:rPr lang="fr-FR" dirty="0" smtClean="0">
                <a:solidFill>
                  <a:schemeClr val="accent5">
                    <a:lumMod val="50000"/>
                  </a:schemeClr>
                </a:solidFill>
              </a:rPr>
              <a:t>Elle</a:t>
            </a:r>
            <a:r>
              <a:rPr lang="fr-FR" dirty="0" smtClean="0"/>
              <a:t> </a:t>
            </a:r>
            <a:r>
              <a:rPr lang="fr-FR" dirty="0"/>
              <a:t>est aussi appelée la théorie des modèles. La sémantique associe une fonction de </a:t>
            </a:r>
            <a:r>
              <a:rPr lang="fr-FR" dirty="0" err="1"/>
              <a:t>valuation</a:t>
            </a:r>
            <a:r>
              <a:rPr lang="fr-FR" dirty="0"/>
              <a:t> unique à chacun des connecteurs logiques.</a:t>
            </a:r>
          </a:p>
        </p:txBody>
      </p:sp>
    </p:spTree>
    <p:extLst>
      <p:ext uri="{BB962C8B-B14F-4D97-AF65-F5344CB8AC3E}">
        <p14:creationId xmlns:p14="http://schemas.microsoft.com/office/powerpoint/2010/main" val="33022925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Sémantique d’un langage propositionnel</a:t>
            </a:r>
          </a:p>
        </p:txBody>
      </p:sp>
      <p:sp>
        <p:nvSpPr>
          <p:cNvPr id="3" name="Espace réservé du contenu 2"/>
          <p:cNvSpPr>
            <a:spLocks noGrp="1"/>
          </p:cNvSpPr>
          <p:nvPr>
            <p:ph idx="1"/>
          </p:nvPr>
        </p:nvSpPr>
        <p:spPr/>
        <p:txBody>
          <a:bodyPr/>
          <a:lstStyle/>
          <a:p>
            <a:r>
              <a:rPr lang="fr-FR" dirty="0" smtClean="0"/>
              <a:t>Fonction V:</a:t>
            </a:r>
          </a:p>
          <a:p>
            <a:pPr lvl="1"/>
            <a:r>
              <a:rPr lang="fr-FR" dirty="0" smtClean="0"/>
              <a:t>V </a:t>
            </a:r>
            <a:r>
              <a:rPr lang="fr-FR" dirty="0"/>
              <a:t>: </a:t>
            </a:r>
            <a:r>
              <a:rPr lang="fr-FR" b="1" dirty="0" err="1">
                <a:solidFill>
                  <a:schemeClr val="accent5">
                    <a:lumMod val="50000"/>
                  </a:schemeClr>
                </a:solidFill>
              </a:rPr>
              <a:t>vp</a:t>
            </a:r>
            <a:r>
              <a:rPr lang="fr-FR" dirty="0">
                <a:solidFill>
                  <a:schemeClr val="accent5">
                    <a:lumMod val="50000"/>
                  </a:schemeClr>
                </a:solidFill>
              </a:rPr>
              <a:t> </a:t>
            </a:r>
            <a:r>
              <a:rPr lang="fr-FR" dirty="0" smtClean="0"/>
              <a:t>→</a:t>
            </a:r>
            <a:r>
              <a:rPr lang="fr-FR" dirty="0"/>
              <a:t>{</a:t>
            </a:r>
            <a:r>
              <a:rPr lang="fr-FR" b="1" dirty="0">
                <a:solidFill>
                  <a:schemeClr val="accent5">
                    <a:lumMod val="50000"/>
                  </a:schemeClr>
                </a:solidFill>
              </a:rPr>
              <a:t>1</a:t>
            </a:r>
            <a:r>
              <a:rPr lang="fr-FR" dirty="0"/>
              <a:t>,</a:t>
            </a:r>
            <a:r>
              <a:rPr lang="fr-FR" b="1" dirty="0">
                <a:solidFill>
                  <a:schemeClr val="accent5">
                    <a:lumMod val="50000"/>
                  </a:schemeClr>
                </a:solidFill>
              </a:rPr>
              <a:t>0</a:t>
            </a:r>
            <a:r>
              <a:rPr lang="fr-FR" dirty="0"/>
              <a:t>},  </a:t>
            </a:r>
            <a:endParaRPr lang="fr-FR" dirty="0" smtClean="0"/>
          </a:p>
          <a:p>
            <a:pPr lvl="1"/>
            <a:r>
              <a:rPr lang="fr-FR" dirty="0" smtClean="0"/>
              <a:t>(</a:t>
            </a:r>
            <a:r>
              <a:rPr lang="fr-FR" dirty="0"/>
              <a:t>où </a:t>
            </a:r>
            <a:r>
              <a:rPr lang="fr-FR" b="1" dirty="0" err="1">
                <a:solidFill>
                  <a:schemeClr val="accent5">
                    <a:lumMod val="50000"/>
                  </a:schemeClr>
                </a:solidFill>
              </a:rPr>
              <a:t>vp</a:t>
            </a:r>
            <a:r>
              <a:rPr lang="fr-FR" dirty="0">
                <a:solidFill>
                  <a:schemeClr val="accent5">
                    <a:lumMod val="50000"/>
                  </a:schemeClr>
                </a:solidFill>
              </a:rPr>
              <a:t> </a:t>
            </a:r>
            <a:r>
              <a:rPr lang="fr-FR" dirty="0" smtClean="0"/>
              <a:t>appartient à l’ensemble </a:t>
            </a:r>
            <a:r>
              <a:rPr lang="fr-FR" dirty="0"/>
              <a:t>des variables propositionnelles, 1 </a:t>
            </a:r>
            <a:r>
              <a:rPr lang="fr-FR" dirty="0" err="1"/>
              <a:t>signiﬁe</a:t>
            </a:r>
            <a:r>
              <a:rPr lang="fr-FR" dirty="0"/>
              <a:t> vrai et 0 </a:t>
            </a:r>
            <a:r>
              <a:rPr lang="fr-FR" dirty="0" err="1"/>
              <a:t>signiﬁe</a:t>
            </a:r>
            <a:r>
              <a:rPr lang="fr-FR" dirty="0"/>
              <a:t> faux)</a:t>
            </a:r>
          </a:p>
        </p:txBody>
      </p:sp>
    </p:spTree>
    <p:extLst>
      <p:ext uri="{BB962C8B-B14F-4D97-AF65-F5344CB8AC3E}">
        <p14:creationId xmlns:p14="http://schemas.microsoft.com/office/powerpoint/2010/main" val="19875021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Table de vérité</a:t>
            </a:r>
          </a:p>
        </p:txBody>
      </p:sp>
      <p:sp>
        <p:nvSpPr>
          <p:cNvPr id="3" name="Espace réservé du contenu 2"/>
          <p:cNvSpPr>
            <a:spLocks noGrp="1"/>
          </p:cNvSpPr>
          <p:nvPr>
            <p:ph idx="1"/>
          </p:nvPr>
        </p:nvSpPr>
        <p:spPr/>
        <p:txBody>
          <a:bodyPr/>
          <a:lstStyle/>
          <a:p>
            <a:pPr algn="just"/>
            <a:r>
              <a:rPr lang="fr-FR" dirty="0"/>
              <a:t> Le graphe de cette fonction est </a:t>
            </a:r>
            <a:r>
              <a:rPr lang="fr-FR" dirty="0" err="1"/>
              <a:t>déﬁni</a:t>
            </a:r>
            <a:r>
              <a:rPr lang="fr-FR" dirty="0"/>
              <a:t> par une </a:t>
            </a:r>
            <a:r>
              <a:rPr lang="fr-FR" b="1" dirty="0">
                <a:solidFill>
                  <a:schemeClr val="accent5">
                    <a:lumMod val="50000"/>
                  </a:schemeClr>
                </a:solidFill>
              </a:rPr>
              <a:t>table</a:t>
            </a:r>
            <a:r>
              <a:rPr lang="fr-FR" dirty="0"/>
              <a:t> de vérité à </a:t>
            </a:r>
            <a:r>
              <a:rPr lang="fr-FR" b="1" dirty="0" smtClean="0">
                <a:solidFill>
                  <a:schemeClr val="accent5">
                    <a:lumMod val="50000"/>
                  </a:schemeClr>
                </a:solidFill>
              </a:rPr>
              <a:t>2</a:t>
            </a:r>
            <a:r>
              <a:rPr lang="fr-FR" b="1" baseline="30000" dirty="0" smtClean="0">
                <a:solidFill>
                  <a:schemeClr val="accent5">
                    <a:lumMod val="50000"/>
                  </a:schemeClr>
                </a:solidFill>
              </a:rPr>
              <a:t>n</a:t>
            </a:r>
            <a:r>
              <a:rPr lang="fr-FR" dirty="0" smtClean="0"/>
              <a:t> </a:t>
            </a:r>
            <a:r>
              <a:rPr lang="fr-FR" dirty="0"/>
              <a:t>lignes représentant la valeur de vérité de α correspondant à chaque </a:t>
            </a:r>
            <a:r>
              <a:rPr lang="fr-FR" b="1" dirty="0">
                <a:solidFill>
                  <a:schemeClr val="accent5">
                    <a:lumMod val="50000"/>
                  </a:schemeClr>
                </a:solidFill>
              </a:rPr>
              <a:t>combinaison</a:t>
            </a:r>
            <a:r>
              <a:rPr lang="fr-FR" dirty="0">
                <a:solidFill>
                  <a:schemeClr val="accent5">
                    <a:lumMod val="50000"/>
                  </a:schemeClr>
                </a:solidFill>
              </a:rPr>
              <a:t> </a:t>
            </a:r>
            <a:r>
              <a:rPr lang="fr-FR" dirty="0"/>
              <a:t>de valeur de vérité des </a:t>
            </a:r>
            <a:r>
              <a:rPr lang="fr-FR" b="1" dirty="0">
                <a:solidFill>
                  <a:schemeClr val="accent5">
                    <a:lumMod val="50000"/>
                  </a:schemeClr>
                </a:solidFill>
              </a:rPr>
              <a:t>n variables </a:t>
            </a:r>
            <a:r>
              <a:rPr lang="fr-FR" dirty="0"/>
              <a:t>(appelées aussi distribution de valeurs de vérité des variables).</a:t>
            </a:r>
          </a:p>
        </p:txBody>
      </p:sp>
    </p:spTree>
    <p:extLst>
      <p:ext uri="{BB962C8B-B14F-4D97-AF65-F5344CB8AC3E}">
        <p14:creationId xmlns:p14="http://schemas.microsoft.com/office/powerpoint/2010/main" val="27611045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Interprétation</a:t>
            </a:r>
          </a:p>
        </p:txBody>
      </p:sp>
      <p:graphicFrame>
        <p:nvGraphicFramePr>
          <p:cNvPr id="5" name="Espace réservé du contenu 4"/>
          <p:cNvGraphicFramePr>
            <a:graphicFrameLocks noGrp="1"/>
          </p:cNvGraphicFramePr>
          <p:nvPr>
            <p:ph idx="1"/>
            <p:extLst>
              <p:ext uri="{D42A27DB-BD31-4B8C-83A1-F6EECF244321}">
                <p14:modId xmlns:p14="http://schemas.microsoft.com/office/powerpoint/2010/main" val="3013702001"/>
              </p:ext>
            </p:extLst>
          </p:nvPr>
        </p:nvGraphicFramePr>
        <p:xfrm>
          <a:off x="457200" y="1752600"/>
          <a:ext cx="8229600" cy="185420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pPr algn="ctr"/>
                      <a:r>
                        <a:rPr lang="fr-FR" dirty="0" smtClean="0"/>
                        <a:t>I(a)</a:t>
                      </a:r>
                      <a:endParaRPr lang="fr-FR" dirty="0"/>
                    </a:p>
                  </a:txBody>
                  <a:tcPr/>
                </a:tc>
                <a:tc>
                  <a:txBody>
                    <a:bodyPr/>
                    <a:lstStyle/>
                    <a:p>
                      <a:pPr algn="ctr"/>
                      <a:r>
                        <a:rPr lang="fr-FR" dirty="0" smtClean="0"/>
                        <a:t>I(c) </a:t>
                      </a:r>
                      <a:endParaRPr lang="fr-FR" dirty="0"/>
                    </a:p>
                  </a:txBody>
                  <a:tcPr/>
                </a:tc>
                <a:tc>
                  <a:txBody>
                    <a:bodyPr/>
                    <a:lstStyle/>
                    <a:p>
                      <a:pPr algn="ctr"/>
                      <a:r>
                        <a:rPr lang="fr-FR" dirty="0" smtClean="0"/>
                        <a:t>I(¬a⇒¬c) </a:t>
                      </a:r>
                      <a:endParaRPr lang="fr-FR" dirty="0"/>
                    </a:p>
                  </a:txBody>
                  <a:tcPr/>
                </a:tc>
              </a:tr>
              <a:tr h="370840">
                <a:tc>
                  <a:txBody>
                    <a:bodyPr/>
                    <a:lstStyle/>
                    <a:p>
                      <a:pPr algn="ctr"/>
                      <a:r>
                        <a:rPr lang="fr-FR" dirty="0" smtClean="0"/>
                        <a:t>0</a:t>
                      </a:r>
                      <a:endParaRPr lang="fr-FR" dirty="0"/>
                    </a:p>
                  </a:txBody>
                  <a:tcPr/>
                </a:tc>
                <a:tc>
                  <a:txBody>
                    <a:bodyPr/>
                    <a:lstStyle/>
                    <a:p>
                      <a:pPr algn="ctr"/>
                      <a:r>
                        <a:rPr lang="fr-FR" dirty="0" smtClean="0"/>
                        <a:t>0</a:t>
                      </a:r>
                      <a:endParaRPr lang="fr-FR" dirty="0"/>
                    </a:p>
                  </a:txBody>
                  <a:tcPr/>
                </a:tc>
                <a:tc>
                  <a:txBody>
                    <a:bodyPr/>
                    <a:lstStyle/>
                    <a:p>
                      <a:pPr algn="ctr"/>
                      <a:r>
                        <a:rPr lang="fr-FR" dirty="0" smtClean="0"/>
                        <a:t>1</a:t>
                      </a:r>
                      <a:endParaRPr lang="fr-FR" dirty="0"/>
                    </a:p>
                  </a:txBody>
                  <a:tcPr/>
                </a:tc>
              </a:tr>
              <a:tr h="370840">
                <a:tc>
                  <a:txBody>
                    <a:bodyPr/>
                    <a:lstStyle/>
                    <a:p>
                      <a:pPr algn="ctr"/>
                      <a:r>
                        <a:rPr lang="fr-FR" dirty="0" smtClean="0"/>
                        <a:t>0</a:t>
                      </a:r>
                      <a:endParaRPr lang="fr-FR" dirty="0"/>
                    </a:p>
                  </a:txBody>
                  <a:tcPr/>
                </a:tc>
                <a:tc>
                  <a:txBody>
                    <a:bodyPr/>
                    <a:lstStyle/>
                    <a:p>
                      <a:pPr algn="ctr"/>
                      <a:r>
                        <a:rPr lang="fr-FR" dirty="0" smtClean="0"/>
                        <a:t>1</a:t>
                      </a:r>
                      <a:endParaRPr lang="fr-FR" dirty="0"/>
                    </a:p>
                  </a:txBody>
                  <a:tcPr/>
                </a:tc>
                <a:tc>
                  <a:txBody>
                    <a:bodyPr/>
                    <a:lstStyle/>
                    <a:p>
                      <a:pPr algn="ctr"/>
                      <a:r>
                        <a:rPr lang="fr-FR" dirty="0" smtClean="0"/>
                        <a:t>0</a:t>
                      </a:r>
                      <a:endParaRPr lang="fr-FR" dirty="0"/>
                    </a:p>
                  </a:txBody>
                  <a:tcPr/>
                </a:tc>
              </a:tr>
              <a:tr h="370840">
                <a:tc>
                  <a:txBody>
                    <a:bodyPr/>
                    <a:lstStyle/>
                    <a:p>
                      <a:pPr algn="ctr"/>
                      <a:r>
                        <a:rPr lang="fr-FR" dirty="0" smtClean="0"/>
                        <a:t>1</a:t>
                      </a:r>
                      <a:endParaRPr lang="fr-FR" dirty="0"/>
                    </a:p>
                  </a:txBody>
                  <a:tcPr/>
                </a:tc>
                <a:tc>
                  <a:txBody>
                    <a:bodyPr/>
                    <a:lstStyle/>
                    <a:p>
                      <a:pPr algn="ctr"/>
                      <a:r>
                        <a:rPr lang="fr-FR" dirty="0" smtClean="0"/>
                        <a:t>0</a:t>
                      </a:r>
                      <a:endParaRPr lang="fr-FR" dirty="0"/>
                    </a:p>
                  </a:txBody>
                  <a:tcPr/>
                </a:tc>
                <a:tc>
                  <a:txBody>
                    <a:bodyPr/>
                    <a:lstStyle/>
                    <a:p>
                      <a:pPr algn="ctr"/>
                      <a:r>
                        <a:rPr lang="fr-FR" dirty="0" smtClean="0"/>
                        <a:t>0</a:t>
                      </a:r>
                      <a:endParaRPr lang="fr-FR" dirty="0"/>
                    </a:p>
                  </a:txBody>
                  <a:tcPr/>
                </a:tc>
              </a:tr>
              <a:tr h="370840">
                <a:tc>
                  <a:txBody>
                    <a:bodyPr/>
                    <a:lstStyle/>
                    <a:p>
                      <a:pPr algn="ctr"/>
                      <a:r>
                        <a:rPr lang="fr-FR" dirty="0" smtClean="0"/>
                        <a:t>1</a:t>
                      </a:r>
                      <a:endParaRPr lang="fr-FR" dirty="0"/>
                    </a:p>
                  </a:txBody>
                  <a:tcPr/>
                </a:tc>
                <a:tc>
                  <a:txBody>
                    <a:bodyPr/>
                    <a:lstStyle/>
                    <a:p>
                      <a:pPr algn="ctr"/>
                      <a:r>
                        <a:rPr lang="fr-FR" dirty="0" smtClean="0"/>
                        <a:t>1</a:t>
                      </a:r>
                      <a:endParaRPr lang="fr-FR" dirty="0"/>
                    </a:p>
                  </a:txBody>
                  <a:tcPr/>
                </a:tc>
                <a:tc>
                  <a:txBody>
                    <a:bodyPr/>
                    <a:lstStyle/>
                    <a:p>
                      <a:pPr algn="ctr"/>
                      <a:r>
                        <a:rPr lang="fr-FR" dirty="0" smtClean="0"/>
                        <a:t>1</a:t>
                      </a:r>
                      <a:endParaRPr lang="fr-FR" dirty="0"/>
                    </a:p>
                  </a:txBody>
                  <a:tcPr/>
                </a:tc>
              </a:tr>
            </a:tbl>
          </a:graphicData>
        </a:graphic>
      </p:graphicFrame>
      <p:sp>
        <p:nvSpPr>
          <p:cNvPr id="6" name="Rectangle 5"/>
          <p:cNvSpPr/>
          <p:nvPr/>
        </p:nvSpPr>
        <p:spPr>
          <a:xfrm>
            <a:off x="467544" y="4017838"/>
            <a:ext cx="8280920" cy="923330"/>
          </a:xfrm>
          <a:prstGeom prst="rect">
            <a:avLst/>
          </a:prstGeom>
        </p:spPr>
        <p:txBody>
          <a:bodyPr wrap="square">
            <a:spAutoFit/>
          </a:bodyPr>
          <a:lstStyle/>
          <a:p>
            <a:r>
              <a:rPr lang="fr-FR" dirty="0"/>
              <a:t> La valeur de vérité associé par l’interprétation </a:t>
            </a:r>
            <a:r>
              <a:rPr lang="fr-FR" b="1" dirty="0">
                <a:solidFill>
                  <a:schemeClr val="accent5">
                    <a:lumMod val="50000"/>
                  </a:schemeClr>
                </a:solidFill>
              </a:rPr>
              <a:t>I</a:t>
            </a:r>
            <a:r>
              <a:rPr lang="fr-FR" dirty="0"/>
              <a:t> à une </a:t>
            </a:r>
            <a:r>
              <a:rPr lang="fr-FR" b="1" dirty="0">
                <a:solidFill>
                  <a:schemeClr val="accent5">
                    <a:lumMod val="50000"/>
                  </a:schemeClr>
                </a:solidFill>
              </a:rPr>
              <a:t>formule</a:t>
            </a:r>
            <a:r>
              <a:rPr lang="fr-FR" dirty="0">
                <a:solidFill>
                  <a:schemeClr val="accent5">
                    <a:lumMod val="50000"/>
                  </a:schemeClr>
                </a:solidFill>
              </a:rPr>
              <a:t> </a:t>
            </a:r>
            <a:r>
              <a:rPr lang="fr-FR" b="1" dirty="0">
                <a:solidFill>
                  <a:schemeClr val="accent5">
                    <a:lumMod val="50000"/>
                  </a:schemeClr>
                </a:solidFill>
              </a:rPr>
              <a:t>A</a:t>
            </a:r>
            <a:r>
              <a:rPr lang="fr-FR" dirty="0"/>
              <a:t> dépend uniquement des valeurs de vérité associés par </a:t>
            </a:r>
            <a:r>
              <a:rPr lang="fr-FR" b="1" dirty="0">
                <a:solidFill>
                  <a:schemeClr val="accent5">
                    <a:lumMod val="50000"/>
                  </a:schemeClr>
                </a:solidFill>
              </a:rPr>
              <a:t>I </a:t>
            </a:r>
            <a:r>
              <a:rPr lang="fr-FR" dirty="0"/>
              <a:t>à chacune des </a:t>
            </a:r>
            <a:r>
              <a:rPr lang="fr-FR" b="1" dirty="0">
                <a:solidFill>
                  <a:schemeClr val="accent5">
                    <a:lumMod val="50000"/>
                  </a:schemeClr>
                </a:solidFill>
              </a:rPr>
              <a:t>variables</a:t>
            </a:r>
            <a:r>
              <a:rPr lang="fr-FR" dirty="0">
                <a:solidFill>
                  <a:schemeClr val="accent5">
                    <a:lumMod val="50000"/>
                  </a:schemeClr>
                </a:solidFill>
              </a:rPr>
              <a:t> </a:t>
            </a:r>
            <a:r>
              <a:rPr lang="fr-FR" dirty="0"/>
              <a:t>de A. </a:t>
            </a:r>
          </a:p>
        </p:txBody>
      </p:sp>
    </p:spTree>
    <p:extLst>
      <p:ext uri="{BB962C8B-B14F-4D97-AF65-F5344CB8AC3E}">
        <p14:creationId xmlns:p14="http://schemas.microsoft.com/office/powerpoint/2010/main" val="6734021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Interprétation</a:t>
            </a:r>
            <a:endParaRPr lang="fr-FR" dirty="0"/>
          </a:p>
        </p:txBody>
      </p:sp>
      <p:sp>
        <p:nvSpPr>
          <p:cNvPr id="3" name="Espace réservé du contenu 2"/>
          <p:cNvSpPr>
            <a:spLocks noGrp="1"/>
          </p:cNvSpPr>
          <p:nvPr>
            <p:ph idx="1"/>
          </p:nvPr>
        </p:nvSpPr>
        <p:spPr/>
        <p:txBody>
          <a:bodyPr/>
          <a:lstStyle/>
          <a:p>
            <a:pPr algn="just"/>
            <a:r>
              <a:rPr lang="fr-FR" dirty="0"/>
              <a:t>On dit qu’une interprétation I </a:t>
            </a:r>
            <a:r>
              <a:rPr lang="fr-FR" b="1" dirty="0">
                <a:solidFill>
                  <a:schemeClr val="accent5">
                    <a:lumMod val="50000"/>
                  </a:schemeClr>
                </a:solidFill>
              </a:rPr>
              <a:t>satisfait</a:t>
            </a:r>
            <a:r>
              <a:rPr lang="fr-FR" dirty="0">
                <a:solidFill>
                  <a:schemeClr val="accent5">
                    <a:lumMod val="50000"/>
                  </a:schemeClr>
                </a:solidFill>
              </a:rPr>
              <a:t> </a:t>
            </a:r>
            <a:r>
              <a:rPr lang="fr-FR" dirty="0"/>
              <a:t>une formule A, lorsque I(A)=</a:t>
            </a:r>
            <a:r>
              <a:rPr lang="fr-FR" b="1" dirty="0" smtClean="0"/>
              <a:t>1  </a:t>
            </a:r>
            <a:r>
              <a:rPr lang="fr-FR" dirty="0" smtClean="0"/>
              <a:t>(</a:t>
            </a:r>
            <a:r>
              <a:rPr lang="fr-FR" dirty="0"/>
              <a:t>est appelée aussi </a:t>
            </a:r>
            <a:r>
              <a:rPr lang="fr-FR" b="1" dirty="0">
                <a:solidFill>
                  <a:schemeClr val="accent5">
                    <a:lumMod val="50000"/>
                  </a:schemeClr>
                </a:solidFill>
              </a:rPr>
              <a:t>modèle</a:t>
            </a:r>
            <a:r>
              <a:rPr lang="fr-FR" dirty="0" smtClean="0"/>
              <a:t>) </a:t>
            </a:r>
          </a:p>
          <a:p>
            <a:pPr algn="just"/>
            <a:r>
              <a:rPr lang="fr-FR" dirty="0" smtClean="0"/>
              <a:t>On </a:t>
            </a:r>
            <a:r>
              <a:rPr lang="fr-FR" dirty="0"/>
              <a:t>dit qu’elle </a:t>
            </a:r>
            <a:r>
              <a:rPr lang="fr-FR" b="1" dirty="0">
                <a:solidFill>
                  <a:schemeClr val="accent5">
                    <a:lumMod val="50000"/>
                  </a:schemeClr>
                </a:solidFill>
              </a:rPr>
              <a:t>falsifie</a:t>
            </a:r>
            <a:r>
              <a:rPr lang="fr-FR" dirty="0">
                <a:solidFill>
                  <a:schemeClr val="accent5">
                    <a:lumMod val="50000"/>
                  </a:schemeClr>
                </a:solidFill>
              </a:rPr>
              <a:t> </a:t>
            </a:r>
            <a:r>
              <a:rPr lang="fr-FR" dirty="0"/>
              <a:t>A si I(A)=</a:t>
            </a:r>
            <a:r>
              <a:rPr lang="fr-FR" b="1" dirty="0"/>
              <a:t>0</a:t>
            </a:r>
            <a:r>
              <a:rPr lang="fr-FR" dirty="0"/>
              <a:t>.</a:t>
            </a:r>
          </a:p>
        </p:txBody>
      </p:sp>
    </p:spTree>
    <p:extLst>
      <p:ext uri="{BB962C8B-B14F-4D97-AF65-F5344CB8AC3E}">
        <p14:creationId xmlns:p14="http://schemas.microsoft.com/office/powerpoint/2010/main" val="3953384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La </a:t>
            </a:r>
            <a:r>
              <a:rPr lang="fr-FR" dirty="0" smtClean="0"/>
              <a:t>négation</a:t>
            </a:r>
            <a:endParaRPr lang="fr-FR" dirty="0"/>
          </a:p>
        </p:txBody>
      </p:sp>
      <p:sp>
        <p:nvSpPr>
          <p:cNvPr id="3" name="Espace réservé du contenu 2"/>
          <p:cNvSpPr>
            <a:spLocks noGrp="1"/>
          </p:cNvSpPr>
          <p:nvPr>
            <p:ph idx="1"/>
          </p:nvPr>
        </p:nvSpPr>
        <p:spPr>
          <a:xfrm>
            <a:off x="457200" y="1752601"/>
            <a:ext cx="8229600" cy="1820416"/>
          </a:xfrm>
        </p:spPr>
        <p:txBody>
          <a:bodyPr/>
          <a:lstStyle/>
          <a:p>
            <a:pPr algn="just"/>
            <a:r>
              <a:rPr lang="fr-FR" dirty="0"/>
              <a:t>La </a:t>
            </a:r>
            <a:r>
              <a:rPr lang="fr-FR" b="1" dirty="0">
                <a:solidFill>
                  <a:schemeClr val="accent5">
                    <a:lumMod val="50000"/>
                  </a:schemeClr>
                </a:solidFill>
              </a:rPr>
              <a:t>négation</a:t>
            </a:r>
            <a:r>
              <a:rPr lang="fr-FR" dirty="0">
                <a:solidFill>
                  <a:schemeClr val="accent5">
                    <a:lumMod val="50000"/>
                  </a:schemeClr>
                </a:solidFill>
              </a:rPr>
              <a:t> </a:t>
            </a:r>
            <a:r>
              <a:rPr lang="fr-FR" dirty="0"/>
              <a:t>d’une proposition </a:t>
            </a:r>
            <a:r>
              <a:rPr lang="fr-FR" b="1" dirty="0">
                <a:solidFill>
                  <a:schemeClr val="accent5">
                    <a:lumMod val="50000"/>
                  </a:schemeClr>
                </a:solidFill>
              </a:rPr>
              <a:t>a</a:t>
            </a:r>
            <a:r>
              <a:rPr lang="fr-FR" dirty="0"/>
              <a:t> notée </a:t>
            </a:r>
            <a:r>
              <a:rPr lang="fr-FR" b="1" dirty="0">
                <a:solidFill>
                  <a:schemeClr val="accent5">
                    <a:lumMod val="50000"/>
                  </a:schemeClr>
                </a:solidFill>
              </a:rPr>
              <a:t>¬a</a:t>
            </a:r>
            <a:r>
              <a:rPr lang="fr-FR" dirty="0"/>
              <a:t> est </a:t>
            </a:r>
            <a:r>
              <a:rPr lang="fr-FR" dirty="0" err="1"/>
              <a:t>déﬁnie</a:t>
            </a:r>
            <a:r>
              <a:rPr lang="fr-FR" dirty="0"/>
              <a:t> de la manière suivante : </a:t>
            </a:r>
            <a:endParaRPr lang="fr-FR" dirty="0" smtClean="0"/>
          </a:p>
          <a:p>
            <a:pPr lvl="1" algn="just"/>
            <a:r>
              <a:rPr lang="fr-FR" dirty="0" smtClean="0"/>
              <a:t>Si </a:t>
            </a:r>
            <a:r>
              <a:rPr lang="fr-FR" dirty="0"/>
              <a:t>la proposition a est </a:t>
            </a:r>
            <a:r>
              <a:rPr lang="fr-FR" b="1" dirty="0">
                <a:solidFill>
                  <a:srgbClr val="00B050"/>
                </a:solidFill>
              </a:rPr>
              <a:t>vraie</a:t>
            </a:r>
            <a:r>
              <a:rPr lang="fr-FR" dirty="0">
                <a:solidFill>
                  <a:srgbClr val="00B050"/>
                </a:solidFill>
              </a:rPr>
              <a:t> </a:t>
            </a:r>
            <a:r>
              <a:rPr lang="fr-FR" dirty="0"/>
              <a:t>alors ¬a est </a:t>
            </a:r>
            <a:r>
              <a:rPr lang="fr-FR" b="1" dirty="0">
                <a:solidFill>
                  <a:srgbClr val="FF0000"/>
                </a:solidFill>
              </a:rPr>
              <a:t>fausse</a:t>
            </a:r>
            <a:r>
              <a:rPr lang="fr-FR" dirty="0"/>
              <a:t>. </a:t>
            </a:r>
            <a:endParaRPr lang="fr-FR" dirty="0" smtClean="0"/>
          </a:p>
          <a:p>
            <a:pPr lvl="1" algn="just"/>
            <a:r>
              <a:rPr lang="fr-FR" dirty="0" smtClean="0"/>
              <a:t>Si </a:t>
            </a:r>
            <a:r>
              <a:rPr lang="fr-FR" dirty="0"/>
              <a:t>la proposition a est </a:t>
            </a:r>
            <a:r>
              <a:rPr lang="fr-FR" b="1" dirty="0">
                <a:solidFill>
                  <a:srgbClr val="FF0000"/>
                </a:solidFill>
              </a:rPr>
              <a:t>fausse</a:t>
            </a:r>
            <a:r>
              <a:rPr lang="fr-FR" dirty="0">
                <a:solidFill>
                  <a:srgbClr val="FF0000"/>
                </a:solidFill>
              </a:rPr>
              <a:t> </a:t>
            </a:r>
            <a:r>
              <a:rPr lang="fr-FR" dirty="0"/>
              <a:t>alors ¬a est </a:t>
            </a:r>
            <a:r>
              <a:rPr lang="fr-FR" b="1" dirty="0">
                <a:solidFill>
                  <a:srgbClr val="00B050"/>
                </a:solidFill>
              </a:rPr>
              <a:t>vraie</a:t>
            </a:r>
            <a:r>
              <a:rPr lang="fr-FR" dirty="0"/>
              <a:t>.</a:t>
            </a:r>
          </a:p>
        </p:txBody>
      </p:sp>
      <p:graphicFrame>
        <p:nvGraphicFramePr>
          <p:cNvPr id="4" name="Tableau 3"/>
          <p:cNvGraphicFramePr>
            <a:graphicFrameLocks noGrp="1"/>
          </p:cNvGraphicFramePr>
          <p:nvPr>
            <p:extLst>
              <p:ext uri="{D42A27DB-BD31-4B8C-83A1-F6EECF244321}">
                <p14:modId xmlns:p14="http://schemas.microsoft.com/office/powerpoint/2010/main" val="187411228"/>
              </p:ext>
            </p:extLst>
          </p:nvPr>
        </p:nvGraphicFramePr>
        <p:xfrm>
          <a:off x="2267744" y="3933056"/>
          <a:ext cx="4392488" cy="1112520"/>
        </p:xfrm>
        <a:graphic>
          <a:graphicData uri="http://schemas.openxmlformats.org/drawingml/2006/table">
            <a:tbl>
              <a:tblPr firstRow="1" bandRow="1">
                <a:tableStyleId>{5C22544A-7EE6-4342-B048-85BDC9FD1C3A}</a:tableStyleId>
              </a:tblPr>
              <a:tblGrid>
                <a:gridCol w="2196244"/>
                <a:gridCol w="2196244"/>
              </a:tblGrid>
              <a:tr h="370840">
                <a:tc>
                  <a:txBody>
                    <a:bodyPr/>
                    <a:lstStyle/>
                    <a:p>
                      <a:pPr algn="ctr"/>
                      <a:r>
                        <a:rPr lang="fr-FR" dirty="0" smtClean="0"/>
                        <a:t>a</a:t>
                      </a:r>
                      <a:endParaRPr lang="fr-FR" dirty="0"/>
                    </a:p>
                  </a:txBody>
                  <a:tcPr/>
                </a:tc>
                <a:tc>
                  <a:txBody>
                    <a:bodyPr/>
                    <a:lstStyle/>
                    <a:p>
                      <a:pPr algn="ctr"/>
                      <a:r>
                        <a:rPr lang="fr-FR" dirty="0" smtClean="0"/>
                        <a:t>¬a</a:t>
                      </a:r>
                      <a:endParaRPr lang="fr-FR" dirty="0"/>
                    </a:p>
                  </a:txBody>
                  <a:tcPr/>
                </a:tc>
              </a:tr>
              <a:tr h="370840">
                <a:tc>
                  <a:txBody>
                    <a:bodyPr/>
                    <a:lstStyle/>
                    <a:p>
                      <a:pPr algn="ctr"/>
                      <a:r>
                        <a:rPr lang="fr-FR" dirty="0" smtClean="0"/>
                        <a:t>0</a:t>
                      </a:r>
                      <a:endParaRPr lang="fr-FR" dirty="0"/>
                    </a:p>
                  </a:txBody>
                  <a:tcPr/>
                </a:tc>
                <a:tc>
                  <a:txBody>
                    <a:bodyPr/>
                    <a:lstStyle/>
                    <a:p>
                      <a:pPr algn="ctr"/>
                      <a:r>
                        <a:rPr lang="fr-FR" dirty="0" smtClean="0"/>
                        <a:t>1</a:t>
                      </a:r>
                      <a:endParaRPr lang="fr-FR" dirty="0"/>
                    </a:p>
                  </a:txBody>
                  <a:tcPr/>
                </a:tc>
              </a:tr>
              <a:tr h="370840">
                <a:tc>
                  <a:txBody>
                    <a:bodyPr/>
                    <a:lstStyle/>
                    <a:p>
                      <a:pPr algn="ctr"/>
                      <a:r>
                        <a:rPr lang="fr-FR" dirty="0" smtClean="0"/>
                        <a:t>1</a:t>
                      </a:r>
                      <a:endParaRPr lang="fr-FR" dirty="0"/>
                    </a:p>
                  </a:txBody>
                  <a:tcPr/>
                </a:tc>
                <a:tc>
                  <a:txBody>
                    <a:bodyPr/>
                    <a:lstStyle/>
                    <a:p>
                      <a:pPr algn="ctr"/>
                      <a:r>
                        <a:rPr lang="fr-FR" dirty="0" smtClean="0"/>
                        <a:t>0</a:t>
                      </a:r>
                      <a:endParaRPr lang="fr-FR" dirty="0"/>
                    </a:p>
                  </a:txBody>
                  <a:tcPr/>
                </a:tc>
              </a:tr>
            </a:tbl>
          </a:graphicData>
        </a:graphic>
      </p:graphicFrame>
    </p:spTree>
    <p:extLst>
      <p:ext uri="{BB962C8B-B14F-4D97-AF65-F5344CB8AC3E}">
        <p14:creationId xmlns:p14="http://schemas.microsoft.com/office/powerpoint/2010/main" val="11324270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La </a:t>
            </a:r>
            <a:r>
              <a:rPr lang="fr-FR" dirty="0" smtClean="0"/>
              <a:t>conjonction</a:t>
            </a:r>
            <a:endParaRPr lang="fr-FR" dirty="0"/>
          </a:p>
        </p:txBody>
      </p:sp>
      <p:sp>
        <p:nvSpPr>
          <p:cNvPr id="3" name="Espace réservé du contenu 2"/>
          <p:cNvSpPr>
            <a:spLocks noGrp="1"/>
          </p:cNvSpPr>
          <p:nvPr>
            <p:ph idx="1"/>
          </p:nvPr>
        </p:nvSpPr>
        <p:spPr>
          <a:xfrm>
            <a:off x="457200" y="1752601"/>
            <a:ext cx="8229600" cy="1892424"/>
          </a:xfrm>
        </p:spPr>
        <p:txBody>
          <a:bodyPr/>
          <a:lstStyle/>
          <a:p>
            <a:pPr algn="just"/>
            <a:r>
              <a:rPr lang="fr-FR" dirty="0"/>
              <a:t>La </a:t>
            </a:r>
            <a:r>
              <a:rPr lang="fr-FR" b="1" dirty="0">
                <a:solidFill>
                  <a:schemeClr val="accent3">
                    <a:lumMod val="50000"/>
                  </a:schemeClr>
                </a:solidFill>
              </a:rPr>
              <a:t>conjonction</a:t>
            </a:r>
            <a:r>
              <a:rPr lang="fr-FR" dirty="0"/>
              <a:t> de deux propositions a et b notée symboliquement par a ∧ b et se lit (a et b) </a:t>
            </a:r>
            <a:endParaRPr lang="fr-FR" dirty="0" smtClean="0"/>
          </a:p>
          <a:p>
            <a:pPr algn="just"/>
            <a:r>
              <a:rPr lang="fr-FR" b="1" dirty="0">
                <a:solidFill>
                  <a:schemeClr val="accent3">
                    <a:lumMod val="50000"/>
                  </a:schemeClr>
                </a:solidFill>
              </a:rPr>
              <a:t>a ∧ b </a:t>
            </a:r>
            <a:r>
              <a:rPr lang="fr-FR" dirty="0" smtClean="0"/>
              <a:t>est </a:t>
            </a:r>
            <a:r>
              <a:rPr lang="fr-FR" dirty="0"/>
              <a:t>vraie si et seulement si les deux propositions a et b sont vraies </a:t>
            </a:r>
            <a:r>
              <a:rPr lang="fr-FR" b="1" dirty="0">
                <a:solidFill>
                  <a:schemeClr val="accent3">
                    <a:lumMod val="50000"/>
                  </a:schemeClr>
                </a:solidFill>
              </a:rPr>
              <a:t>simultanément</a:t>
            </a:r>
          </a:p>
        </p:txBody>
      </p:sp>
      <p:graphicFrame>
        <p:nvGraphicFramePr>
          <p:cNvPr id="4" name="Tableau 3"/>
          <p:cNvGraphicFramePr>
            <a:graphicFrameLocks noGrp="1"/>
          </p:cNvGraphicFramePr>
          <p:nvPr>
            <p:extLst>
              <p:ext uri="{D42A27DB-BD31-4B8C-83A1-F6EECF244321}">
                <p14:modId xmlns:p14="http://schemas.microsoft.com/office/powerpoint/2010/main" val="944681272"/>
              </p:ext>
            </p:extLst>
          </p:nvPr>
        </p:nvGraphicFramePr>
        <p:xfrm>
          <a:off x="1547664" y="3789040"/>
          <a:ext cx="6096000" cy="1854200"/>
        </p:xfrm>
        <a:graphic>
          <a:graphicData uri="http://schemas.openxmlformats.org/drawingml/2006/table">
            <a:tbl>
              <a:tblPr firstRow="1" bandRow="1">
                <a:tableStyleId>{5C22544A-7EE6-4342-B048-85BDC9FD1C3A}</a:tableStyleId>
              </a:tblPr>
              <a:tblGrid>
                <a:gridCol w="2032000"/>
                <a:gridCol w="2032000"/>
                <a:gridCol w="2032000"/>
              </a:tblGrid>
              <a:tr h="370840">
                <a:tc>
                  <a:txBody>
                    <a:bodyPr/>
                    <a:lstStyle/>
                    <a:p>
                      <a:pPr algn="ctr"/>
                      <a:r>
                        <a:rPr lang="fr-FR" dirty="0" smtClean="0"/>
                        <a:t>a</a:t>
                      </a:r>
                      <a:endParaRPr lang="fr-FR" dirty="0"/>
                    </a:p>
                  </a:txBody>
                  <a:tcPr/>
                </a:tc>
                <a:tc>
                  <a:txBody>
                    <a:bodyPr/>
                    <a:lstStyle/>
                    <a:p>
                      <a:pPr algn="ctr"/>
                      <a:r>
                        <a:rPr lang="fr-FR" dirty="0" smtClean="0"/>
                        <a:t>b</a:t>
                      </a:r>
                      <a:endParaRPr lang="fr-FR" dirty="0"/>
                    </a:p>
                  </a:txBody>
                  <a:tcPr/>
                </a:tc>
                <a:tc>
                  <a:txBody>
                    <a:bodyPr/>
                    <a:lstStyle/>
                    <a:p>
                      <a:pPr algn="ctr"/>
                      <a:r>
                        <a:rPr lang="fr-FR" dirty="0" smtClean="0"/>
                        <a:t>a ∧ b </a:t>
                      </a:r>
                      <a:endParaRPr lang="fr-FR" dirty="0"/>
                    </a:p>
                  </a:txBody>
                  <a:tcPr/>
                </a:tc>
              </a:tr>
              <a:tr h="370840">
                <a:tc>
                  <a:txBody>
                    <a:bodyPr/>
                    <a:lstStyle/>
                    <a:p>
                      <a:pPr algn="ctr"/>
                      <a:r>
                        <a:rPr lang="fr-FR" dirty="0" smtClean="0"/>
                        <a:t>0</a:t>
                      </a:r>
                      <a:endParaRPr lang="fr-FR" dirty="0"/>
                    </a:p>
                  </a:txBody>
                  <a:tcPr/>
                </a:tc>
                <a:tc>
                  <a:txBody>
                    <a:bodyPr/>
                    <a:lstStyle/>
                    <a:p>
                      <a:pPr algn="ctr"/>
                      <a:r>
                        <a:rPr lang="fr-FR" dirty="0" smtClean="0"/>
                        <a:t>0</a:t>
                      </a:r>
                      <a:endParaRPr lang="fr-FR" dirty="0"/>
                    </a:p>
                  </a:txBody>
                  <a:tcPr/>
                </a:tc>
                <a:tc>
                  <a:txBody>
                    <a:bodyPr/>
                    <a:lstStyle/>
                    <a:p>
                      <a:pPr algn="ctr"/>
                      <a:r>
                        <a:rPr lang="fr-FR" dirty="0" smtClean="0"/>
                        <a:t>0</a:t>
                      </a:r>
                      <a:endParaRPr lang="fr-FR" dirty="0"/>
                    </a:p>
                  </a:txBody>
                  <a:tcPr/>
                </a:tc>
              </a:tr>
              <a:tr h="370840">
                <a:tc>
                  <a:txBody>
                    <a:bodyPr/>
                    <a:lstStyle/>
                    <a:p>
                      <a:pPr algn="ctr"/>
                      <a:r>
                        <a:rPr lang="fr-FR" dirty="0" smtClean="0"/>
                        <a:t>0</a:t>
                      </a:r>
                      <a:endParaRPr lang="fr-FR" dirty="0"/>
                    </a:p>
                  </a:txBody>
                  <a:tcPr/>
                </a:tc>
                <a:tc>
                  <a:txBody>
                    <a:bodyPr/>
                    <a:lstStyle/>
                    <a:p>
                      <a:pPr algn="ctr"/>
                      <a:r>
                        <a:rPr lang="fr-FR" dirty="0" smtClean="0"/>
                        <a:t>1</a:t>
                      </a:r>
                      <a:endParaRPr lang="fr-FR" dirty="0"/>
                    </a:p>
                  </a:txBody>
                  <a:tcPr/>
                </a:tc>
                <a:tc>
                  <a:txBody>
                    <a:bodyPr/>
                    <a:lstStyle/>
                    <a:p>
                      <a:pPr algn="ctr"/>
                      <a:r>
                        <a:rPr lang="fr-FR" dirty="0" smtClean="0"/>
                        <a:t>0</a:t>
                      </a:r>
                      <a:endParaRPr lang="fr-FR" dirty="0"/>
                    </a:p>
                  </a:txBody>
                  <a:tcPr/>
                </a:tc>
              </a:tr>
              <a:tr h="370840">
                <a:tc>
                  <a:txBody>
                    <a:bodyPr/>
                    <a:lstStyle/>
                    <a:p>
                      <a:pPr algn="ctr"/>
                      <a:r>
                        <a:rPr lang="fr-FR" dirty="0" smtClean="0"/>
                        <a:t>1</a:t>
                      </a:r>
                      <a:endParaRPr lang="fr-FR" dirty="0"/>
                    </a:p>
                  </a:txBody>
                  <a:tcPr/>
                </a:tc>
                <a:tc>
                  <a:txBody>
                    <a:bodyPr/>
                    <a:lstStyle/>
                    <a:p>
                      <a:pPr algn="ctr"/>
                      <a:r>
                        <a:rPr lang="fr-FR" dirty="0" smtClean="0"/>
                        <a:t>0</a:t>
                      </a:r>
                      <a:endParaRPr lang="fr-FR" dirty="0"/>
                    </a:p>
                  </a:txBody>
                  <a:tcPr/>
                </a:tc>
                <a:tc>
                  <a:txBody>
                    <a:bodyPr/>
                    <a:lstStyle/>
                    <a:p>
                      <a:pPr algn="ctr"/>
                      <a:r>
                        <a:rPr lang="fr-FR" dirty="0" smtClean="0"/>
                        <a:t>0</a:t>
                      </a:r>
                      <a:endParaRPr lang="fr-FR" dirty="0"/>
                    </a:p>
                  </a:txBody>
                  <a:tcPr/>
                </a:tc>
              </a:tr>
              <a:tr h="370840">
                <a:tc>
                  <a:txBody>
                    <a:bodyPr/>
                    <a:lstStyle/>
                    <a:p>
                      <a:pPr algn="ctr"/>
                      <a:r>
                        <a:rPr lang="fr-FR" dirty="0" smtClean="0"/>
                        <a:t>1</a:t>
                      </a:r>
                      <a:endParaRPr lang="fr-FR" dirty="0"/>
                    </a:p>
                  </a:txBody>
                  <a:tcPr/>
                </a:tc>
                <a:tc>
                  <a:txBody>
                    <a:bodyPr/>
                    <a:lstStyle/>
                    <a:p>
                      <a:pPr algn="ctr"/>
                      <a:r>
                        <a:rPr lang="fr-FR" dirty="0" smtClean="0"/>
                        <a:t>1</a:t>
                      </a:r>
                      <a:endParaRPr lang="fr-FR" dirty="0"/>
                    </a:p>
                  </a:txBody>
                  <a:tcPr/>
                </a:tc>
                <a:tc>
                  <a:txBody>
                    <a:bodyPr/>
                    <a:lstStyle/>
                    <a:p>
                      <a:pPr algn="ctr"/>
                      <a:r>
                        <a:rPr lang="fr-FR" dirty="0" smtClean="0"/>
                        <a:t>1</a:t>
                      </a:r>
                      <a:endParaRPr lang="fr-FR" dirty="0"/>
                    </a:p>
                  </a:txBody>
                  <a:tcPr/>
                </a:tc>
              </a:tr>
            </a:tbl>
          </a:graphicData>
        </a:graphic>
      </p:graphicFrame>
      <p:sp>
        <p:nvSpPr>
          <p:cNvPr id="5" name="Rectangle 4"/>
          <p:cNvSpPr/>
          <p:nvPr/>
        </p:nvSpPr>
        <p:spPr>
          <a:xfrm>
            <a:off x="1417503" y="5184902"/>
            <a:ext cx="6336704" cy="576064"/>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959425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La disjonction</a:t>
            </a:r>
          </a:p>
        </p:txBody>
      </p:sp>
      <p:sp>
        <p:nvSpPr>
          <p:cNvPr id="3" name="Espace réservé du contenu 2"/>
          <p:cNvSpPr>
            <a:spLocks noGrp="1"/>
          </p:cNvSpPr>
          <p:nvPr>
            <p:ph idx="1"/>
          </p:nvPr>
        </p:nvSpPr>
        <p:spPr>
          <a:xfrm>
            <a:off x="457200" y="1752601"/>
            <a:ext cx="8229600" cy="1748408"/>
          </a:xfrm>
        </p:spPr>
        <p:txBody>
          <a:bodyPr/>
          <a:lstStyle/>
          <a:p>
            <a:pPr algn="just"/>
            <a:r>
              <a:rPr lang="fr-FR" dirty="0"/>
              <a:t>La </a:t>
            </a:r>
            <a:r>
              <a:rPr lang="fr-FR" b="1" dirty="0">
                <a:solidFill>
                  <a:schemeClr val="accent5">
                    <a:lumMod val="50000"/>
                  </a:schemeClr>
                </a:solidFill>
              </a:rPr>
              <a:t>disjonction</a:t>
            </a:r>
            <a:r>
              <a:rPr lang="fr-FR" dirty="0">
                <a:solidFill>
                  <a:schemeClr val="accent5">
                    <a:lumMod val="50000"/>
                  </a:schemeClr>
                </a:solidFill>
              </a:rPr>
              <a:t> </a:t>
            </a:r>
            <a:r>
              <a:rPr lang="fr-FR" dirty="0"/>
              <a:t>de deux propositions a et b notée symboliquement par </a:t>
            </a:r>
            <a:r>
              <a:rPr lang="fr-FR" b="1" dirty="0">
                <a:solidFill>
                  <a:schemeClr val="accent5">
                    <a:lumMod val="50000"/>
                  </a:schemeClr>
                </a:solidFill>
              </a:rPr>
              <a:t>a ∨ b </a:t>
            </a:r>
            <a:r>
              <a:rPr lang="fr-FR" dirty="0"/>
              <a:t>et se lit (a ou b) est fausse si et seulement si les deux propositions a et b sont </a:t>
            </a:r>
            <a:r>
              <a:rPr lang="fr-FR" b="1" dirty="0">
                <a:solidFill>
                  <a:schemeClr val="accent5">
                    <a:lumMod val="50000"/>
                  </a:schemeClr>
                </a:solidFill>
              </a:rPr>
              <a:t>fausses simultanément</a:t>
            </a:r>
            <a:r>
              <a:rPr lang="fr-FR" dirty="0"/>
              <a:t>. </a:t>
            </a:r>
            <a:r>
              <a:rPr lang="fr-FR" dirty="0" smtClean="0"/>
              <a:t>(</a:t>
            </a:r>
            <a:r>
              <a:rPr lang="fr-FR" dirty="0"/>
              <a:t>ou </a:t>
            </a:r>
            <a:r>
              <a:rPr lang="fr-FR" b="1" dirty="0"/>
              <a:t>inclusif</a:t>
            </a:r>
            <a:r>
              <a:rPr lang="fr-FR" dirty="0"/>
              <a:t>)</a:t>
            </a:r>
          </a:p>
        </p:txBody>
      </p:sp>
      <p:graphicFrame>
        <p:nvGraphicFramePr>
          <p:cNvPr id="4" name="Tableau 3"/>
          <p:cNvGraphicFramePr>
            <a:graphicFrameLocks noGrp="1"/>
          </p:cNvGraphicFramePr>
          <p:nvPr>
            <p:extLst>
              <p:ext uri="{D42A27DB-BD31-4B8C-83A1-F6EECF244321}">
                <p14:modId xmlns:p14="http://schemas.microsoft.com/office/powerpoint/2010/main" val="2535933645"/>
              </p:ext>
            </p:extLst>
          </p:nvPr>
        </p:nvGraphicFramePr>
        <p:xfrm>
          <a:off x="1763688" y="3573016"/>
          <a:ext cx="6096000" cy="1854200"/>
        </p:xfrm>
        <a:graphic>
          <a:graphicData uri="http://schemas.openxmlformats.org/drawingml/2006/table">
            <a:tbl>
              <a:tblPr firstRow="1" bandRow="1">
                <a:tableStyleId>{5C22544A-7EE6-4342-B048-85BDC9FD1C3A}</a:tableStyleId>
              </a:tblPr>
              <a:tblGrid>
                <a:gridCol w="2032000"/>
                <a:gridCol w="2032000"/>
                <a:gridCol w="2032000"/>
              </a:tblGrid>
              <a:tr h="370840">
                <a:tc>
                  <a:txBody>
                    <a:bodyPr/>
                    <a:lstStyle/>
                    <a:p>
                      <a:r>
                        <a:rPr lang="fr-FR" dirty="0" smtClean="0"/>
                        <a:t>a</a:t>
                      </a:r>
                      <a:endParaRPr lang="fr-FR" dirty="0"/>
                    </a:p>
                  </a:txBody>
                  <a:tcPr/>
                </a:tc>
                <a:tc>
                  <a:txBody>
                    <a:bodyPr/>
                    <a:lstStyle/>
                    <a:p>
                      <a:r>
                        <a:rPr lang="fr-FR" dirty="0" smtClean="0"/>
                        <a:t>b</a:t>
                      </a:r>
                      <a:endParaRPr lang="fr-FR" dirty="0"/>
                    </a:p>
                  </a:txBody>
                  <a:tcPr/>
                </a:tc>
                <a:tc>
                  <a:txBody>
                    <a:bodyPr/>
                    <a:lstStyle/>
                    <a:p>
                      <a:r>
                        <a:rPr lang="fr-FR" dirty="0" smtClean="0"/>
                        <a:t>a ∨ b </a:t>
                      </a:r>
                      <a:endParaRPr lang="fr-FR" dirty="0"/>
                    </a:p>
                  </a:txBody>
                  <a:tcPr/>
                </a:tc>
              </a:tr>
              <a:tr h="370840">
                <a:tc>
                  <a:txBody>
                    <a:bodyPr/>
                    <a:lstStyle/>
                    <a:p>
                      <a:r>
                        <a:rPr lang="fr-FR" dirty="0" smtClean="0"/>
                        <a:t>0</a:t>
                      </a:r>
                      <a:endParaRPr lang="fr-FR" dirty="0"/>
                    </a:p>
                  </a:txBody>
                  <a:tcPr/>
                </a:tc>
                <a:tc>
                  <a:txBody>
                    <a:bodyPr/>
                    <a:lstStyle/>
                    <a:p>
                      <a:r>
                        <a:rPr lang="fr-FR" dirty="0" smtClean="0"/>
                        <a:t>0</a:t>
                      </a:r>
                      <a:endParaRPr lang="fr-FR" dirty="0"/>
                    </a:p>
                  </a:txBody>
                  <a:tcPr/>
                </a:tc>
                <a:tc>
                  <a:txBody>
                    <a:bodyPr/>
                    <a:lstStyle/>
                    <a:p>
                      <a:r>
                        <a:rPr lang="fr-FR" dirty="0" smtClean="0"/>
                        <a:t>0</a:t>
                      </a:r>
                      <a:endParaRPr lang="fr-FR" dirty="0"/>
                    </a:p>
                  </a:txBody>
                  <a:tcPr/>
                </a:tc>
              </a:tr>
              <a:tr h="370840">
                <a:tc>
                  <a:txBody>
                    <a:bodyPr/>
                    <a:lstStyle/>
                    <a:p>
                      <a:r>
                        <a:rPr lang="fr-FR" dirty="0" smtClean="0"/>
                        <a:t>0</a:t>
                      </a:r>
                      <a:endParaRPr lang="fr-FR" dirty="0"/>
                    </a:p>
                  </a:txBody>
                  <a:tcPr/>
                </a:tc>
                <a:tc>
                  <a:txBody>
                    <a:bodyPr/>
                    <a:lstStyle/>
                    <a:p>
                      <a:r>
                        <a:rPr lang="fr-FR" dirty="0" smtClean="0"/>
                        <a:t>1</a:t>
                      </a:r>
                      <a:endParaRPr lang="fr-FR" dirty="0"/>
                    </a:p>
                  </a:txBody>
                  <a:tcPr/>
                </a:tc>
                <a:tc>
                  <a:txBody>
                    <a:bodyPr/>
                    <a:lstStyle/>
                    <a:p>
                      <a:r>
                        <a:rPr lang="fr-FR" dirty="0" smtClean="0"/>
                        <a:t>1</a:t>
                      </a:r>
                      <a:endParaRPr lang="fr-FR" dirty="0"/>
                    </a:p>
                  </a:txBody>
                  <a:tcPr/>
                </a:tc>
              </a:tr>
              <a:tr h="370840">
                <a:tc>
                  <a:txBody>
                    <a:bodyPr/>
                    <a:lstStyle/>
                    <a:p>
                      <a:r>
                        <a:rPr lang="fr-FR" dirty="0" smtClean="0"/>
                        <a:t>1</a:t>
                      </a:r>
                      <a:endParaRPr lang="fr-FR" dirty="0"/>
                    </a:p>
                  </a:txBody>
                  <a:tcPr/>
                </a:tc>
                <a:tc>
                  <a:txBody>
                    <a:bodyPr/>
                    <a:lstStyle/>
                    <a:p>
                      <a:r>
                        <a:rPr lang="fr-FR" dirty="0" smtClean="0"/>
                        <a:t>0</a:t>
                      </a:r>
                      <a:endParaRPr lang="fr-FR" dirty="0"/>
                    </a:p>
                  </a:txBody>
                  <a:tcPr/>
                </a:tc>
                <a:tc>
                  <a:txBody>
                    <a:bodyPr/>
                    <a:lstStyle/>
                    <a:p>
                      <a:r>
                        <a:rPr lang="fr-FR" dirty="0" smtClean="0"/>
                        <a:t>1</a:t>
                      </a:r>
                      <a:endParaRPr lang="fr-FR" dirty="0"/>
                    </a:p>
                  </a:txBody>
                  <a:tcPr/>
                </a:tc>
              </a:tr>
              <a:tr h="370840">
                <a:tc>
                  <a:txBody>
                    <a:bodyPr/>
                    <a:lstStyle/>
                    <a:p>
                      <a:r>
                        <a:rPr lang="fr-FR" dirty="0" smtClean="0"/>
                        <a:t>1</a:t>
                      </a:r>
                      <a:endParaRPr lang="fr-FR" dirty="0"/>
                    </a:p>
                  </a:txBody>
                  <a:tcPr/>
                </a:tc>
                <a:tc>
                  <a:txBody>
                    <a:bodyPr/>
                    <a:lstStyle/>
                    <a:p>
                      <a:r>
                        <a:rPr lang="fr-FR" dirty="0" smtClean="0"/>
                        <a:t>1</a:t>
                      </a:r>
                      <a:endParaRPr lang="fr-FR" dirty="0"/>
                    </a:p>
                  </a:txBody>
                  <a:tcPr/>
                </a:tc>
                <a:tc>
                  <a:txBody>
                    <a:bodyPr/>
                    <a:lstStyle/>
                    <a:p>
                      <a:r>
                        <a:rPr lang="fr-FR" dirty="0" smtClean="0"/>
                        <a:t>1</a:t>
                      </a:r>
                      <a:endParaRPr lang="fr-FR" dirty="0"/>
                    </a:p>
                  </a:txBody>
                  <a:tcPr/>
                </a:tc>
              </a:tr>
            </a:tbl>
          </a:graphicData>
        </a:graphic>
      </p:graphicFrame>
      <p:sp>
        <p:nvSpPr>
          <p:cNvPr id="5" name="Rectangle 4"/>
          <p:cNvSpPr/>
          <p:nvPr/>
        </p:nvSpPr>
        <p:spPr>
          <a:xfrm>
            <a:off x="1403648" y="4221088"/>
            <a:ext cx="6768752" cy="1440160"/>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5687876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Qu’est ce qu’une </a:t>
            </a:r>
            <a:r>
              <a:rPr lang="fr-FR" dirty="0" smtClean="0"/>
              <a:t>Proposition?</a:t>
            </a:r>
            <a:endParaRPr lang="fr-FR" dirty="0"/>
          </a:p>
        </p:txBody>
      </p:sp>
      <p:sp>
        <p:nvSpPr>
          <p:cNvPr id="3" name="Espace réservé du contenu 2"/>
          <p:cNvSpPr>
            <a:spLocks noGrp="1"/>
          </p:cNvSpPr>
          <p:nvPr>
            <p:ph idx="1"/>
          </p:nvPr>
        </p:nvSpPr>
        <p:spPr/>
        <p:txBody>
          <a:bodyPr/>
          <a:lstStyle/>
          <a:p>
            <a:pPr algn="just"/>
            <a:r>
              <a:rPr lang="fr-FR" dirty="0" smtClean="0"/>
              <a:t>Il pleut (</a:t>
            </a:r>
            <a:r>
              <a:rPr lang="fr-FR" dirty="0" smtClean="0">
                <a:solidFill>
                  <a:schemeClr val="accent5">
                    <a:lumMod val="50000"/>
                  </a:schemeClr>
                </a:solidFill>
              </a:rPr>
              <a:t>F</a:t>
            </a:r>
            <a:r>
              <a:rPr lang="fr-FR" dirty="0" smtClean="0"/>
              <a:t>)</a:t>
            </a:r>
          </a:p>
          <a:p>
            <a:pPr algn="just"/>
            <a:r>
              <a:rPr lang="fr-FR" dirty="0" smtClean="0"/>
              <a:t>5²=25 (</a:t>
            </a:r>
            <a:r>
              <a:rPr lang="fr-FR" dirty="0" smtClean="0">
                <a:solidFill>
                  <a:schemeClr val="accent5">
                    <a:lumMod val="50000"/>
                  </a:schemeClr>
                </a:solidFill>
              </a:rPr>
              <a:t>V</a:t>
            </a:r>
            <a:r>
              <a:rPr lang="fr-FR" dirty="0" smtClean="0"/>
              <a:t>)</a:t>
            </a:r>
          </a:p>
          <a:p>
            <a:pPr algn="just"/>
            <a:r>
              <a:rPr lang="fr-FR" dirty="0" smtClean="0"/>
              <a:t>10 &lt; 8 (</a:t>
            </a:r>
            <a:r>
              <a:rPr lang="fr-FR" dirty="0" smtClean="0">
                <a:solidFill>
                  <a:schemeClr val="accent5">
                    <a:lumMod val="50000"/>
                  </a:schemeClr>
                </a:solidFill>
              </a:rPr>
              <a:t>F</a:t>
            </a:r>
            <a:r>
              <a:rPr lang="fr-FR" dirty="0" smtClean="0"/>
              <a:t>)</a:t>
            </a:r>
          </a:p>
          <a:p>
            <a:pPr algn="just"/>
            <a:r>
              <a:rPr lang="fr-FR" dirty="0" smtClean="0"/>
              <a:t>Une </a:t>
            </a:r>
            <a:r>
              <a:rPr lang="fr-FR" b="1" dirty="0" smtClean="0">
                <a:solidFill>
                  <a:schemeClr val="accent5">
                    <a:lumMod val="50000"/>
                  </a:schemeClr>
                </a:solidFill>
              </a:rPr>
              <a:t>proposition</a:t>
            </a:r>
            <a:r>
              <a:rPr lang="fr-FR" dirty="0" smtClean="0">
                <a:solidFill>
                  <a:schemeClr val="accent5">
                    <a:lumMod val="50000"/>
                  </a:schemeClr>
                </a:solidFill>
              </a:rPr>
              <a:t> </a:t>
            </a:r>
            <a:r>
              <a:rPr lang="fr-FR" dirty="0" smtClean="0"/>
              <a:t>est une expression qui peut prendre la valeur vraie ou faux.</a:t>
            </a:r>
          </a:p>
          <a:p>
            <a:pPr algn="just"/>
            <a:r>
              <a:rPr lang="fr-FR" dirty="0" smtClean="0"/>
              <a:t>La </a:t>
            </a:r>
            <a:r>
              <a:rPr lang="fr-FR" b="1" dirty="0" smtClean="0">
                <a:solidFill>
                  <a:schemeClr val="accent5">
                    <a:lumMod val="50000"/>
                  </a:schemeClr>
                </a:solidFill>
              </a:rPr>
              <a:t>logique propositionnelle </a:t>
            </a:r>
            <a:r>
              <a:rPr lang="fr-FR" dirty="0" smtClean="0"/>
              <a:t>permet de dire si une expression est vraie ou fausse selon un langage propositionnelle et une méthode de preuve déterminée.</a:t>
            </a:r>
            <a:endParaRPr lang="fr-FR" dirty="0"/>
          </a:p>
        </p:txBody>
      </p:sp>
    </p:spTree>
    <p:extLst>
      <p:ext uri="{BB962C8B-B14F-4D97-AF65-F5344CB8AC3E}">
        <p14:creationId xmlns:p14="http://schemas.microsoft.com/office/powerpoint/2010/main" val="1816926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L’implication</a:t>
            </a:r>
            <a:endParaRPr lang="fr-FR" dirty="0"/>
          </a:p>
        </p:txBody>
      </p:sp>
      <p:sp>
        <p:nvSpPr>
          <p:cNvPr id="3" name="Espace réservé du contenu 2"/>
          <p:cNvSpPr>
            <a:spLocks noGrp="1"/>
          </p:cNvSpPr>
          <p:nvPr>
            <p:ph idx="1"/>
          </p:nvPr>
        </p:nvSpPr>
        <p:spPr>
          <a:xfrm>
            <a:off x="457200" y="1752601"/>
            <a:ext cx="8229600" cy="1244352"/>
          </a:xfrm>
        </p:spPr>
        <p:txBody>
          <a:bodyPr/>
          <a:lstStyle/>
          <a:p>
            <a:r>
              <a:rPr lang="fr-FR" dirty="0"/>
              <a:t>Le connecteur "</a:t>
            </a:r>
            <a:r>
              <a:rPr lang="fr-FR" b="1" dirty="0">
                <a:solidFill>
                  <a:schemeClr val="accent5">
                    <a:lumMod val="50000"/>
                  </a:schemeClr>
                </a:solidFill>
              </a:rPr>
              <a:t>⇒</a:t>
            </a:r>
            <a:r>
              <a:rPr lang="fr-FR" dirty="0"/>
              <a:t>" est appelé le connecteur d’</a:t>
            </a:r>
            <a:r>
              <a:rPr lang="fr-FR" b="1" dirty="0">
                <a:solidFill>
                  <a:schemeClr val="accent5">
                    <a:lumMod val="50000"/>
                  </a:schemeClr>
                </a:solidFill>
              </a:rPr>
              <a:t>implication</a:t>
            </a:r>
            <a:r>
              <a:rPr lang="fr-FR" dirty="0"/>
              <a:t>, la proposition </a:t>
            </a:r>
            <a:r>
              <a:rPr lang="fr-FR" b="1" dirty="0">
                <a:solidFill>
                  <a:schemeClr val="accent5">
                    <a:lumMod val="50000"/>
                  </a:schemeClr>
                </a:solidFill>
              </a:rPr>
              <a:t>a ⇒ b </a:t>
            </a:r>
            <a:r>
              <a:rPr lang="fr-FR" dirty="0"/>
              <a:t>est fausse dans le cas où a est vraie et b est fausse. </a:t>
            </a:r>
          </a:p>
        </p:txBody>
      </p:sp>
      <p:graphicFrame>
        <p:nvGraphicFramePr>
          <p:cNvPr id="4" name="Tableau 3"/>
          <p:cNvGraphicFramePr>
            <a:graphicFrameLocks noGrp="1"/>
          </p:cNvGraphicFramePr>
          <p:nvPr>
            <p:extLst>
              <p:ext uri="{D42A27DB-BD31-4B8C-83A1-F6EECF244321}">
                <p14:modId xmlns:p14="http://schemas.microsoft.com/office/powerpoint/2010/main" val="1241807810"/>
              </p:ext>
            </p:extLst>
          </p:nvPr>
        </p:nvGraphicFramePr>
        <p:xfrm>
          <a:off x="1524000" y="3158976"/>
          <a:ext cx="6096000" cy="1854200"/>
        </p:xfrm>
        <a:graphic>
          <a:graphicData uri="http://schemas.openxmlformats.org/drawingml/2006/table">
            <a:tbl>
              <a:tblPr firstRow="1" bandRow="1">
                <a:tableStyleId>{5C22544A-7EE6-4342-B048-85BDC9FD1C3A}</a:tableStyleId>
              </a:tblPr>
              <a:tblGrid>
                <a:gridCol w="2032000"/>
                <a:gridCol w="2032000"/>
                <a:gridCol w="2032000"/>
              </a:tblGrid>
              <a:tr h="370840">
                <a:tc>
                  <a:txBody>
                    <a:bodyPr/>
                    <a:lstStyle/>
                    <a:p>
                      <a:pPr algn="ctr"/>
                      <a:r>
                        <a:rPr lang="fr-FR" dirty="0" smtClean="0"/>
                        <a:t>a</a:t>
                      </a:r>
                      <a:endParaRPr lang="fr-FR" dirty="0"/>
                    </a:p>
                  </a:txBody>
                  <a:tcPr/>
                </a:tc>
                <a:tc>
                  <a:txBody>
                    <a:bodyPr/>
                    <a:lstStyle/>
                    <a:p>
                      <a:pPr algn="ctr"/>
                      <a:r>
                        <a:rPr lang="fr-FR" dirty="0" smtClean="0"/>
                        <a:t>b</a:t>
                      </a:r>
                      <a:endParaRPr lang="fr-FR" dirty="0"/>
                    </a:p>
                  </a:txBody>
                  <a:tcPr/>
                </a:tc>
                <a:tc>
                  <a:txBody>
                    <a:bodyPr/>
                    <a:lstStyle/>
                    <a:p>
                      <a:pPr algn="ctr"/>
                      <a:r>
                        <a:rPr lang="fr-FR" dirty="0" smtClean="0"/>
                        <a:t>a ⇒ b </a:t>
                      </a:r>
                      <a:endParaRPr lang="fr-FR" dirty="0"/>
                    </a:p>
                  </a:txBody>
                  <a:tcPr/>
                </a:tc>
              </a:tr>
              <a:tr h="370840">
                <a:tc>
                  <a:txBody>
                    <a:bodyPr/>
                    <a:lstStyle/>
                    <a:p>
                      <a:pPr algn="ctr"/>
                      <a:r>
                        <a:rPr lang="fr-FR" dirty="0" smtClean="0"/>
                        <a:t>0</a:t>
                      </a:r>
                      <a:endParaRPr lang="fr-FR" dirty="0"/>
                    </a:p>
                  </a:txBody>
                  <a:tcPr/>
                </a:tc>
                <a:tc>
                  <a:txBody>
                    <a:bodyPr/>
                    <a:lstStyle/>
                    <a:p>
                      <a:pPr algn="ctr"/>
                      <a:r>
                        <a:rPr lang="fr-FR" dirty="0" smtClean="0"/>
                        <a:t>0</a:t>
                      </a:r>
                      <a:endParaRPr lang="fr-FR" dirty="0"/>
                    </a:p>
                  </a:txBody>
                  <a:tcPr/>
                </a:tc>
                <a:tc>
                  <a:txBody>
                    <a:bodyPr/>
                    <a:lstStyle/>
                    <a:p>
                      <a:pPr algn="ctr"/>
                      <a:r>
                        <a:rPr lang="fr-FR" dirty="0" smtClean="0"/>
                        <a:t>1</a:t>
                      </a:r>
                      <a:endParaRPr lang="fr-FR" dirty="0"/>
                    </a:p>
                  </a:txBody>
                  <a:tcPr/>
                </a:tc>
              </a:tr>
              <a:tr h="370840">
                <a:tc>
                  <a:txBody>
                    <a:bodyPr/>
                    <a:lstStyle/>
                    <a:p>
                      <a:pPr algn="ctr"/>
                      <a:r>
                        <a:rPr lang="fr-FR" dirty="0" smtClean="0"/>
                        <a:t>0</a:t>
                      </a:r>
                      <a:endParaRPr lang="fr-FR" dirty="0"/>
                    </a:p>
                  </a:txBody>
                  <a:tcPr/>
                </a:tc>
                <a:tc>
                  <a:txBody>
                    <a:bodyPr/>
                    <a:lstStyle/>
                    <a:p>
                      <a:pPr algn="ctr"/>
                      <a:r>
                        <a:rPr lang="fr-FR" dirty="0" smtClean="0"/>
                        <a:t>1</a:t>
                      </a:r>
                      <a:endParaRPr lang="fr-FR" dirty="0"/>
                    </a:p>
                  </a:txBody>
                  <a:tcPr/>
                </a:tc>
                <a:tc>
                  <a:txBody>
                    <a:bodyPr/>
                    <a:lstStyle/>
                    <a:p>
                      <a:pPr algn="ctr"/>
                      <a:r>
                        <a:rPr lang="fr-FR" dirty="0" smtClean="0"/>
                        <a:t>1</a:t>
                      </a:r>
                      <a:endParaRPr lang="fr-FR" dirty="0"/>
                    </a:p>
                  </a:txBody>
                  <a:tcPr/>
                </a:tc>
              </a:tr>
              <a:tr h="370840">
                <a:tc>
                  <a:txBody>
                    <a:bodyPr/>
                    <a:lstStyle/>
                    <a:p>
                      <a:pPr algn="ctr"/>
                      <a:r>
                        <a:rPr lang="fr-FR" dirty="0" smtClean="0"/>
                        <a:t>1</a:t>
                      </a:r>
                      <a:endParaRPr lang="fr-FR" dirty="0"/>
                    </a:p>
                  </a:txBody>
                  <a:tcPr/>
                </a:tc>
                <a:tc>
                  <a:txBody>
                    <a:bodyPr/>
                    <a:lstStyle/>
                    <a:p>
                      <a:pPr algn="ctr"/>
                      <a:r>
                        <a:rPr lang="fr-FR" dirty="0" smtClean="0"/>
                        <a:t>0</a:t>
                      </a:r>
                      <a:endParaRPr lang="fr-FR" dirty="0"/>
                    </a:p>
                  </a:txBody>
                  <a:tcPr/>
                </a:tc>
                <a:tc>
                  <a:txBody>
                    <a:bodyPr/>
                    <a:lstStyle/>
                    <a:p>
                      <a:pPr algn="ctr"/>
                      <a:r>
                        <a:rPr lang="fr-FR" dirty="0" smtClean="0"/>
                        <a:t>0</a:t>
                      </a:r>
                      <a:endParaRPr lang="fr-FR" dirty="0"/>
                    </a:p>
                  </a:txBody>
                  <a:tcPr/>
                </a:tc>
              </a:tr>
              <a:tr h="370840">
                <a:tc>
                  <a:txBody>
                    <a:bodyPr/>
                    <a:lstStyle/>
                    <a:p>
                      <a:pPr algn="ctr"/>
                      <a:r>
                        <a:rPr lang="fr-FR" dirty="0" smtClean="0"/>
                        <a:t>1</a:t>
                      </a:r>
                      <a:endParaRPr lang="fr-FR" dirty="0"/>
                    </a:p>
                  </a:txBody>
                  <a:tcPr/>
                </a:tc>
                <a:tc>
                  <a:txBody>
                    <a:bodyPr/>
                    <a:lstStyle/>
                    <a:p>
                      <a:pPr algn="ctr"/>
                      <a:r>
                        <a:rPr lang="fr-FR" dirty="0" smtClean="0"/>
                        <a:t>1</a:t>
                      </a:r>
                      <a:endParaRPr lang="fr-FR" dirty="0"/>
                    </a:p>
                  </a:txBody>
                  <a:tcPr/>
                </a:tc>
                <a:tc>
                  <a:txBody>
                    <a:bodyPr/>
                    <a:lstStyle/>
                    <a:p>
                      <a:pPr algn="ctr"/>
                      <a:r>
                        <a:rPr lang="fr-FR" dirty="0" smtClean="0"/>
                        <a:t>1</a:t>
                      </a:r>
                      <a:endParaRPr lang="fr-FR" dirty="0"/>
                    </a:p>
                  </a:txBody>
                  <a:tcPr/>
                </a:tc>
              </a:tr>
            </a:tbl>
          </a:graphicData>
        </a:graphic>
      </p:graphicFrame>
      <p:sp>
        <p:nvSpPr>
          <p:cNvPr id="5" name="Rectangle 4"/>
          <p:cNvSpPr/>
          <p:nvPr/>
        </p:nvSpPr>
        <p:spPr>
          <a:xfrm>
            <a:off x="1389793" y="4248798"/>
            <a:ext cx="6336704" cy="432048"/>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FF0000"/>
              </a:solidFill>
            </a:endParaRPr>
          </a:p>
        </p:txBody>
      </p:sp>
    </p:spTree>
    <p:extLst>
      <p:ext uri="{BB962C8B-B14F-4D97-AF65-F5344CB8AC3E}">
        <p14:creationId xmlns:p14="http://schemas.microsoft.com/office/powerpoint/2010/main" val="1469944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L’implication: expressions de l’implication</a:t>
            </a:r>
            <a:endParaRPr lang="fr-FR" dirty="0"/>
          </a:p>
        </p:txBody>
      </p:sp>
      <p:sp>
        <p:nvSpPr>
          <p:cNvPr id="3" name="Espace réservé du contenu 2"/>
          <p:cNvSpPr>
            <a:spLocks noGrp="1"/>
          </p:cNvSpPr>
          <p:nvPr>
            <p:ph idx="1"/>
          </p:nvPr>
        </p:nvSpPr>
        <p:spPr/>
        <p:txBody>
          <a:bodyPr/>
          <a:lstStyle/>
          <a:p>
            <a:pPr algn="just"/>
            <a:r>
              <a:rPr lang="fr-FR" dirty="0"/>
              <a:t>Soient a et b deux propositions, dans la formule a ⇒ b, </a:t>
            </a:r>
            <a:r>
              <a:rPr lang="fr-FR" b="1" dirty="0"/>
              <a:t>a</a:t>
            </a:r>
            <a:r>
              <a:rPr lang="fr-FR" dirty="0"/>
              <a:t> est appelée </a:t>
            </a:r>
            <a:r>
              <a:rPr lang="fr-FR" b="1" dirty="0">
                <a:solidFill>
                  <a:schemeClr val="accent5">
                    <a:lumMod val="50000"/>
                  </a:schemeClr>
                </a:solidFill>
              </a:rPr>
              <a:t>l’hypothèse</a:t>
            </a:r>
            <a:r>
              <a:rPr lang="fr-FR" dirty="0">
                <a:solidFill>
                  <a:schemeClr val="accent5">
                    <a:lumMod val="50000"/>
                  </a:schemeClr>
                </a:solidFill>
              </a:rPr>
              <a:t> </a:t>
            </a:r>
            <a:r>
              <a:rPr lang="fr-FR" dirty="0"/>
              <a:t>(ou </a:t>
            </a:r>
            <a:r>
              <a:rPr lang="fr-FR" dirty="0" smtClean="0"/>
              <a:t>antécédent) </a:t>
            </a:r>
            <a:r>
              <a:rPr lang="fr-FR" dirty="0"/>
              <a:t>et </a:t>
            </a:r>
            <a:r>
              <a:rPr lang="fr-FR" b="1" dirty="0"/>
              <a:t>b</a:t>
            </a:r>
            <a:r>
              <a:rPr lang="fr-FR" dirty="0"/>
              <a:t> la </a:t>
            </a:r>
            <a:r>
              <a:rPr lang="fr-FR" b="1" dirty="0">
                <a:solidFill>
                  <a:schemeClr val="accent5">
                    <a:lumMod val="50000"/>
                  </a:schemeClr>
                </a:solidFill>
              </a:rPr>
              <a:t>thèse</a:t>
            </a:r>
            <a:r>
              <a:rPr lang="fr-FR" dirty="0">
                <a:solidFill>
                  <a:schemeClr val="accent5">
                    <a:lumMod val="50000"/>
                  </a:schemeClr>
                </a:solidFill>
              </a:rPr>
              <a:t> </a:t>
            </a:r>
            <a:r>
              <a:rPr lang="fr-FR" dirty="0"/>
              <a:t>(ou la conséquence). </a:t>
            </a:r>
            <a:endParaRPr lang="fr-FR" dirty="0" smtClean="0"/>
          </a:p>
          <a:p>
            <a:pPr algn="just"/>
            <a:r>
              <a:rPr lang="fr-FR" dirty="0" smtClean="0"/>
              <a:t>(</a:t>
            </a:r>
            <a:r>
              <a:rPr lang="fr-FR" b="1" dirty="0">
                <a:solidFill>
                  <a:schemeClr val="accent5">
                    <a:lumMod val="50000"/>
                  </a:schemeClr>
                </a:solidFill>
              </a:rPr>
              <a:t>a ⇒ b</a:t>
            </a:r>
            <a:r>
              <a:rPr lang="fr-FR" dirty="0"/>
              <a:t>) est appelée implication directe. Les implications apparentes à l’implication directe sont dénommées ainsi : </a:t>
            </a:r>
            <a:endParaRPr lang="fr-FR" dirty="0" smtClean="0"/>
          </a:p>
        </p:txBody>
      </p:sp>
    </p:spTree>
    <p:extLst>
      <p:ext uri="{BB962C8B-B14F-4D97-AF65-F5344CB8AC3E}">
        <p14:creationId xmlns:p14="http://schemas.microsoft.com/office/powerpoint/2010/main" val="196061880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L’implication: Condition nécessaire et suffisante</a:t>
            </a:r>
            <a:endParaRPr lang="fr-FR" dirty="0"/>
          </a:p>
        </p:txBody>
      </p:sp>
      <p:sp>
        <p:nvSpPr>
          <p:cNvPr id="3" name="Espace réservé du contenu 2"/>
          <p:cNvSpPr>
            <a:spLocks noGrp="1"/>
          </p:cNvSpPr>
          <p:nvPr>
            <p:ph idx="1"/>
          </p:nvPr>
        </p:nvSpPr>
        <p:spPr/>
        <p:txBody>
          <a:bodyPr/>
          <a:lstStyle/>
          <a:p>
            <a:r>
              <a:rPr lang="fr-FR" b="1" dirty="0">
                <a:solidFill>
                  <a:schemeClr val="accent5">
                    <a:lumMod val="50000"/>
                  </a:schemeClr>
                </a:solidFill>
              </a:rPr>
              <a:t>a ⇒ b </a:t>
            </a:r>
            <a:r>
              <a:rPr lang="fr-FR" dirty="0"/>
              <a:t>implication directe, ici </a:t>
            </a:r>
            <a:r>
              <a:rPr lang="fr-FR" b="1" dirty="0">
                <a:solidFill>
                  <a:schemeClr val="accent5">
                    <a:lumMod val="50000"/>
                  </a:schemeClr>
                </a:solidFill>
              </a:rPr>
              <a:t>a</a:t>
            </a:r>
            <a:r>
              <a:rPr lang="fr-FR" dirty="0"/>
              <a:t> est une condition </a:t>
            </a:r>
            <a:r>
              <a:rPr lang="fr-FR" b="1" dirty="0">
                <a:solidFill>
                  <a:schemeClr val="accent5">
                    <a:lumMod val="50000"/>
                  </a:schemeClr>
                </a:solidFill>
              </a:rPr>
              <a:t>suffisante</a:t>
            </a:r>
            <a:r>
              <a:rPr lang="fr-FR" dirty="0"/>
              <a:t> pour b (b si a). </a:t>
            </a:r>
            <a:r>
              <a:rPr lang="fr-FR" b="1" dirty="0">
                <a:solidFill>
                  <a:schemeClr val="accent5">
                    <a:lumMod val="50000"/>
                  </a:schemeClr>
                </a:solidFill>
              </a:rPr>
              <a:t>b</a:t>
            </a:r>
            <a:r>
              <a:rPr lang="fr-FR" dirty="0"/>
              <a:t> est une condition </a:t>
            </a:r>
            <a:r>
              <a:rPr lang="fr-FR" b="1" dirty="0">
                <a:solidFill>
                  <a:schemeClr val="accent5">
                    <a:lumMod val="50000"/>
                  </a:schemeClr>
                </a:solidFill>
              </a:rPr>
              <a:t>nécessaire</a:t>
            </a:r>
            <a:r>
              <a:rPr lang="fr-FR" dirty="0">
                <a:solidFill>
                  <a:schemeClr val="accent5">
                    <a:lumMod val="50000"/>
                  </a:schemeClr>
                </a:solidFill>
              </a:rPr>
              <a:t> </a:t>
            </a:r>
            <a:r>
              <a:rPr lang="fr-FR" dirty="0"/>
              <a:t>de </a:t>
            </a:r>
            <a:r>
              <a:rPr lang="fr-FR" b="1" dirty="0">
                <a:solidFill>
                  <a:schemeClr val="accent5">
                    <a:lumMod val="50000"/>
                  </a:schemeClr>
                </a:solidFill>
              </a:rPr>
              <a:t>a</a:t>
            </a:r>
            <a:r>
              <a:rPr lang="fr-FR" dirty="0" smtClean="0"/>
              <a:t>.</a:t>
            </a:r>
            <a:endParaRPr lang="fr-FR" b="1" dirty="0" smtClean="0">
              <a:solidFill>
                <a:schemeClr val="accent5">
                  <a:lumMod val="50000"/>
                </a:schemeClr>
              </a:solidFill>
            </a:endParaRPr>
          </a:p>
          <a:p>
            <a:r>
              <a:rPr lang="fr-FR" b="1" dirty="0" smtClean="0">
                <a:solidFill>
                  <a:schemeClr val="accent5">
                    <a:lumMod val="50000"/>
                  </a:schemeClr>
                </a:solidFill>
              </a:rPr>
              <a:t>a </a:t>
            </a:r>
            <a:r>
              <a:rPr lang="fr-FR" b="1" dirty="0">
                <a:solidFill>
                  <a:schemeClr val="accent5">
                    <a:lumMod val="50000"/>
                  </a:schemeClr>
                </a:solidFill>
              </a:rPr>
              <a:t>⇒ b </a:t>
            </a:r>
            <a:r>
              <a:rPr lang="fr-FR" dirty="0" smtClean="0"/>
              <a:t>, pour que </a:t>
            </a:r>
            <a:r>
              <a:rPr lang="fr-FR" b="1" dirty="0" smtClean="0">
                <a:solidFill>
                  <a:schemeClr val="accent5">
                    <a:lumMod val="50000"/>
                  </a:schemeClr>
                </a:solidFill>
              </a:rPr>
              <a:t>a</a:t>
            </a:r>
            <a:r>
              <a:rPr lang="fr-FR" dirty="0" smtClean="0"/>
              <a:t> il </a:t>
            </a:r>
            <a:r>
              <a:rPr lang="fr-FR" b="1" dirty="0" smtClean="0"/>
              <a:t>faut</a:t>
            </a:r>
            <a:r>
              <a:rPr lang="fr-FR" dirty="0" smtClean="0"/>
              <a:t> </a:t>
            </a:r>
            <a:r>
              <a:rPr lang="fr-FR" b="1" dirty="0" smtClean="0">
                <a:solidFill>
                  <a:schemeClr val="accent5">
                    <a:lumMod val="50000"/>
                  </a:schemeClr>
                </a:solidFill>
              </a:rPr>
              <a:t>b</a:t>
            </a:r>
            <a:r>
              <a:rPr lang="fr-FR" dirty="0" smtClean="0"/>
              <a:t>. pour que </a:t>
            </a:r>
            <a:r>
              <a:rPr lang="fr-FR" b="1" dirty="0">
                <a:solidFill>
                  <a:schemeClr val="accent5">
                    <a:lumMod val="50000"/>
                  </a:schemeClr>
                </a:solidFill>
              </a:rPr>
              <a:t>b</a:t>
            </a:r>
            <a:r>
              <a:rPr lang="fr-FR" dirty="0"/>
              <a:t> </a:t>
            </a:r>
            <a:r>
              <a:rPr lang="fr-FR" dirty="0" smtClean="0"/>
              <a:t>il </a:t>
            </a:r>
            <a:r>
              <a:rPr lang="fr-FR" b="1" dirty="0" smtClean="0"/>
              <a:t>suffit</a:t>
            </a:r>
            <a:r>
              <a:rPr lang="fr-FR" dirty="0" smtClean="0"/>
              <a:t> </a:t>
            </a:r>
            <a:r>
              <a:rPr lang="fr-FR" b="1" dirty="0">
                <a:solidFill>
                  <a:schemeClr val="accent5">
                    <a:lumMod val="50000"/>
                  </a:schemeClr>
                </a:solidFill>
              </a:rPr>
              <a:t>a</a:t>
            </a:r>
            <a:r>
              <a:rPr lang="fr-FR" dirty="0" smtClean="0"/>
              <a:t>.</a:t>
            </a:r>
          </a:p>
          <a:p>
            <a:r>
              <a:rPr lang="fr-FR" dirty="0" smtClean="0"/>
              <a:t>si </a:t>
            </a:r>
            <a:r>
              <a:rPr lang="fr-FR" b="1" dirty="0" smtClean="0">
                <a:solidFill>
                  <a:schemeClr val="accent5">
                    <a:lumMod val="50000"/>
                  </a:schemeClr>
                </a:solidFill>
              </a:rPr>
              <a:t>a</a:t>
            </a:r>
            <a:r>
              <a:rPr lang="fr-FR" dirty="0" smtClean="0"/>
              <a:t> </a:t>
            </a:r>
            <a:r>
              <a:rPr lang="fr-FR" dirty="0"/>
              <a:t>est vraie, </a:t>
            </a:r>
            <a:r>
              <a:rPr lang="fr-FR" b="1" dirty="0" smtClean="0">
                <a:solidFill>
                  <a:schemeClr val="accent5">
                    <a:lumMod val="50000"/>
                  </a:schemeClr>
                </a:solidFill>
              </a:rPr>
              <a:t>b</a:t>
            </a:r>
            <a:r>
              <a:rPr lang="fr-FR" dirty="0" smtClean="0"/>
              <a:t> </a:t>
            </a:r>
            <a:r>
              <a:rPr lang="fr-FR" dirty="0"/>
              <a:t>l’est forcément </a:t>
            </a:r>
            <a:r>
              <a:rPr lang="fr-FR" dirty="0" smtClean="0"/>
              <a:t>aussi.</a:t>
            </a:r>
          </a:p>
          <a:p>
            <a:endParaRPr lang="fr-FR" dirty="0"/>
          </a:p>
          <a:p>
            <a:endParaRPr lang="fr-FR" dirty="0"/>
          </a:p>
        </p:txBody>
      </p:sp>
    </p:spTree>
    <p:extLst>
      <p:ext uri="{BB962C8B-B14F-4D97-AF65-F5344CB8AC3E}">
        <p14:creationId xmlns:p14="http://schemas.microsoft.com/office/powerpoint/2010/main" val="3376252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L’implication: </a:t>
            </a:r>
            <a:r>
              <a:rPr lang="fr-FR" dirty="0"/>
              <a:t>contraposée</a:t>
            </a:r>
          </a:p>
        </p:txBody>
      </p:sp>
      <p:sp>
        <p:nvSpPr>
          <p:cNvPr id="3" name="Espace réservé du contenu 2"/>
          <p:cNvSpPr>
            <a:spLocks noGrp="1"/>
          </p:cNvSpPr>
          <p:nvPr>
            <p:ph idx="1"/>
          </p:nvPr>
        </p:nvSpPr>
        <p:spPr>
          <a:xfrm>
            <a:off x="457200" y="1752601"/>
            <a:ext cx="8229600" cy="596280"/>
          </a:xfrm>
        </p:spPr>
        <p:txBody>
          <a:bodyPr/>
          <a:lstStyle/>
          <a:p>
            <a:r>
              <a:rPr lang="fr-FR" b="1" dirty="0">
                <a:solidFill>
                  <a:schemeClr val="accent5">
                    <a:lumMod val="50000"/>
                  </a:schemeClr>
                </a:solidFill>
              </a:rPr>
              <a:t>¬ b ⇒ ¬ a </a:t>
            </a:r>
            <a:r>
              <a:rPr lang="fr-FR" dirty="0"/>
              <a:t>implication </a:t>
            </a:r>
            <a:r>
              <a:rPr lang="fr-FR" b="1" dirty="0">
                <a:solidFill>
                  <a:schemeClr val="accent5">
                    <a:lumMod val="50000"/>
                  </a:schemeClr>
                </a:solidFill>
              </a:rPr>
              <a:t>contraposée</a:t>
            </a:r>
            <a:r>
              <a:rPr lang="fr-FR" dirty="0"/>
              <a:t>.</a:t>
            </a:r>
          </a:p>
          <a:p>
            <a:endParaRPr lang="fr-FR" dirty="0"/>
          </a:p>
        </p:txBody>
      </p:sp>
      <p:graphicFrame>
        <p:nvGraphicFramePr>
          <p:cNvPr id="4" name="Tableau 3"/>
          <p:cNvGraphicFramePr>
            <a:graphicFrameLocks noGrp="1"/>
          </p:cNvGraphicFramePr>
          <p:nvPr>
            <p:extLst>
              <p:ext uri="{D42A27DB-BD31-4B8C-83A1-F6EECF244321}">
                <p14:modId xmlns:p14="http://schemas.microsoft.com/office/powerpoint/2010/main" val="1591068048"/>
              </p:ext>
            </p:extLst>
          </p:nvPr>
        </p:nvGraphicFramePr>
        <p:xfrm>
          <a:off x="1524000" y="2492896"/>
          <a:ext cx="6096000" cy="1854200"/>
        </p:xfrm>
        <a:graphic>
          <a:graphicData uri="http://schemas.openxmlformats.org/drawingml/2006/table">
            <a:tbl>
              <a:tblPr firstRow="1" bandRow="1">
                <a:tableStyleId>{5C22544A-7EE6-4342-B048-85BDC9FD1C3A}</a:tableStyleId>
              </a:tblPr>
              <a:tblGrid>
                <a:gridCol w="2032000"/>
                <a:gridCol w="2032000"/>
                <a:gridCol w="2032000"/>
              </a:tblGrid>
              <a:tr h="370840">
                <a:tc>
                  <a:txBody>
                    <a:bodyPr/>
                    <a:lstStyle/>
                    <a:p>
                      <a:pPr algn="ctr"/>
                      <a:r>
                        <a:rPr lang="fr-FR" dirty="0" smtClean="0"/>
                        <a:t>a</a:t>
                      </a:r>
                      <a:endParaRPr lang="fr-FR" dirty="0"/>
                    </a:p>
                  </a:txBody>
                  <a:tcPr/>
                </a:tc>
                <a:tc>
                  <a:txBody>
                    <a:bodyPr/>
                    <a:lstStyle/>
                    <a:p>
                      <a:pPr algn="ctr"/>
                      <a:r>
                        <a:rPr lang="fr-FR" dirty="0" smtClean="0"/>
                        <a:t>b</a:t>
                      </a:r>
                      <a:endParaRPr lang="fr-FR" dirty="0"/>
                    </a:p>
                  </a:txBody>
                  <a:tcPr/>
                </a:tc>
                <a:tc>
                  <a:txBody>
                    <a:bodyPr/>
                    <a:lstStyle/>
                    <a:p>
                      <a:pPr algn="ctr"/>
                      <a:r>
                        <a:rPr lang="fr-FR" dirty="0" smtClean="0"/>
                        <a:t>¬ b ⇒ ¬ a </a:t>
                      </a:r>
                      <a:endParaRPr lang="fr-FR" dirty="0"/>
                    </a:p>
                  </a:txBody>
                  <a:tcPr/>
                </a:tc>
              </a:tr>
              <a:tr h="370840">
                <a:tc>
                  <a:txBody>
                    <a:bodyPr/>
                    <a:lstStyle/>
                    <a:p>
                      <a:pPr algn="ctr"/>
                      <a:r>
                        <a:rPr lang="fr-FR" dirty="0" smtClean="0"/>
                        <a:t>0</a:t>
                      </a:r>
                      <a:endParaRPr lang="fr-FR" dirty="0"/>
                    </a:p>
                  </a:txBody>
                  <a:tcPr/>
                </a:tc>
                <a:tc>
                  <a:txBody>
                    <a:bodyPr/>
                    <a:lstStyle/>
                    <a:p>
                      <a:pPr algn="ctr"/>
                      <a:r>
                        <a:rPr lang="fr-FR" dirty="0" smtClean="0"/>
                        <a:t>0</a:t>
                      </a:r>
                      <a:endParaRPr lang="fr-FR" dirty="0"/>
                    </a:p>
                  </a:txBody>
                  <a:tcPr/>
                </a:tc>
                <a:tc>
                  <a:txBody>
                    <a:bodyPr/>
                    <a:lstStyle/>
                    <a:p>
                      <a:pPr algn="ctr"/>
                      <a:r>
                        <a:rPr lang="fr-FR" dirty="0" smtClean="0"/>
                        <a:t>1</a:t>
                      </a:r>
                      <a:endParaRPr lang="fr-FR" dirty="0"/>
                    </a:p>
                  </a:txBody>
                  <a:tcPr/>
                </a:tc>
              </a:tr>
              <a:tr h="370840">
                <a:tc>
                  <a:txBody>
                    <a:bodyPr/>
                    <a:lstStyle/>
                    <a:p>
                      <a:pPr algn="ctr"/>
                      <a:r>
                        <a:rPr lang="fr-FR" dirty="0" smtClean="0"/>
                        <a:t>0</a:t>
                      </a:r>
                      <a:endParaRPr lang="fr-FR" dirty="0"/>
                    </a:p>
                  </a:txBody>
                  <a:tcPr/>
                </a:tc>
                <a:tc>
                  <a:txBody>
                    <a:bodyPr/>
                    <a:lstStyle/>
                    <a:p>
                      <a:pPr algn="ctr"/>
                      <a:r>
                        <a:rPr lang="fr-FR" dirty="0" smtClean="0"/>
                        <a:t>1</a:t>
                      </a:r>
                      <a:endParaRPr lang="fr-FR" dirty="0"/>
                    </a:p>
                  </a:txBody>
                  <a:tcPr/>
                </a:tc>
                <a:tc>
                  <a:txBody>
                    <a:bodyPr/>
                    <a:lstStyle/>
                    <a:p>
                      <a:pPr algn="ctr"/>
                      <a:r>
                        <a:rPr lang="fr-FR" dirty="0" smtClean="0"/>
                        <a:t>1</a:t>
                      </a:r>
                      <a:endParaRPr lang="fr-FR" dirty="0"/>
                    </a:p>
                  </a:txBody>
                  <a:tcPr/>
                </a:tc>
              </a:tr>
              <a:tr h="370840">
                <a:tc>
                  <a:txBody>
                    <a:bodyPr/>
                    <a:lstStyle/>
                    <a:p>
                      <a:pPr algn="ctr"/>
                      <a:r>
                        <a:rPr lang="fr-FR" dirty="0" smtClean="0"/>
                        <a:t>1</a:t>
                      </a:r>
                      <a:endParaRPr lang="fr-FR" dirty="0"/>
                    </a:p>
                  </a:txBody>
                  <a:tcPr/>
                </a:tc>
                <a:tc>
                  <a:txBody>
                    <a:bodyPr/>
                    <a:lstStyle/>
                    <a:p>
                      <a:pPr algn="ctr"/>
                      <a:r>
                        <a:rPr lang="fr-FR" dirty="0" smtClean="0"/>
                        <a:t>0</a:t>
                      </a:r>
                      <a:endParaRPr lang="fr-FR" dirty="0"/>
                    </a:p>
                  </a:txBody>
                  <a:tcPr/>
                </a:tc>
                <a:tc>
                  <a:txBody>
                    <a:bodyPr/>
                    <a:lstStyle/>
                    <a:p>
                      <a:pPr algn="ctr"/>
                      <a:r>
                        <a:rPr lang="fr-FR" dirty="0" smtClean="0"/>
                        <a:t>0</a:t>
                      </a:r>
                      <a:endParaRPr lang="fr-FR" dirty="0"/>
                    </a:p>
                  </a:txBody>
                  <a:tcPr/>
                </a:tc>
              </a:tr>
              <a:tr h="370840">
                <a:tc>
                  <a:txBody>
                    <a:bodyPr/>
                    <a:lstStyle/>
                    <a:p>
                      <a:pPr algn="ctr"/>
                      <a:r>
                        <a:rPr lang="fr-FR" dirty="0" smtClean="0"/>
                        <a:t>1</a:t>
                      </a:r>
                      <a:endParaRPr lang="fr-FR" dirty="0"/>
                    </a:p>
                  </a:txBody>
                  <a:tcPr/>
                </a:tc>
                <a:tc>
                  <a:txBody>
                    <a:bodyPr/>
                    <a:lstStyle/>
                    <a:p>
                      <a:pPr algn="ctr"/>
                      <a:r>
                        <a:rPr lang="fr-FR" dirty="0" smtClean="0"/>
                        <a:t>1</a:t>
                      </a:r>
                      <a:endParaRPr lang="fr-FR" dirty="0"/>
                    </a:p>
                  </a:txBody>
                  <a:tcPr/>
                </a:tc>
                <a:tc>
                  <a:txBody>
                    <a:bodyPr/>
                    <a:lstStyle/>
                    <a:p>
                      <a:pPr algn="ctr"/>
                      <a:r>
                        <a:rPr lang="fr-FR" dirty="0" smtClean="0"/>
                        <a:t>1</a:t>
                      </a:r>
                      <a:endParaRPr lang="fr-FR" dirty="0"/>
                    </a:p>
                  </a:txBody>
                  <a:tcPr/>
                </a:tc>
              </a:tr>
            </a:tbl>
          </a:graphicData>
        </a:graphic>
      </p:graphicFrame>
    </p:spTree>
    <p:extLst>
      <p:ext uri="{BB962C8B-B14F-4D97-AF65-F5344CB8AC3E}">
        <p14:creationId xmlns:p14="http://schemas.microsoft.com/office/powerpoint/2010/main" val="297807977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L’implication: contraire</a:t>
            </a:r>
            <a:endParaRPr lang="fr-FR" dirty="0"/>
          </a:p>
        </p:txBody>
      </p:sp>
      <p:sp>
        <p:nvSpPr>
          <p:cNvPr id="3" name="Espace réservé du contenu 2"/>
          <p:cNvSpPr>
            <a:spLocks noGrp="1"/>
          </p:cNvSpPr>
          <p:nvPr>
            <p:ph idx="1"/>
          </p:nvPr>
        </p:nvSpPr>
        <p:spPr>
          <a:xfrm>
            <a:off x="457200" y="1752601"/>
            <a:ext cx="8229600" cy="596280"/>
          </a:xfrm>
        </p:spPr>
        <p:txBody>
          <a:bodyPr>
            <a:normAutofit/>
          </a:bodyPr>
          <a:lstStyle/>
          <a:p>
            <a:r>
              <a:rPr lang="fr-FR" b="1" dirty="0">
                <a:solidFill>
                  <a:schemeClr val="accent5">
                    <a:lumMod val="50000"/>
                  </a:schemeClr>
                </a:solidFill>
              </a:rPr>
              <a:t>a ⇒ </a:t>
            </a:r>
            <a:r>
              <a:rPr lang="fr-FR" b="1" dirty="0" smtClean="0">
                <a:solidFill>
                  <a:schemeClr val="accent5">
                    <a:lumMod val="50000"/>
                  </a:schemeClr>
                </a:solidFill>
              </a:rPr>
              <a:t>b ≡</a:t>
            </a:r>
            <a:r>
              <a:rPr lang="fr-FR" b="1" dirty="0" smtClean="0"/>
              <a:t> </a:t>
            </a:r>
            <a:r>
              <a:rPr lang="fr-FR" b="1" dirty="0" smtClean="0">
                <a:solidFill>
                  <a:schemeClr val="accent5">
                    <a:lumMod val="50000"/>
                  </a:schemeClr>
                </a:solidFill>
              </a:rPr>
              <a:t> </a:t>
            </a:r>
            <a:r>
              <a:rPr lang="fr-FR" b="1" dirty="0">
                <a:solidFill>
                  <a:schemeClr val="accent5">
                    <a:lumMod val="50000"/>
                  </a:schemeClr>
                </a:solidFill>
              </a:rPr>
              <a:t>¬</a:t>
            </a:r>
            <a:r>
              <a:rPr lang="fr-FR" b="1" dirty="0" smtClean="0">
                <a:solidFill>
                  <a:schemeClr val="accent5">
                    <a:lumMod val="50000"/>
                  </a:schemeClr>
                </a:solidFill>
              </a:rPr>
              <a:t>a v b</a:t>
            </a:r>
            <a:r>
              <a:rPr lang="fr-FR" dirty="0" smtClean="0">
                <a:solidFill>
                  <a:schemeClr val="tx1"/>
                </a:solidFill>
              </a:rPr>
              <a:t>,</a:t>
            </a:r>
            <a:r>
              <a:rPr lang="fr-FR" b="1" dirty="0" smtClean="0">
                <a:solidFill>
                  <a:schemeClr val="accent5">
                    <a:lumMod val="50000"/>
                  </a:schemeClr>
                </a:solidFill>
              </a:rPr>
              <a:t> </a:t>
            </a:r>
            <a:r>
              <a:rPr lang="fr-FR" dirty="0" smtClean="0">
                <a:solidFill>
                  <a:schemeClr val="tx1"/>
                </a:solidFill>
              </a:rPr>
              <a:t>donc</a:t>
            </a:r>
            <a:r>
              <a:rPr lang="fr-FR" b="1" dirty="0" smtClean="0">
                <a:solidFill>
                  <a:schemeClr val="accent5">
                    <a:lumMod val="50000"/>
                  </a:schemeClr>
                </a:solidFill>
              </a:rPr>
              <a:t> </a:t>
            </a:r>
            <a:r>
              <a:rPr lang="fr-FR" b="1" dirty="0">
                <a:solidFill>
                  <a:schemeClr val="accent5">
                    <a:lumMod val="50000"/>
                  </a:schemeClr>
                </a:solidFill>
              </a:rPr>
              <a:t>¬ </a:t>
            </a:r>
            <a:r>
              <a:rPr lang="fr-FR" b="1" dirty="0" smtClean="0">
                <a:solidFill>
                  <a:schemeClr val="accent5">
                    <a:lumMod val="50000"/>
                  </a:schemeClr>
                </a:solidFill>
              </a:rPr>
              <a:t>(a </a:t>
            </a:r>
            <a:r>
              <a:rPr lang="fr-FR" b="1" dirty="0">
                <a:solidFill>
                  <a:schemeClr val="accent5">
                    <a:lumMod val="50000"/>
                  </a:schemeClr>
                </a:solidFill>
              </a:rPr>
              <a:t>⇒ </a:t>
            </a:r>
            <a:r>
              <a:rPr lang="fr-FR" b="1" dirty="0" smtClean="0">
                <a:solidFill>
                  <a:schemeClr val="accent5">
                    <a:lumMod val="50000"/>
                  </a:schemeClr>
                </a:solidFill>
              </a:rPr>
              <a:t>b) </a:t>
            </a:r>
            <a:r>
              <a:rPr lang="fr-FR" b="1" dirty="0">
                <a:solidFill>
                  <a:schemeClr val="accent5">
                    <a:lumMod val="50000"/>
                  </a:schemeClr>
                </a:solidFill>
              </a:rPr>
              <a:t>≡</a:t>
            </a:r>
            <a:r>
              <a:rPr lang="fr-FR" b="1" dirty="0"/>
              <a:t> </a:t>
            </a:r>
            <a:r>
              <a:rPr lang="fr-FR" b="1" dirty="0" smtClean="0">
                <a:solidFill>
                  <a:schemeClr val="accent5">
                    <a:lumMod val="50000"/>
                  </a:schemeClr>
                </a:solidFill>
              </a:rPr>
              <a:t>a </a:t>
            </a:r>
            <a:r>
              <a:rPr lang="fr-FR" b="1" dirty="0">
                <a:solidFill>
                  <a:schemeClr val="accent5">
                    <a:lumMod val="50000"/>
                  </a:schemeClr>
                </a:solidFill>
              </a:rPr>
              <a:t>∧ </a:t>
            </a:r>
            <a:r>
              <a:rPr lang="fr-FR" b="1" dirty="0" smtClean="0">
                <a:solidFill>
                  <a:schemeClr val="accent5">
                    <a:lumMod val="50000"/>
                  </a:schemeClr>
                </a:solidFill>
              </a:rPr>
              <a:t>¬ b</a:t>
            </a:r>
            <a:endParaRPr lang="fr-FR" b="1" dirty="0">
              <a:solidFill>
                <a:schemeClr val="accent5">
                  <a:lumMod val="50000"/>
                </a:schemeClr>
              </a:solidFill>
            </a:endParaRPr>
          </a:p>
          <a:p>
            <a:endParaRPr lang="fr-FR" dirty="0"/>
          </a:p>
        </p:txBody>
      </p:sp>
      <p:graphicFrame>
        <p:nvGraphicFramePr>
          <p:cNvPr id="4" name="Tableau 3"/>
          <p:cNvGraphicFramePr>
            <a:graphicFrameLocks noGrp="1"/>
          </p:cNvGraphicFramePr>
          <p:nvPr>
            <p:extLst>
              <p:ext uri="{D42A27DB-BD31-4B8C-83A1-F6EECF244321}">
                <p14:modId xmlns:p14="http://schemas.microsoft.com/office/powerpoint/2010/main" val="2745213711"/>
              </p:ext>
            </p:extLst>
          </p:nvPr>
        </p:nvGraphicFramePr>
        <p:xfrm>
          <a:off x="1524000" y="2510904"/>
          <a:ext cx="6096000" cy="1854200"/>
        </p:xfrm>
        <a:graphic>
          <a:graphicData uri="http://schemas.openxmlformats.org/drawingml/2006/table">
            <a:tbl>
              <a:tblPr firstRow="1" bandRow="1">
                <a:tableStyleId>{5C22544A-7EE6-4342-B048-85BDC9FD1C3A}</a:tableStyleId>
              </a:tblPr>
              <a:tblGrid>
                <a:gridCol w="2032000"/>
                <a:gridCol w="2032000"/>
                <a:gridCol w="2032000"/>
              </a:tblGrid>
              <a:tr h="370840">
                <a:tc>
                  <a:txBody>
                    <a:bodyPr/>
                    <a:lstStyle/>
                    <a:p>
                      <a:pPr algn="ctr"/>
                      <a:r>
                        <a:rPr lang="fr-FR" dirty="0" smtClean="0"/>
                        <a:t>a</a:t>
                      </a:r>
                      <a:endParaRPr lang="fr-FR" dirty="0"/>
                    </a:p>
                  </a:txBody>
                  <a:tcPr/>
                </a:tc>
                <a:tc>
                  <a:txBody>
                    <a:bodyPr/>
                    <a:lstStyle/>
                    <a:p>
                      <a:pPr algn="ctr"/>
                      <a:r>
                        <a:rPr lang="fr-FR" dirty="0" smtClean="0"/>
                        <a:t>b</a:t>
                      </a:r>
                      <a:endParaRPr lang="fr-FR" dirty="0"/>
                    </a:p>
                  </a:txBody>
                  <a:tcPr/>
                </a:tc>
                <a:tc>
                  <a:txBody>
                    <a:bodyPr/>
                    <a:lstStyle/>
                    <a:p>
                      <a:pPr algn="ctr"/>
                      <a:r>
                        <a:rPr lang="fr-FR" dirty="0" smtClean="0"/>
                        <a:t>a ∧ ¬ b </a:t>
                      </a:r>
                      <a:endParaRPr lang="fr-FR" dirty="0"/>
                    </a:p>
                  </a:txBody>
                  <a:tcPr/>
                </a:tc>
              </a:tr>
              <a:tr h="370840">
                <a:tc>
                  <a:txBody>
                    <a:bodyPr/>
                    <a:lstStyle/>
                    <a:p>
                      <a:pPr algn="ctr"/>
                      <a:r>
                        <a:rPr lang="fr-FR" dirty="0" smtClean="0"/>
                        <a:t>0</a:t>
                      </a:r>
                      <a:endParaRPr lang="fr-FR" dirty="0"/>
                    </a:p>
                  </a:txBody>
                  <a:tcPr/>
                </a:tc>
                <a:tc>
                  <a:txBody>
                    <a:bodyPr/>
                    <a:lstStyle/>
                    <a:p>
                      <a:pPr algn="ctr"/>
                      <a:r>
                        <a:rPr lang="fr-FR" dirty="0" smtClean="0"/>
                        <a:t>0</a:t>
                      </a:r>
                      <a:endParaRPr lang="fr-FR" dirty="0"/>
                    </a:p>
                  </a:txBody>
                  <a:tcPr/>
                </a:tc>
                <a:tc>
                  <a:txBody>
                    <a:bodyPr/>
                    <a:lstStyle/>
                    <a:p>
                      <a:pPr algn="ctr"/>
                      <a:r>
                        <a:rPr lang="fr-FR" dirty="0" smtClean="0"/>
                        <a:t>0</a:t>
                      </a:r>
                      <a:endParaRPr lang="fr-FR" dirty="0"/>
                    </a:p>
                  </a:txBody>
                  <a:tcPr/>
                </a:tc>
              </a:tr>
              <a:tr h="370840">
                <a:tc>
                  <a:txBody>
                    <a:bodyPr/>
                    <a:lstStyle/>
                    <a:p>
                      <a:pPr algn="ctr"/>
                      <a:r>
                        <a:rPr lang="fr-FR" dirty="0" smtClean="0"/>
                        <a:t>0</a:t>
                      </a:r>
                      <a:endParaRPr lang="fr-FR" dirty="0"/>
                    </a:p>
                  </a:txBody>
                  <a:tcPr/>
                </a:tc>
                <a:tc>
                  <a:txBody>
                    <a:bodyPr/>
                    <a:lstStyle/>
                    <a:p>
                      <a:pPr algn="ctr"/>
                      <a:r>
                        <a:rPr lang="fr-FR" dirty="0" smtClean="0"/>
                        <a:t>1</a:t>
                      </a:r>
                      <a:endParaRPr lang="fr-FR" dirty="0"/>
                    </a:p>
                  </a:txBody>
                  <a:tcPr/>
                </a:tc>
                <a:tc>
                  <a:txBody>
                    <a:bodyPr/>
                    <a:lstStyle/>
                    <a:p>
                      <a:pPr algn="ctr"/>
                      <a:r>
                        <a:rPr lang="fr-FR" dirty="0" smtClean="0"/>
                        <a:t>0</a:t>
                      </a:r>
                      <a:endParaRPr lang="fr-FR" dirty="0"/>
                    </a:p>
                  </a:txBody>
                  <a:tcPr/>
                </a:tc>
              </a:tr>
              <a:tr h="370840">
                <a:tc>
                  <a:txBody>
                    <a:bodyPr/>
                    <a:lstStyle/>
                    <a:p>
                      <a:pPr algn="ctr"/>
                      <a:r>
                        <a:rPr lang="fr-FR" dirty="0" smtClean="0"/>
                        <a:t>1</a:t>
                      </a:r>
                      <a:endParaRPr lang="fr-FR" dirty="0"/>
                    </a:p>
                  </a:txBody>
                  <a:tcPr/>
                </a:tc>
                <a:tc>
                  <a:txBody>
                    <a:bodyPr/>
                    <a:lstStyle/>
                    <a:p>
                      <a:pPr algn="ctr"/>
                      <a:r>
                        <a:rPr lang="fr-FR" dirty="0" smtClean="0"/>
                        <a:t>0</a:t>
                      </a:r>
                      <a:endParaRPr lang="fr-FR" dirty="0"/>
                    </a:p>
                  </a:txBody>
                  <a:tcPr/>
                </a:tc>
                <a:tc>
                  <a:txBody>
                    <a:bodyPr/>
                    <a:lstStyle/>
                    <a:p>
                      <a:pPr algn="ctr"/>
                      <a:r>
                        <a:rPr lang="fr-FR" dirty="0" smtClean="0"/>
                        <a:t>1</a:t>
                      </a:r>
                      <a:endParaRPr lang="fr-FR" dirty="0"/>
                    </a:p>
                  </a:txBody>
                  <a:tcPr/>
                </a:tc>
              </a:tr>
              <a:tr h="370840">
                <a:tc>
                  <a:txBody>
                    <a:bodyPr/>
                    <a:lstStyle/>
                    <a:p>
                      <a:pPr algn="ctr"/>
                      <a:r>
                        <a:rPr lang="fr-FR" dirty="0" smtClean="0"/>
                        <a:t>1</a:t>
                      </a:r>
                      <a:endParaRPr lang="fr-FR" dirty="0"/>
                    </a:p>
                  </a:txBody>
                  <a:tcPr/>
                </a:tc>
                <a:tc>
                  <a:txBody>
                    <a:bodyPr/>
                    <a:lstStyle/>
                    <a:p>
                      <a:pPr algn="ctr"/>
                      <a:r>
                        <a:rPr lang="fr-FR" dirty="0" smtClean="0"/>
                        <a:t>1</a:t>
                      </a:r>
                      <a:endParaRPr lang="fr-FR" dirty="0"/>
                    </a:p>
                  </a:txBody>
                  <a:tcPr/>
                </a:tc>
                <a:tc>
                  <a:txBody>
                    <a:bodyPr/>
                    <a:lstStyle/>
                    <a:p>
                      <a:pPr algn="ctr"/>
                      <a:r>
                        <a:rPr lang="fr-FR" dirty="0" smtClean="0"/>
                        <a:t>0</a:t>
                      </a:r>
                      <a:endParaRPr lang="fr-FR" dirty="0"/>
                    </a:p>
                  </a:txBody>
                  <a:tcPr/>
                </a:tc>
              </a:tr>
            </a:tbl>
          </a:graphicData>
        </a:graphic>
      </p:graphicFrame>
    </p:spTree>
    <p:extLst>
      <p:ext uri="{BB962C8B-B14F-4D97-AF65-F5344CB8AC3E}">
        <p14:creationId xmlns:p14="http://schemas.microsoft.com/office/powerpoint/2010/main" val="103205231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L’équivalence </a:t>
            </a:r>
          </a:p>
        </p:txBody>
      </p:sp>
      <p:sp>
        <p:nvSpPr>
          <p:cNvPr id="3" name="Espace réservé du contenu 2"/>
          <p:cNvSpPr>
            <a:spLocks noGrp="1"/>
          </p:cNvSpPr>
          <p:nvPr>
            <p:ph idx="1"/>
          </p:nvPr>
        </p:nvSpPr>
        <p:spPr>
          <a:xfrm>
            <a:off x="457200" y="1752601"/>
            <a:ext cx="8229600" cy="1388368"/>
          </a:xfrm>
        </p:spPr>
        <p:txBody>
          <a:bodyPr/>
          <a:lstStyle/>
          <a:p>
            <a:pPr algn="just"/>
            <a:r>
              <a:rPr lang="fr-FR" dirty="0"/>
              <a:t> Le connecteur </a:t>
            </a:r>
            <a:r>
              <a:rPr lang="fr-FR" b="1" dirty="0">
                <a:solidFill>
                  <a:schemeClr val="accent5">
                    <a:lumMod val="50000"/>
                  </a:schemeClr>
                </a:solidFill>
              </a:rPr>
              <a:t>"⇔"</a:t>
            </a:r>
            <a:r>
              <a:rPr lang="fr-FR" dirty="0"/>
              <a:t> est appelé le connecteur d’</a:t>
            </a:r>
            <a:r>
              <a:rPr lang="fr-FR" b="1" dirty="0">
                <a:solidFill>
                  <a:schemeClr val="accent5">
                    <a:lumMod val="50000"/>
                  </a:schemeClr>
                </a:solidFill>
              </a:rPr>
              <a:t>équivalence</a:t>
            </a:r>
            <a:r>
              <a:rPr lang="fr-FR" dirty="0"/>
              <a:t>, la proposition </a:t>
            </a:r>
            <a:r>
              <a:rPr lang="fr-FR" b="1" dirty="0">
                <a:solidFill>
                  <a:schemeClr val="accent5">
                    <a:lumMod val="50000"/>
                  </a:schemeClr>
                </a:solidFill>
              </a:rPr>
              <a:t>a ⇔ b </a:t>
            </a:r>
            <a:r>
              <a:rPr lang="fr-FR" dirty="0"/>
              <a:t>est vraie dans le cas où a et b ont la même valeur de vérité. </a:t>
            </a:r>
          </a:p>
        </p:txBody>
      </p:sp>
      <p:graphicFrame>
        <p:nvGraphicFramePr>
          <p:cNvPr id="4" name="Tableau 3"/>
          <p:cNvGraphicFramePr>
            <a:graphicFrameLocks noGrp="1"/>
          </p:cNvGraphicFramePr>
          <p:nvPr>
            <p:extLst>
              <p:ext uri="{D42A27DB-BD31-4B8C-83A1-F6EECF244321}">
                <p14:modId xmlns:p14="http://schemas.microsoft.com/office/powerpoint/2010/main" val="3813618349"/>
              </p:ext>
            </p:extLst>
          </p:nvPr>
        </p:nvGraphicFramePr>
        <p:xfrm>
          <a:off x="1524000" y="3158976"/>
          <a:ext cx="6096000" cy="1854200"/>
        </p:xfrm>
        <a:graphic>
          <a:graphicData uri="http://schemas.openxmlformats.org/drawingml/2006/table">
            <a:tbl>
              <a:tblPr firstRow="1" bandRow="1">
                <a:tableStyleId>{5C22544A-7EE6-4342-B048-85BDC9FD1C3A}</a:tableStyleId>
              </a:tblPr>
              <a:tblGrid>
                <a:gridCol w="2032000"/>
                <a:gridCol w="2032000"/>
                <a:gridCol w="2032000"/>
              </a:tblGrid>
              <a:tr h="370840">
                <a:tc>
                  <a:txBody>
                    <a:bodyPr/>
                    <a:lstStyle/>
                    <a:p>
                      <a:pPr algn="ctr"/>
                      <a:r>
                        <a:rPr lang="fr-FR" dirty="0" smtClean="0"/>
                        <a:t>a</a:t>
                      </a:r>
                      <a:endParaRPr lang="fr-FR" dirty="0"/>
                    </a:p>
                  </a:txBody>
                  <a:tcPr/>
                </a:tc>
                <a:tc>
                  <a:txBody>
                    <a:bodyPr/>
                    <a:lstStyle/>
                    <a:p>
                      <a:pPr algn="ctr"/>
                      <a:r>
                        <a:rPr lang="fr-FR" dirty="0" smtClean="0"/>
                        <a:t>b</a:t>
                      </a:r>
                      <a:endParaRPr lang="fr-FR" dirty="0"/>
                    </a:p>
                  </a:txBody>
                  <a:tcPr/>
                </a:tc>
                <a:tc>
                  <a:txBody>
                    <a:bodyPr/>
                    <a:lstStyle/>
                    <a:p>
                      <a:pPr algn="ctr"/>
                      <a:r>
                        <a:rPr lang="fr-FR" dirty="0" smtClean="0"/>
                        <a:t>a ⇔ b </a:t>
                      </a:r>
                      <a:endParaRPr lang="fr-FR" dirty="0"/>
                    </a:p>
                  </a:txBody>
                  <a:tcPr/>
                </a:tc>
              </a:tr>
              <a:tr h="370840">
                <a:tc>
                  <a:txBody>
                    <a:bodyPr/>
                    <a:lstStyle/>
                    <a:p>
                      <a:pPr algn="ctr"/>
                      <a:r>
                        <a:rPr lang="fr-FR" dirty="0" smtClean="0"/>
                        <a:t>0</a:t>
                      </a:r>
                      <a:endParaRPr lang="fr-FR" dirty="0"/>
                    </a:p>
                  </a:txBody>
                  <a:tcPr/>
                </a:tc>
                <a:tc>
                  <a:txBody>
                    <a:bodyPr/>
                    <a:lstStyle/>
                    <a:p>
                      <a:pPr algn="ctr"/>
                      <a:r>
                        <a:rPr lang="fr-FR" dirty="0" smtClean="0"/>
                        <a:t>0</a:t>
                      </a:r>
                      <a:endParaRPr lang="fr-FR" dirty="0"/>
                    </a:p>
                  </a:txBody>
                  <a:tcPr/>
                </a:tc>
                <a:tc>
                  <a:txBody>
                    <a:bodyPr/>
                    <a:lstStyle/>
                    <a:p>
                      <a:pPr algn="ctr"/>
                      <a:r>
                        <a:rPr lang="fr-FR" dirty="0" smtClean="0"/>
                        <a:t>1</a:t>
                      </a:r>
                      <a:endParaRPr lang="fr-FR" dirty="0"/>
                    </a:p>
                  </a:txBody>
                  <a:tcPr/>
                </a:tc>
              </a:tr>
              <a:tr h="370840">
                <a:tc>
                  <a:txBody>
                    <a:bodyPr/>
                    <a:lstStyle/>
                    <a:p>
                      <a:pPr algn="ctr"/>
                      <a:r>
                        <a:rPr lang="fr-FR" dirty="0" smtClean="0"/>
                        <a:t>0</a:t>
                      </a:r>
                      <a:endParaRPr lang="fr-FR" dirty="0"/>
                    </a:p>
                  </a:txBody>
                  <a:tcPr/>
                </a:tc>
                <a:tc>
                  <a:txBody>
                    <a:bodyPr/>
                    <a:lstStyle/>
                    <a:p>
                      <a:pPr algn="ctr"/>
                      <a:r>
                        <a:rPr lang="fr-FR" dirty="0" smtClean="0"/>
                        <a:t>1</a:t>
                      </a:r>
                      <a:endParaRPr lang="fr-FR" dirty="0"/>
                    </a:p>
                  </a:txBody>
                  <a:tcPr/>
                </a:tc>
                <a:tc>
                  <a:txBody>
                    <a:bodyPr/>
                    <a:lstStyle/>
                    <a:p>
                      <a:pPr algn="ctr"/>
                      <a:r>
                        <a:rPr lang="fr-FR" dirty="0" smtClean="0"/>
                        <a:t>0</a:t>
                      </a:r>
                      <a:endParaRPr lang="fr-FR" dirty="0"/>
                    </a:p>
                  </a:txBody>
                  <a:tcPr/>
                </a:tc>
              </a:tr>
              <a:tr h="370840">
                <a:tc>
                  <a:txBody>
                    <a:bodyPr/>
                    <a:lstStyle/>
                    <a:p>
                      <a:pPr algn="ctr"/>
                      <a:r>
                        <a:rPr lang="fr-FR" dirty="0" smtClean="0"/>
                        <a:t>1</a:t>
                      </a:r>
                      <a:endParaRPr lang="fr-FR" dirty="0"/>
                    </a:p>
                  </a:txBody>
                  <a:tcPr/>
                </a:tc>
                <a:tc>
                  <a:txBody>
                    <a:bodyPr/>
                    <a:lstStyle/>
                    <a:p>
                      <a:pPr algn="ctr"/>
                      <a:r>
                        <a:rPr lang="fr-FR" dirty="0" smtClean="0"/>
                        <a:t>0</a:t>
                      </a:r>
                      <a:endParaRPr lang="fr-FR" dirty="0"/>
                    </a:p>
                  </a:txBody>
                  <a:tcPr/>
                </a:tc>
                <a:tc>
                  <a:txBody>
                    <a:bodyPr/>
                    <a:lstStyle/>
                    <a:p>
                      <a:pPr algn="ctr"/>
                      <a:r>
                        <a:rPr lang="fr-FR" dirty="0" smtClean="0"/>
                        <a:t>0</a:t>
                      </a:r>
                      <a:endParaRPr lang="fr-FR" dirty="0"/>
                    </a:p>
                  </a:txBody>
                  <a:tcPr/>
                </a:tc>
              </a:tr>
              <a:tr h="370840">
                <a:tc>
                  <a:txBody>
                    <a:bodyPr/>
                    <a:lstStyle/>
                    <a:p>
                      <a:pPr algn="ctr"/>
                      <a:r>
                        <a:rPr lang="fr-FR" dirty="0" smtClean="0"/>
                        <a:t>1</a:t>
                      </a:r>
                      <a:endParaRPr lang="fr-FR" dirty="0"/>
                    </a:p>
                  </a:txBody>
                  <a:tcPr/>
                </a:tc>
                <a:tc>
                  <a:txBody>
                    <a:bodyPr/>
                    <a:lstStyle/>
                    <a:p>
                      <a:pPr algn="ctr"/>
                      <a:r>
                        <a:rPr lang="fr-FR" dirty="0" smtClean="0"/>
                        <a:t>1</a:t>
                      </a:r>
                      <a:endParaRPr lang="fr-FR" dirty="0"/>
                    </a:p>
                  </a:txBody>
                  <a:tcPr/>
                </a:tc>
                <a:tc>
                  <a:txBody>
                    <a:bodyPr/>
                    <a:lstStyle/>
                    <a:p>
                      <a:pPr algn="ctr"/>
                      <a:r>
                        <a:rPr lang="fr-FR" dirty="0" smtClean="0"/>
                        <a:t>1</a:t>
                      </a:r>
                      <a:endParaRPr lang="fr-FR" dirty="0"/>
                    </a:p>
                  </a:txBody>
                  <a:tcPr/>
                </a:tc>
              </a:tr>
            </a:tbl>
          </a:graphicData>
        </a:graphic>
      </p:graphicFrame>
    </p:spTree>
    <p:extLst>
      <p:ext uri="{BB962C8B-B14F-4D97-AF65-F5344CB8AC3E}">
        <p14:creationId xmlns:p14="http://schemas.microsoft.com/office/powerpoint/2010/main" val="271331250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L’équivalence </a:t>
            </a:r>
          </a:p>
        </p:txBody>
      </p:sp>
      <p:sp>
        <p:nvSpPr>
          <p:cNvPr id="3" name="Espace réservé du contenu 2"/>
          <p:cNvSpPr>
            <a:spLocks noGrp="1"/>
          </p:cNvSpPr>
          <p:nvPr>
            <p:ph idx="1"/>
          </p:nvPr>
        </p:nvSpPr>
        <p:spPr/>
        <p:txBody>
          <a:bodyPr>
            <a:normAutofit fontScale="62500" lnSpcReduction="20000"/>
          </a:bodyPr>
          <a:lstStyle/>
          <a:p>
            <a:r>
              <a:rPr lang="fr-FR" dirty="0"/>
              <a:t>Une </a:t>
            </a:r>
            <a:r>
              <a:rPr lang="fr-FR" b="1" dirty="0"/>
              <a:t>équivalence</a:t>
            </a:r>
            <a:r>
              <a:rPr lang="fr-FR" dirty="0"/>
              <a:t> logique est la </a:t>
            </a:r>
            <a:r>
              <a:rPr lang="fr-FR" b="1" dirty="0"/>
              <a:t>conjonction</a:t>
            </a:r>
            <a:r>
              <a:rPr lang="fr-FR" dirty="0"/>
              <a:t> d'une proposition et de sa réciproque</a:t>
            </a:r>
            <a:r>
              <a:rPr lang="fr-FR" dirty="0" smtClean="0"/>
              <a:t>.  Les </a:t>
            </a:r>
            <a:r>
              <a:rPr lang="fr-FR" dirty="0"/>
              <a:t>phrases suivantes ont le même sens :</a:t>
            </a:r>
          </a:p>
          <a:p>
            <a:endParaRPr lang="fr-FR" dirty="0"/>
          </a:p>
          <a:p>
            <a:r>
              <a:rPr lang="fr-FR" dirty="0"/>
              <a:t>les propriétés "P" et "Q" sont équivalentes ;</a:t>
            </a:r>
          </a:p>
          <a:p>
            <a:endParaRPr lang="fr-FR" dirty="0"/>
          </a:p>
          <a:p>
            <a:r>
              <a:rPr lang="fr-FR" dirty="0"/>
              <a:t>"(P⇒Q) et (Q⇒P)" ;</a:t>
            </a:r>
          </a:p>
          <a:p>
            <a:endParaRPr lang="fr-FR" dirty="0"/>
          </a:p>
          <a:p>
            <a:r>
              <a:rPr lang="fr-FR" dirty="0"/>
              <a:t>"P⇔Q" ;</a:t>
            </a:r>
          </a:p>
          <a:p>
            <a:endParaRPr lang="fr-FR" dirty="0"/>
          </a:p>
          <a:p>
            <a:r>
              <a:rPr lang="fr-FR" dirty="0"/>
              <a:t>"P", "Q" sont simultanément vraies, ou simultanément fausses ;</a:t>
            </a:r>
          </a:p>
          <a:p>
            <a:endParaRPr lang="fr-FR" dirty="0"/>
          </a:p>
          <a:p>
            <a:r>
              <a:rPr lang="fr-FR" dirty="0"/>
              <a:t>"(P et Q) ou ((non P) et (non Q))" ;</a:t>
            </a:r>
          </a:p>
          <a:p>
            <a:endParaRPr lang="fr-FR" dirty="0"/>
          </a:p>
          <a:p>
            <a:r>
              <a:rPr lang="fr-FR" dirty="0"/>
              <a:t>pour que "P" il faut et il suffit que "Q" ;</a:t>
            </a:r>
          </a:p>
          <a:p>
            <a:endParaRPr lang="fr-FR" dirty="0"/>
          </a:p>
          <a:p>
            <a:r>
              <a:rPr lang="fr-FR" dirty="0"/>
              <a:t>"P" est vraie si et seulement si "Q" est vraie;</a:t>
            </a:r>
          </a:p>
          <a:p>
            <a:endParaRPr lang="fr-FR" dirty="0"/>
          </a:p>
          <a:p>
            <a:r>
              <a:rPr lang="fr-FR" dirty="0"/>
              <a:t>"P" est une condition nécessaire et suffisante pour que "Q</a:t>
            </a:r>
            <a:r>
              <a:rPr lang="fr-FR" dirty="0" smtClean="0"/>
              <a:t>".</a:t>
            </a:r>
            <a:endParaRPr lang="fr-FR" dirty="0"/>
          </a:p>
        </p:txBody>
      </p:sp>
    </p:spTree>
    <p:extLst>
      <p:ext uri="{BB962C8B-B14F-4D97-AF65-F5344CB8AC3E}">
        <p14:creationId xmlns:p14="http://schemas.microsoft.com/office/powerpoint/2010/main" val="4138315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Autres</a:t>
            </a:r>
            <a:endParaRPr lang="fr-FR" dirty="0"/>
          </a:p>
        </p:txBody>
      </p:sp>
      <p:sp>
        <p:nvSpPr>
          <p:cNvPr id="3" name="Espace réservé du contenu 2"/>
          <p:cNvSpPr>
            <a:spLocks noGrp="1"/>
          </p:cNvSpPr>
          <p:nvPr>
            <p:ph idx="1"/>
          </p:nvPr>
        </p:nvSpPr>
        <p:spPr/>
        <p:txBody>
          <a:bodyPr/>
          <a:lstStyle/>
          <a:p>
            <a:r>
              <a:rPr lang="fr-FR" b="1" dirty="0">
                <a:solidFill>
                  <a:schemeClr val="accent5">
                    <a:lumMod val="50000"/>
                  </a:schemeClr>
                </a:solidFill>
              </a:rPr>
              <a:t>XOR</a:t>
            </a:r>
            <a:r>
              <a:rPr lang="fr-FR" dirty="0">
                <a:solidFill>
                  <a:schemeClr val="accent5">
                    <a:lumMod val="50000"/>
                  </a:schemeClr>
                </a:solidFill>
              </a:rPr>
              <a:t> </a:t>
            </a:r>
            <a:r>
              <a:rPr lang="fr-FR" dirty="0"/>
              <a:t>⊕ (ou </a:t>
            </a:r>
            <a:r>
              <a:rPr lang="fr-FR" dirty="0" smtClean="0"/>
              <a:t>exclusif), ex</a:t>
            </a:r>
            <a:r>
              <a:rPr lang="fr-FR" dirty="0"/>
              <a:t>: Pepsi ou Coca </a:t>
            </a:r>
            <a:endParaRPr lang="fr-FR" dirty="0" smtClean="0"/>
          </a:p>
          <a:p>
            <a:r>
              <a:rPr lang="fr-FR" b="1" dirty="0" smtClean="0">
                <a:solidFill>
                  <a:schemeClr val="accent5">
                    <a:lumMod val="50000"/>
                  </a:schemeClr>
                </a:solidFill>
              </a:rPr>
              <a:t>NOR</a:t>
            </a:r>
            <a:r>
              <a:rPr lang="fr-FR" dirty="0" smtClean="0">
                <a:solidFill>
                  <a:schemeClr val="accent5">
                    <a:lumMod val="50000"/>
                  </a:schemeClr>
                </a:solidFill>
              </a:rPr>
              <a:t> </a:t>
            </a:r>
            <a:r>
              <a:rPr lang="fr-FR" dirty="0"/>
              <a:t>↓ on note(</a:t>
            </a:r>
            <a:r>
              <a:rPr lang="fr-FR" dirty="0" err="1"/>
              <a:t>a↓b</a:t>
            </a:r>
            <a:r>
              <a:rPr lang="fr-FR" dirty="0"/>
              <a:t>) ou (a NOR b) ou¬(</a:t>
            </a:r>
            <a:r>
              <a:rPr lang="fr-FR" dirty="0" err="1"/>
              <a:t>a∨b</a:t>
            </a:r>
            <a:r>
              <a:rPr lang="fr-FR" dirty="0"/>
              <a:t>) </a:t>
            </a:r>
            <a:endParaRPr lang="fr-FR" dirty="0" smtClean="0"/>
          </a:p>
          <a:p>
            <a:r>
              <a:rPr lang="fr-FR" b="1" dirty="0" smtClean="0">
                <a:solidFill>
                  <a:schemeClr val="accent5">
                    <a:lumMod val="50000"/>
                  </a:schemeClr>
                </a:solidFill>
              </a:rPr>
              <a:t>NAND</a:t>
            </a:r>
            <a:r>
              <a:rPr lang="fr-FR" dirty="0" smtClean="0">
                <a:solidFill>
                  <a:schemeClr val="accent5">
                    <a:lumMod val="50000"/>
                  </a:schemeClr>
                </a:solidFill>
              </a:rPr>
              <a:t> </a:t>
            </a:r>
            <a:r>
              <a:rPr lang="fr-FR" dirty="0"/>
              <a:t>| on note(</a:t>
            </a:r>
            <a:r>
              <a:rPr lang="fr-FR" dirty="0" err="1"/>
              <a:t>a|b</a:t>
            </a:r>
            <a:r>
              <a:rPr lang="fr-FR" dirty="0"/>
              <a:t>) ou(a NAND </a:t>
            </a:r>
            <a:r>
              <a:rPr lang="fr-FR" dirty="0" smtClean="0"/>
              <a:t>b)ou¬(</a:t>
            </a:r>
            <a:r>
              <a:rPr lang="fr-FR" dirty="0" err="1" smtClean="0"/>
              <a:t>a∧b</a:t>
            </a:r>
            <a:r>
              <a:rPr lang="fr-FR" dirty="0" smtClean="0"/>
              <a:t>)  </a:t>
            </a:r>
          </a:p>
          <a:p>
            <a:r>
              <a:rPr lang="fr-FR" dirty="0" smtClean="0"/>
              <a:t>… </a:t>
            </a:r>
            <a:endParaRPr lang="fr-FR" dirty="0"/>
          </a:p>
        </p:txBody>
      </p:sp>
    </p:spTree>
    <p:extLst>
      <p:ext uri="{BB962C8B-B14F-4D97-AF65-F5344CB8AC3E}">
        <p14:creationId xmlns:p14="http://schemas.microsoft.com/office/powerpoint/2010/main" val="424913698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exercice</a:t>
            </a:r>
            <a:endParaRPr lang="fr-FR" dirty="0"/>
          </a:p>
        </p:txBody>
      </p:sp>
      <p:sp>
        <p:nvSpPr>
          <p:cNvPr id="3" name="Espace réservé du contenu 2"/>
          <p:cNvSpPr>
            <a:spLocks noGrp="1"/>
          </p:cNvSpPr>
          <p:nvPr>
            <p:ph idx="1"/>
          </p:nvPr>
        </p:nvSpPr>
        <p:spPr>
          <a:xfrm>
            <a:off x="457200" y="1752601"/>
            <a:ext cx="8229600" cy="740296"/>
          </a:xfrm>
        </p:spPr>
        <p:txBody>
          <a:bodyPr/>
          <a:lstStyle/>
          <a:p>
            <a:r>
              <a:rPr lang="fr-FR" dirty="0"/>
              <a:t>Soit α la formule </a:t>
            </a:r>
            <a:r>
              <a:rPr lang="fr-FR" b="1" dirty="0" err="1">
                <a:solidFill>
                  <a:schemeClr val="accent5">
                    <a:lumMod val="50000"/>
                  </a:schemeClr>
                </a:solidFill>
              </a:rPr>
              <a:t>p∨q</a:t>
            </a:r>
            <a:r>
              <a:rPr lang="fr-FR" b="1" dirty="0">
                <a:solidFill>
                  <a:schemeClr val="accent5">
                    <a:lumMod val="50000"/>
                  </a:schemeClr>
                </a:solidFill>
              </a:rPr>
              <a:t> ⇒ r  </a:t>
            </a:r>
            <a:r>
              <a:rPr lang="fr-FR" dirty="0"/>
              <a:t>donner sa table de </a:t>
            </a:r>
            <a:r>
              <a:rPr lang="fr-FR" dirty="0" smtClean="0"/>
              <a:t>vérité.</a:t>
            </a:r>
            <a:endParaRPr lang="fr-FR" dirty="0"/>
          </a:p>
        </p:txBody>
      </p:sp>
      <p:graphicFrame>
        <p:nvGraphicFramePr>
          <p:cNvPr id="4" name="Tableau 3"/>
          <p:cNvGraphicFramePr>
            <a:graphicFrameLocks noGrp="1"/>
          </p:cNvGraphicFramePr>
          <p:nvPr>
            <p:extLst>
              <p:ext uri="{D42A27DB-BD31-4B8C-83A1-F6EECF244321}">
                <p14:modId xmlns:p14="http://schemas.microsoft.com/office/powerpoint/2010/main" val="2299553038"/>
              </p:ext>
            </p:extLst>
          </p:nvPr>
        </p:nvGraphicFramePr>
        <p:xfrm>
          <a:off x="1524000" y="2406496"/>
          <a:ext cx="6096000" cy="3337560"/>
        </p:xfrm>
        <a:graphic>
          <a:graphicData uri="http://schemas.openxmlformats.org/drawingml/2006/table">
            <a:tbl>
              <a:tblPr firstRow="1" bandRow="1">
                <a:tableStyleId>{5C22544A-7EE6-4342-B048-85BDC9FD1C3A}</a:tableStyleId>
              </a:tblPr>
              <a:tblGrid>
                <a:gridCol w="1219200"/>
                <a:gridCol w="1219200"/>
                <a:gridCol w="1219200"/>
                <a:gridCol w="1219200"/>
                <a:gridCol w="1219200"/>
              </a:tblGrid>
              <a:tr h="370840">
                <a:tc>
                  <a:txBody>
                    <a:bodyPr/>
                    <a:lstStyle/>
                    <a:p>
                      <a:r>
                        <a:rPr lang="fr-FR" dirty="0" smtClean="0"/>
                        <a:t>p</a:t>
                      </a:r>
                      <a:endParaRPr lang="fr-FR" dirty="0"/>
                    </a:p>
                  </a:txBody>
                  <a:tcPr/>
                </a:tc>
                <a:tc>
                  <a:txBody>
                    <a:bodyPr/>
                    <a:lstStyle/>
                    <a:p>
                      <a:r>
                        <a:rPr lang="fr-FR" dirty="0" smtClean="0"/>
                        <a:t>q</a:t>
                      </a:r>
                      <a:endParaRPr lang="fr-FR" dirty="0"/>
                    </a:p>
                  </a:txBody>
                  <a:tcPr/>
                </a:tc>
                <a:tc>
                  <a:txBody>
                    <a:bodyPr/>
                    <a:lstStyle/>
                    <a:p>
                      <a:r>
                        <a:rPr lang="fr-FR" dirty="0" smtClean="0"/>
                        <a:t>r</a:t>
                      </a:r>
                      <a:endParaRPr lang="fr-FR" dirty="0"/>
                    </a:p>
                  </a:txBody>
                  <a:tcPr/>
                </a:tc>
                <a:tc>
                  <a:txBody>
                    <a:bodyPr/>
                    <a:lstStyle/>
                    <a:p>
                      <a:r>
                        <a:rPr lang="fr-FR" dirty="0" err="1" smtClean="0"/>
                        <a:t>p∨q</a:t>
                      </a:r>
                      <a:endParaRPr lang="fr-FR" dirty="0"/>
                    </a:p>
                  </a:txBody>
                  <a:tcPr/>
                </a:tc>
                <a:tc>
                  <a:txBody>
                    <a:bodyPr/>
                    <a:lstStyle/>
                    <a:p>
                      <a:r>
                        <a:rPr lang="fr-FR" dirty="0" err="1" smtClean="0"/>
                        <a:t>p∨q</a:t>
                      </a:r>
                      <a:r>
                        <a:rPr lang="fr-FR" dirty="0" smtClean="0"/>
                        <a:t> ⇒ r </a:t>
                      </a:r>
                      <a:endParaRPr lang="fr-FR" dirty="0"/>
                    </a:p>
                  </a:txBody>
                  <a:tcPr/>
                </a:tc>
              </a:tr>
              <a:tr h="370840">
                <a:tc>
                  <a:txBody>
                    <a:bodyPr/>
                    <a:lstStyle/>
                    <a:p>
                      <a:r>
                        <a:rPr lang="fr-FR" dirty="0" smtClean="0"/>
                        <a:t>0</a:t>
                      </a:r>
                      <a:endParaRPr lang="fr-FR" dirty="0"/>
                    </a:p>
                  </a:txBody>
                  <a:tcPr/>
                </a:tc>
                <a:tc>
                  <a:txBody>
                    <a:bodyPr/>
                    <a:lstStyle/>
                    <a:p>
                      <a:r>
                        <a:rPr lang="fr-FR" dirty="0" smtClean="0"/>
                        <a:t>0</a:t>
                      </a:r>
                      <a:endParaRPr lang="fr-FR" dirty="0"/>
                    </a:p>
                  </a:txBody>
                  <a:tcPr/>
                </a:tc>
                <a:tc>
                  <a:txBody>
                    <a:bodyPr/>
                    <a:lstStyle/>
                    <a:p>
                      <a:r>
                        <a:rPr lang="fr-FR" dirty="0" smtClean="0"/>
                        <a:t>0</a:t>
                      </a:r>
                      <a:endParaRPr lang="fr-FR" dirty="0"/>
                    </a:p>
                  </a:txBody>
                  <a:tcPr/>
                </a:tc>
                <a:tc>
                  <a:txBody>
                    <a:bodyPr/>
                    <a:lstStyle/>
                    <a:p>
                      <a:r>
                        <a:rPr lang="fr-FR" dirty="0" smtClean="0"/>
                        <a:t>0</a:t>
                      </a:r>
                      <a:endParaRPr lang="fr-FR" dirty="0"/>
                    </a:p>
                  </a:txBody>
                  <a:tcPr/>
                </a:tc>
                <a:tc>
                  <a:txBody>
                    <a:bodyPr/>
                    <a:lstStyle/>
                    <a:p>
                      <a:r>
                        <a:rPr lang="fr-FR" dirty="0" smtClean="0"/>
                        <a:t>1</a:t>
                      </a:r>
                      <a:endParaRPr lang="fr-FR" dirty="0"/>
                    </a:p>
                  </a:txBody>
                  <a:tcPr/>
                </a:tc>
              </a:tr>
              <a:tr h="370840">
                <a:tc>
                  <a:txBody>
                    <a:bodyPr/>
                    <a:lstStyle/>
                    <a:p>
                      <a:r>
                        <a:rPr lang="fr-FR" dirty="0" smtClean="0"/>
                        <a:t>0</a:t>
                      </a:r>
                      <a:endParaRPr lang="fr-FR" dirty="0"/>
                    </a:p>
                  </a:txBody>
                  <a:tcPr/>
                </a:tc>
                <a:tc>
                  <a:txBody>
                    <a:bodyPr/>
                    <a:lstStyle/>
                    <a:p>
                      <a:r>
                        <a:rPr lang="fr-FR" dirty="0" smtClean="0"/>
                        <a:t>0</a:t>
                      </a:r>
                      <a:endParaRPr lang="fr-FR" dirty="0"/>
                    </a:p>
                  </a:txBody>
                  <a:tcPr/>
                </a:tc>
                <a:tc>
                  <a:txBody>
                    <a:bodyPr/>
                    <a:lstStyle/>
                    <a:p>
                      <a:r>
                        <a:rPr lang="fr-FR" dirty="0" smtClean="0"/>
                        <a:t>1</a:t>
                      </a:r>
                      <a:endParaRPr lang="fr-FR" dirty="0"/>
                    </a:p>
                  </a:txBody>
                  <a:tcPr/>
                </a:tc>
                <a:tc>
                  <a:txBody>
                    <a:bodyPr/>
                    <a:lstStyle/>
                    <a:p>
                      <a:r>
                        <a:rPr lang="fr-FR" dirty="0" smtClean="0"/>
                        <a:t>0</a:t>
                      </a:r>
                      <a:endParaRPr lang="fr-FR" dirty="0"/>
                    </a:p>
                  </a:txBody>
                  <a:tcPr/>
                </a:tc>
                <a:tc>
                  <a:txBody>
                    <a:bodyPr/>
                    <a:lstStyle/>
                    <a:p>
                      <a:r>
                        <a:rPr lang="fr-FR" dirty="0" smtClean="0"/>
                        <a:t>1</a:t>
                      </a:r>
                      <a:endParaRPr lang="fr-FR" dirty="0"/>
                    </a:p>
                  </a:txBody>
                  <a:tcPr/>
                </a:tc>
              </a:tr>
              <a:tr h="370840">
                <a:tc>
                  <a:txBody>
                    <a:bodyPr/>
                    <a:lstStyle/>
                    <a:p>
                      <a:r>
                        <a:rPr lang="fr-FR" dirty="0" smtClean="0"/>
                        <a:t>0</a:t>
                      </a:r>
                      <a:endParaRPr lang="fr-FR" dirty="0"/>
                    </a:p>
                  </a:txBody>
                  <a:tcPr/>
                </a:tc>
                <a:tc>
                  <a:txBody>
                    <a:bodyPr/>
                    <a:lstStyle/>
                    <a:p>
                      <a:r>
                        <a:rPr lang="fr-FR" dirty="0" smtClean="0"/>
                        <a:t>1</a:t>
                      </a:r>
                      <a:endParaRPr lang="fr-FR" dirty="0"/>
                    </a:p>
                  </a:txBody>
                  <a:tcPr/>
                </a:tc>
                <a:tc>
                  <a:txBody>
                    <a:bodyPr/>
                    <a:lstStyle/>
                    <a:p>
                      <a:r>
                        <a:rPr lang="fr-FR" dirty="0" smtClean="0"/>
                        <a:t>0</a:t>
                      </a:r>
                      <a:endParaRPr lang="fr-FR" dirty="0"/>
                    </a:p>
                  </a:txBody>
                  <a:tcPr/>
                </a:tc>
                <a:tc>
                  <a:txBody>
                    <a:bodyPr/>
                    <a:lstStyle/>
                    <a:p>
                      <a:r>
                        <a:rPr lang="fr-FR" dirty="0" smtClean="0"/>
                        <a:t>1</a:t>
                      </a:r>
                      <a:endParaRPr lang="fr-FR" dirty="0"/>
                    </a:p>
                  </a:txBody>
                  <a:tcPr/>
                </a:tc>
                <a:tc>
                  <a:txBody>
                    <a:bodyPr/>
                    <a:lstStyle/>
                    <a:p>
                      <a:r>
                        <a:rPr lang="fr-FR" dirty="0" smtClean="0"/>
                        <a:t>0</a:t>
                      </a:r>
                      <a:endParaRPr lang="fr-FR" dirty="0"/>
                    </a:p>
                  </a:txBody>
                  <a:tcPr/>
                </a:tc>
              </a:tr>
              <a:tr h="370840">
                <a:tc>
                  <a:txBody>
                    <a:bodyPr/>
                    <a:lstStyle/>
                    <a:p>
                      <a:r>
                        <a:rPr lang="fr-FR" dirty="0" smtClean="0"/>
                        <a:t>0</a:t>
                      </a:r>
                      <a:endParaRPr lang="fr-FR" dirty="0"/>
                    </a:p>
                  </a:txBody>
                  <a:tcPr/>
                </a:tc>
                <a:tc>
                  <a:txBody>
                    <a:bodyPr/>
                    <a:lstStyle/>
                    <a:p>
                      <a:r>
                        <a:rPr lang="fr-FR" dirty="0" smtClean="0"/>
                        <a:t>1</a:t>
                      </a:r>
                      <a:endParaRPr lang="fr-FR" dirty="0"/>
                    </a:p>
                  </a:txBody>
                  <a:tcPr/>
                </a:tc>
                <a:tc>
                  <a:txBody>
                    <a:bodyPr/>
                    <a:lstStyle/>
                    <a:p>
                      <a:r>
                        <a:rPr lang="fr-FR" dirty="0" smtClean="0"/>
                        <a:t>1</a:t>
                      </a:r>
                      <a:endParaRPr lang="fr-FR" dirty="0"/>
                    </a:p>
                  </a:txBody>
                  <a:tcPr/>
                </a:tc>
                <a:tc>
                  <a:txBody>
                    <a:bodyPr/>
                    <a:lstStyle/>
                    <a:p>
                      <a:r>
                        <a:rPr lang="fr-FR" dirty="0" smtClean="0"/>
                        <a:t>1</a:t>
                      </a:r>
                      <a:endParaRPr lang="fr-FR" dirty="0"/>
                    </a:p>
                  </a:txBody>
                  <a:tcPr/>
                </a:tc>
                <a:tc>
                  <a:txBody>
                    <a:bodyPr/>
                    <a:lstStyle/>
                    <a:p>
                      <a:r>
                        <a:rPr lang="fr-FR" dirty="0" smtClean="0"/>
                        <a:t>1</a:t>
                      </a:r>
                      <a:endParaRPr lang="fr-FR" dirty="0"/>
                    </a:p>
                  </a:txBody>
                  <a:tcPr/>
                </a:tc>
              </a:tr>
              <a:tr h="370840">
                <a:tc>
                  <a:txBody>
                    <a:bodyPr/>
                    <a:lstStyle/>
                    <a:p>
                      <a:r>
                        <a:rPr lang="fr-FR" dirty="0" smtClean="0"/>
                        <a:t>1</a:t>
                      </a:r>
                      <a:endParaRPr lang="fr-FR" dirty="0"/>
                    </a:p>
                  </a:txBody>
                  <a:tcPr/>
                </a:tc>
                <a:tc>
                  <a:txBody>
                    <a:bodyPr/>
                    <a:lstStyle/>
                    <a:p>
                      <a:r>
                        <a:rPr lang="fr-FR" dirty="0" smtClean="0"/>
                        <a:t>0</a:t>
                      </a:r>
                      <a:endParaRPr lang="fr-FR" dirty="0"/>
                    </a:p>
                  </a:txBody>
                  <a:tcPr/>
                </a:tc>
                <a:tc>
                  <a:txBody>
                    <a:bodyPr/>
                    <a:lstStyle/>
                    <a:p>
                      <a:r>
                        <a:rPr lang="fr-FR" dirty="0" smtClean="0"/>
                        <a:t>0</a:t>
                      </a:r>
                      <a:endParaRPr lang="fr-FR" dirty="0"/>
                    </a:p>
                  </a:txBody>
                  <a:tcPr/>
                </a:tc>
                <a:tc>
                  <a:txBody>
                    <a:bodyPr/>
                    <a:lstStyle/>
                    <a:p>
                      <a:r>
                        <a:rPr lang="fr-FR" dirty="0" smtClean="0"/>
                        <a:t>1</a:t>
                      </a:r>
                      <a:endParaRPr lang="fr-FR" dirty="0"/>
                    </a:p>
                  </a:txBody>
                  <a:tcPr/>
                </a:tc>
                <a:tc>
                  <a:txBody>
                    <a:bodyPr/>
                    <a:lstStyle/>
                    <a:p>
                      <a:r>
                        <a:rPr lang="fr-FR" dirty="0" smtClean="0"/>
                        <a:t>0</a:t>
                      </a:r>
                      <a:endParaRPr lang="fr-FR" dirty="0"/>
                    </a:p>
                  </a:txBody>
                  <a:tcPr/>
                </a:tc>
              </a:tr>
              <a:tr h="370840">
                <a:tc>
                  <a:txBody>
                    <a:bodyPr/>
                    <a:lstStyle/>
                    <a:p>
                      <a:r>
                        <a:rPr lang="fr-FR" dirty="0" smtClean="0"/>
                        <a:t>1</a:t>
                      </a:r>
                      <a:endParaRPr lang="fr-FR" dirty="0"/>
                    </a:p>
                  </a:txBody>
                  <a:tcPr/>
                </a:tc>
                <a:tc>
                  <a:txBody>
                    <a:bodyPr/>
                    <a:lstStyle/>
                    <a:p>
                      <a:r>
                        <a:rPr lang="fr-FR" dirty="0" smtClean="0"/>
                        <a:t>0</a:t>
                      </a:r>
                      <a:endParaRPr lang="fr-FR" dirty="0"/>
                    </a:p>
                  </a:txBody>
                  <a:tcPr/>
                </a:tc>
                <a:tc>
                  <a:txBody>
                    <a:bodyPr/>
                    <a:lstStyle/>
                    <a:p>
                      <a:r>
                        <a:rPr lang="fr-FR" dirty="0" smtClean="0"/>
                        <a:t>1</a:t>
                      </a:r>
                      <a:endParaRPr lang="fr-FR" dirty="0"/>
                    </a:p>
                  </a:txBody>
                  <a:tcPr/>
                </a:tc>
                <a:tc>
                  <a:txBody>
                    <a:bodyPr/>
                    <a:lstStyle/>
                    <a:p>
                      <a:r>
                        <a:rPr lang="fr-FR" dirty="0" smtClean="0"/>
                        <a:t>1</a:t>
                      </a:r>
                      <a:endParaRPr lang="fr-FR" dirty="0"/>
                    </a:p>
                  </a:txBody>
                  <a:tcPr/>
                </a:tc>
                <a:tc>
                  <a:txBody>
                    <a:bodyPr/>
                    <a:lstStyle/>
                    <a:p>
                      <a:r>
                        <a:rPr lang="fr-FR" dirty="0" smtClean="0"/>
                        <a:t>1</a:t>
                      </a:r>
                      <a:endParaRPr lang="fr-FR" dirty="0"/>
                    </a:p>
                  </a:txBody>
                  <a:tcPr/>
                </a:tc>
              </a:tr>
              <a:tr h="370840">
                <a:tc>
                  <a:txBody>
                    <a:bodyPr/>
                    <a:lstStyle/>
                    <a:p>
                      <a:r>
                        <a:rPr lang="fr-FR" dirty="0" smtClean="0"/>
                        <a:t>1</a:t>
                      </a:r>
                      <a:endParaRPr lang="fr-FR" dirty="0"/>
                    </a:p>
                  </a:txBody>
                  <a:tcPr/>
                </a:tc>
                <a:tc>
                  <a:txBody>
                    <a:bodyPr/>
                    <a:lstStyle/>
                    <a:p>
                      <a:r>
                        <a:rPr lang="fr-FR" dirty="0" smtClean="0"/>
                        <a:t>1</a:t>
                      </a:r>
                      <a:endParaRPr lang="fr-FR" dirty="0"/>
                    </a:p>
                  </a:txBody>
                  <a:tcPr/>
                </a:tc>
                <a:tc>
                  <a:txBody>
                    <a:bodyPr/>
                    <a:lstStyle/>
                    <a:p>
                      <a:r>
                        <a:rPr lang="fr-FR" dirty="0" smtClean="0"/>
                        <a:t>0</a:t>
                      </a:r>
                      <a:endParaRPr lang="fr-FR" dirty="0"/>
                    </a:p>
                  </a:txBody>
                  <a:tcPr/>
                </a:tc>
                <a:tc>
                  <a:txBody>
                    <a:bodyPr/>
                    <a:lstStyle/>
                    <a:p>
                      <a:r>
                        <a:rPr lang="fr-FR" dirty="0" smtClean="0"/>
                        <a:t>1</a:t>
                      </a:r>
                      <a:endParaRPr lang="fr-FR" dirty="0"/>
                    </a:p>
                  </a:txBody>
                  <a:tcPr/>
                </a:tc>
                <a:tc>
                  <a:txBody>
                    <a:bodyPr/>
                    <a:lstStyle/>
                    <a:p>
                      <a:r>
                        <a:rPr lang="fr-FR" dirty="0" smtClean="0"/>
                        <a:t>0</a:t>
                      </a:r>
                      <a:endParaRPr lang="fr-FR" dirty="0"/>
                    </a:p>
                  </a:txBody>
                  <a:tcPr/>
                </a:tc>
              </a:tr>
              <a:tr h="370840">
                <a:tc>
                  <a:txBody>
                    <a:bodyPr/>
                    <a:lstStyle/>
                    <a:p>
                      <a:r>
                        <a:rPr lang="fr-FR" dirty="0" smtClean="0"/>
                        <a:t>1</a:t>
                      </a:r>
                      <a:endParaRPr lang="fr-FR" dirty="0"/>
                    </a:p>
                  </a:txBody>
                  <a:tcPr/>
                </a:tc>
                <a:tc>
                  <a:txBody>
                    <a:bodyPr/>
                    <a:lstStyle/>
                    <a:p>
                      <a:r>
                        <a:rPr lang="fr-FR" dirty="0" smtClean="0"/>
                        <a:t>1</a:t>
                      </a:r>
                      <a:endParaRPr lang="fr-FR" dirty="0"/>
                    </a:p>
                  </a:txBody>
                  <a:tcPr/>
                </a:tc>
                <a:tc>
                  <a:txBody>
                    <a:bodyPr/>
                    <a:lstStyle/>
                    <a:p>
                      <a:r>
                        <a:rPr lang="fr-FR" dirty="0" smtClean="0"/>
                        <a:t>1</a:t>
                      </a:r>
                      <a:endParaRPr lang="fr-FR" dirty="0"/>
                    </a:p>
                  </a:txBody>
                  <a:tcPr/>
                </a:tc>
                <a:tc>
                  <a:txBody>
                    <a:bodyPr/>
                    <a:lstStyle/>
                    <a:p>
                      <a:r>
                        <a:rPr lang="fr-FR" dirty="0" smtClean="0"/>
                        <a:t>1</a:t>
                      </a:r>
                      <a:endParaRPr lang="fr-FR" dirty="0"/>
                    </a:p>
                  </a:txBody>
                  <a:tcPr/>
                </a:tc>
                <a:tc>
                  <a:txBody>
                    <a:bodyPr/>
                    <a:lstStyle/>
                    <a:p>
                      <a:r>
                        <a:rPr lang="fr-FR" dirty="0" smtClean="0"/>
                        <a:t>1</a:t>
                      </a:r>
                      <a:endParaRPr lang="fr-FR" dirty="0"/>
                    </a:p>
                  </a:txBody>
                  <a:tcPr/>
                </a:tc>
              </a:tr>
            </a:tbl>
          </a:graphicData>
        </a:graphic>
      </p:graphicFrame>
    </p:spTree>
    <p:extLst>
      <p:ext uri="{BB962C8B-B14F-4D97-AF65-F5344CB8AC3E}">
        <p14:creationId xmlns:p14="http://schemas.microsoft.com/office/powerpoint/2010/main" val="2905520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Arbre syntaxique </a:t>
            </a:r>
          </a:p>
        </p:txBody>
      </p:sp>
      <p:sp>
        <p:nvSpPr>
          <p:cNvPr id="3" name="Espace réservé du contenu 2"/>
          <p:cNvSpPr>
            <a:spLocks noGrp="1"/>
          </p:cNvSpPr>
          <p:nvPr>
            <p:ph idx="1"/>
          </p:nvPr>
        </p:nvSpPr>
        <p:spPr>
          <a:xfrm>
            <a:off x="457200" y="1752601"/>
            <a:ext cx="8229600" cy="2612504"/>
          </a:xfrm>
        </p:spPr>
        <p:txBody>
          <a:bodyPr/>
          <a:lstStyle/>
          <a:p>
            <a:pPr algn="just"/>
            <a:r>
              <a:rPr lang="fr-FR" dirty="0" smtClean="0"/>
              <a:t>Est une méthode </a:t>
            </a:r>
            <a:r>
              <a:rPr lang="fr-FR" dirty="0"/>
              <a:t>pour vérifier si une expression est bien formée. Pour cela, on décompose l'énoncé grâce à un arbre syntaxique. On obtient, après décomposition, chaque atome présent dans l'énoncé initial ; </a:t>
            </a:r>
            <a:r>
              <a:rPr lang="fr-FR" dirty="0" smtClean="0"/>
              <a:t>si aucun </a:t>
            </a:r>
            <a:r>
              <a:rPr lang="fr-FR" dirty="0"/>
              <a:t>connecteur n'est resté : l'énoncé est donc bien une </a:t>
            </a:r>
            <a:r>
              <a:rPr lang="fr-FR" dirty="0" err="1"/>
              <a:t>e.b.f</a:t>
            </a:r>
            <a:r>
              <a:rPr lang="fr-FR" dirty="0"/>
              <a:t>..</a:t>
            </a:r>
          </a:p>
        </p:txBody>
      </p:sp>
    </p:spTree>
    <p:extLst>
      <p:ext uri="{BB962C8B-B14F-4D97-AF65-F5344CB8AC3E}">
        <p14:creationId xmlns:p14="http://schemas.microsoft.com/office/powerpoint/2010/main" val="17566064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La syntaxe du langage </a:t>
            </a:r>
            <a:r>
              <a:rPr lang="fr-FR" dirty="0" smtClean="0"/>
              <a:t>propositionnel : </a:t>
            </a:r>
            <a:r>
              <a:rPr lang="fr-FR" dirty="0"/>
              <a:t>L’alphabet</a:t>
            </a:r>
            <a:r>
              <a:rPr lang="fr-FR" dirty="0" smtClean="0"/>
              <a:t> </a:t>
            </a:r>
            <a:endParaRPr lang="fr-FR" dirty="0"/>
          </a:p>
        </p:txBody>
      </p:sp>
      <p:sp>
        <p:nvSpPr>
          <p:cNvPr id="3" name="Espace réservé du contenu 2"/>
          <p:cNvSpPr>
            <a:spLocks noGrp="1"/>
          </p:cNvSpPr>
          <p:nvPr>
            <p:ph idx="1"/>
          </p:nvPr>
        </p:nvSpPr>
        <p:spPr/>
        <p:txBody>
          <a:bodyPr/>
          <a:lstStyle/>
          <a:p>
            <a:pPr algn="just"/>
            <a:r>
              <a:rPr lang="fr-FR" dirty="0" smtClean="0"/>
              <a:t>Un </a:t>
            </a:r>
            <a:r>
              <a:rPr lang="fr-FR" dirty="0"/>
              <a:t>ensemble dénombrable de variables propositionnelles. </a:t>
            </a:r>
            <a:endParaRPr lang="fr-FR" dirty="0" smtClean="0"/>
          </a:p>
          <a:p>
            <a:pPr algn="just"/>
            <a:r>
              <a:rPr lang="fr-FR" dirty="0" smtClean="0"/>
              <a:t>On </a:t>
            </a:r>
            <a:r>
              <a:rPr lang="fr-FR" dirty="0"/>
              <a:t>convient d’utiliser les lettres de l’alphabet latin (</a:t>
            </a:r>
            <a:r>
              <a:rPr lang="fr-FR" b="1" dirty="0">
                <a:solidFill>
                  <a:schemeClr val="accent5">
                    <a:lumMod val="50000"/>
                  </a:schemeClr>
                </a:solidFill>
              </a:rPr>
              <a:t>a, b, c </a:t>
            </a:r>
            <a:r>
              <a:rPr lang="fr-FR" dirty="0"/>
              <a:t>...) éventuellement </a:t>
            </a:r>
            <a:r>
              <a:rPr lang="fr-FR" dirty="0" smtClean="0"/>
              <a:t>indicées </a:t>
            </a:r>
            <a:r>
              <a:rPr lang="fr-FR" dirty="0"/>
              <a:t>(</a:t>
            </a:r>
            <a:r>
              <a:rPr lang="fr-FR" b="1" dirty="0" smtClean="0">
                <a:solidFill>
                  <a:schemeClr val="accent5">
                    <a:lumMod val="50000"/>
                  </a:schemeClr>
                </a:solidFill>
              </a:rPr>
              <a:t>a</a:t>
            </a:r>
            <a:r>
              <a:rPr lang="fr-FR" b="1" baseline="-25000" dirty="0" smtClean="0">
                <a:solidFill>
                  <a:schemeClr val="accent5">
                    <a:lumMod val="50000"/>
                  </a:schemeClr>
                </a:solidFill>
              </a:rPr>
              <a:t>1</a:t>
            </a:r>
            <a:r>
              <a:rPr lang="fr-FR" b="1" dirty="0" smtClean="0">
                <a:solidFill>
                  <a:schemeClr val="accent5">
                    <a:lumMod val="50000"/>
                  </a:schemeClr>
                </a:solidFill>
              </a:rPr>
              <a:t>, b</a:t>
            </a:r>
            <a:r>
              <a:rPr lang="fr-FR" b="1" baseline="-25000" dirty="0">
                <a:solidFill>
                  <a:schemeClr val="accent5">
                    <a:lumMod val="50000"/>
                  </a:schemeClr>
                </a:solidFill>
              </a:rPr>
              <a:t>2</a:t>
            </a:r>
            <a:r>
              <a:rPr lang="fr-FR" b="1" dirty="0" smtClean="0">
                <a:solidFill>
                  <a:schemeClr val="accent5">
                    <a:lumMod val="50000"/>
                  </a:schemeClr>
                </a:solidFill>
              </a:rPr>
              <a:t>, c</a:t>
            </a:r>
            <a:r>
              <a:rPr lang="fr-FR" b="1" baseline="-25000" dirty="0">
                <a:solidFill>
                  <a:schemeClr val="accent5">
                    <a:lumMod val="50000"/>
                  </a:schemeClr>
                </a:solidFill>
              </a:rPr>
              <a:t>1</a:t>
            </a:r>
            <a:r>
              <a:rPr lang="fr-FR" b="1" dirty="0" smtClean="0">
                <a:solidFill>
                  <a:schemeClr val="accent5">
                    <a:lumMod val="50000"/>
                  </a:schemeClr>
                </a:solidFill>
              </a:rPr>
              <a:t> </a:t>
            </a:r>
            <a:r>
              <a:rPr lang="fr-FR" dirty="0"/>
              <a:t>...)</a:t>
            </a:r>
            <a:r>
              <a:rPr lang="fr-FR" dirty="0" smtClean="0"/>
              <a:t>. </a:t>
            </a:r>
            <a:endParaRPr lang="fr-FR" dirty="0"/>
          </a:p>
        </p:txBody>
      </p:sp>
    </p:spTree>
    <p:extLst>
      <p:ext uri="{BB962C8B-B14F-4D97-AF65-F5344CB8AC3E}">
        <p14:creationId xmlns:p14="http://schemas.microsoft.com/office/powerpoint/2010/main" val="133090923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Arbre syntaxique </a:t>
            </a:r>
          </a:p>
        </p:txBody>
      </p:sp>
      <p:sp>
        <p:nvSpPr>
          <p:cNvPr id="3" name="Espace réservé du contenu 2"/>
          <p:cNvSpPr>
            <a:spLocks noGrp="1"/>
          </p:cNvSpPr>
          <p:nvPr>
            <p:ph idx="1"/>
          </p:nvPr>
        </p:nvSpPr>
        <p:spPr>
          <a:xfrm>
            <a:off x="2267744" y="2040632"/>
            <a:ext cx="5266928" cy="2900536"/>
          </a:xfrm>
        </p:spPr>
        <p:txBody>
          <a:bodyPr>
            <a:normAutofit/>
          </a:bodyPr>
          <a:lstStyle/>
          <a:p>
            <a:pPr marL="114300" indent="0">
              <a:buNone/>
            </a:pPr>
            <a:r>
              <a:rPr lang="fr-FR" sz="1800" dirty="0" smtClean="0"/>
              <a:t>((a</a:t>
            </a:r>
            <a:r>
              <a:rPr lang="fr-FR" sz="1800" dirty="0"/>
              <a:t> ∧ </a:t>
            </a:r>
            <a:r>
              <a:rPr lang="fr-FR" sz="1800" dirty="0" smtClean="0"/>
              <a:t>b)</a:t>
            </a:r>
            <a:r>
              <a:rPr lang="fr-FR" sz="1800" dirty="0">
                <a:solidFill>
                  <a:schemeClr val="tx1"/>
                </a:solidFill>
              </a:rPr>
              <a:t> ∨</a:t>
            </a:r>
            <a:r>
              <a:rPr lang="fr-FR" sz="1800" dirty="0" smtClean="0"/>
              <a:t>(</a:t>
            </a:r>
            <a:r>
              <a:rPr lang="fr-FR" sz="1800" dirty="0">
                <a:solidFill>
                  <a:schemeClr val="tx1"/>
                </a:solidFill>
              </a:rPr>
              <a:t>¬</a:t>
            </a:r>
            <a:r>
              <a:rPr lang="fr-FR" sz="1800" dirty="0" smtClean="0"/>
              <a:t>c</a:t>
            </a:r>
            <a:r>
              <a:rPr lang="fr-FR" sz="1800" dirty="0">
                <a:solidFill>
                  <a:schemeClr val="tx1"/>
                </a:solidFill>
              </a:rPr>
              <a:t> ⇒ </a:t>
            </a:r>
            <a:r>
              <a:rPr lang="fr-FR" sz="1800" dirty="0" smtClean="0"/>
              <a:t>d))</a:t>
            </a:r>
            <a:r>
              <a:rPr lang="fr-FR" sz="1800" dirty="0">
                <a:solidFill>
                  <a:schemeClr val="tx1"/>
                </a:solidFill>
              </a:rPr>
              <a:t> </a:t>
            </a:r>
            <a:r>
              <a:rPr lang="fr-FR" sz="1800" b="1" dirty="0">
                <a:solidFill>
                  <a:srgbClr val="FF0000"/>
                </a:solidFill>
              </a:rPr>
              <a:t>⇔</a:t>
            </a:r>
            <a:r>
              <a:rPr lang="fr-FR" sz="1800" dirty="0" smtClean="0">
                <a:solidFill>
                  <a:srgbClr val="FF0000"/>
                </a:solidFill>
              </a:rPr>
              <a:t> </a:t>
            </a:r>
            <a:r>
              <a:rPr lang="fr-FR" sz="1800" dirty="0" smtClean="0"/>
              <a:t>(</a:t>
            </a:r>
            <a:r>
              <a:rPr lang="fr-FR" sz="1800" dirty="0" smtClean="0">
                <a:solidFill>
                  <a:schemeClr val="tx1"/>
                </a:solidFill>
              </a:rPr>
              <a:t>¬e</a:t>
            </a:r>
            <a:r>
              <a:rPr lang="fr-FR" sz="1800" dirty="0" smtClean="0"/>
              <a:t> </a:t>
            </a:r>
            <a:r>
              <a:rPr lang="fr-FR" sz="1800" dirty="0">
                <a:solidFill>
                  <a:schemeClr val="tx1"/>
                </a:solidFill>
              </a:rPr>
              <a:t>⇒ </a:t>
            </a:r>
            <a:r>
              <a:rPr lang="fr-FR" sz="1800" dirty="0" smtClean="0">
                <a:solidFill>
                  <a:schemeClr val="tx1"/>
                </a:solidFill>
              </a:rPr>
              <a:t>¬</a:t>
            </a:r>
            <a:r>
              <a:rPr lang="fr-FR" sz="1800" dirty="0" smtClean="0"/>
              <a:t>(d</a:t>
            </a:r>
            <a:r>
              <a:rPr lang="fr-FR" sz="1800" dirty="0">
                <a:solidFill>
                  <a:schemeClr val="tx1"/>
                </a:solidFill>
              </a:rPr>
              <a:t> ⇒ </a:t>
            </a:r>
            <a:r>
              <a:rPr lang="fr-FR" sz="1800" dirty="0" smtClean="0"/>
              <a:t>c))</a:t>
            </a:r>
          </a:p>
          <a:p>
            <a:pPr marL="114300" indent="0">
              <a:buNone/>
            </a:pPr>
            <a:endParaRPr lang="fr-FR" sz="1200" dirty="0" smtClean="0">
              <a:solidFill>
                <a:schemeClr val="tx1"/>
              </a:solidFill>
            </a:endParaRPr>
          </a:p>
          <a:p>
            <a:pPr marL="114300" indent="0">
              <a:buNone/>
            </a:pPr>
            <a:r>
              <a:rPr lang="fr-FR" sz="1800" dirty="0" smtClean="0"/>
              <a:t>(</a:t>
            </a:r>
            <a:r>
              <a:rPr lang="fr-FR" sz="1800" dirty="0"/>
              <a:t>a ∧ b)</a:t>
            </a:r>
            <a:r>
              <a:rPr lang="fr-FR" sz="1800" dirty="0">
                <a:solidFill>
                  <a:schemeClr val="tx1"/>
                </a:solidFill>
              </a:rPr>
              <a:t> </a:t>
            </a:r>
            <a:r>
              <a:rPr lang="fr-FR" sz="1800" dirty="0">
                <a:solidFill>
                  <a:srgbClr val="FF0000"/>
                </a:solidFill>
              </a:rPr>
              <a:t>∨</a:t>
            </a:r>
            <a:r>
              <a:rPr lang="fr-FR" sz="1800" dirty="0"/>
              <a:t>(</a:t>
            </a:r>
            <a:r>
              <a:rPr lang="fr-FR" sz="1800" dirty="0">
                <a:solidFill>
                  <a:schemeClr val="tx1"/>
                </a:solidFill>
              </a:rPr>
              <a:t>¬</a:t>
            </a:r>
            <a:r>
              <a:rPr lang="fr-FR" sz="1800" dirty="0"/>
              <a:t>c</a:t>
            </a:r>
            <a:r>
              <a:rPr lang="fr-FR" sz="1800" dirty="0">
                <a:solidFill>
                  <a:schemeClr val="tx1"/>
                </a:solidFill>
              </a:rPr>
              <a:t> ⇒ </a:t>
            </a:r>
            <a:r>
              <a:rPr lang="fr-FR" sz="1800" dirty="0"/>
              <a:t>d</a:t>
            </a:r>
            <a:r>
              <a:rPr lang="fr-FR" sz="1800" dirty="0" smtClean="0"/>
              <a:t>)</a:t>
            </a:r>
            <a:r>
              <a:rPr lang="fr-FR" sz="1800" dirty="0" smtClean="0">
                <a:solidFill>
                  <a:schemeClr val="tx1"/>
                </a:solidFill>
              </a:rPr>
              <a:t>        ¬</a:t>
            </a:r>
            <a:r>
              <a:rPr lang="fr-FR" sz="1800" dirty="0">
                <a:solidFill>
                  <a:schemeClr val="tx1"/>
                </a:solidFill>
              </a:rPr>
              <a:t>e</a:t>
            </a:r>
            <a:r>
              <a:rPr lang="fr-FR" sz="1800" dirty="0"/>
              <a:t> </a:t>
            </a:r>
            <a:r>
              <a:rPr lang="fr-FR" sz="1800" dirty="0">
                <a:solidFill>
                  <a:srgbClr val="FF0000"/>
                </a:solidFill>
              </a:rPr>
              <a:t>⇒</a:t>
            </a:r>
            <a:r>
              <a:rPr lang="fr-FR" sz="1800" dirty="0">
                <a:solidFill>
                  <a:schemeClr val="tx1"/>
                </a:solidFill>
              </a:rPr>
              <a:t> ¬</a:t>
            </a:r>
            <a:r>
              <a:rPr lang="fr-FR" sz="1800" dirty="0"/>
              <a:t>(d</a:t>
            </a:r>
            <a:r>
              <a:rPr lang="fr-FR" sz="1800" dirty="0">
                <a:solidFill>
                  <a:schemeClr val="tx1"/>
                </a:solidFill>
              </a:rPr>
              <a:t> ⇒ </a:t>
            </a:r>
            <a:r>
              <a:rPr lang="fr-FR" sz="1800" dirty="0"/>
              <a:t>c</a:t>
            </a:r>
            <a:r>
              <a:rPr lang="fr-FR" sz="1800" dirty="0" smtClean="0"/>
              <a:t>)</a:t>
            </a:r>
          </a:p>
          <a:p>
            <a:pPr marL="114300" indent="0">
              <a:buNone/>
            </a:pPr>
            <a:endParaRPr lang="fr-FR" sz="1200" dirty="0">
              <a:solidFill>
                <a:schemeClr val="tx1"/>
              </a:solidFill>
            </a:endParaRPr>
          </a:p>
          <a:p>
            <a:pPr marL="114300" indent="0">
              <a:buNone/>
            </a:pPr>
            <a:r>
              <a:rPr lang="fr-FR" sz="1800" dirty="0" smtClean="0"/>
              <a:t>a </a:t>
            </a:r>
            <a:r>
              <a:rPr lang="fr-FR" sz="1800" dirty="0">
                <a:solidFill>
                  <a:srgbClr val="FF0000"/>
                </a:solidFill>
              </a:rPr>
              <a:t>∧</a:t>
            </a:r>
            <a:r>
              <a:rPr lang="fr-FR" sz="1800" dirty="0"/>
              <a:t> </a:t>
            </a:r>
            <a:r>
              <a:rPr lang="fr-FR" sz="1800" dirty="0" smtClean="0"/>
              <a:t>b</a:t>
            </a:r>
            <a:r>
              <a:rPr lang="fr-FR" sz="1800" dirty="0" smtClean="0">
                <a:solidFill>
                  <a:schemeClr val="tx1"/>
                </a:solidFill>
              </a:rPr>
              <a:t>         ¬</a:t>
            </a:r>
            <a:r>
              <a:rPr lang="fr-FR" sz="1800" dirty="0"/>
              <a:t>c</a:t>
            </a:r>
            <a:r>
              <a:rPr lang="fr-FR" sz="1800" dirty="0">
                <a:solidFill>
                  <a:schemeClr val="tx1"/>
                </a:solidFill>
              </a:rPr>
              <a:t> </a:t>
            </a:r>
            <a:r>
              <a:rPr lang="fr-FR" sz="1800" dirty="0">
                <a:solidFill>
                  <a:srgbClr val="FF0000"/>
                </a:solidFill>
              </a:rPr>
              <a:t>⇒</a:t>
            </a:r>
            <a:r>
              <a:rPr lang="fr-FR" sz="1800" dirty="0">
                <a:solidFill>
                  <a:schemeClr val="tx1"/>
                </a:solidFill>
              </a:rPr>
              <a:t> </a:t>
            </a:r>
            <a:r>
              <a:rPr lang="fr-FR" sz="1800" dirty="0" smtClean="0"/>
              <a:t>d</a:t>
            </a:r>
            <a:r>
              <a:rPr lang="fr-FR" sz="1800" dirty="0" smtClean="0">
                <a:solidFill>
                  <a:schemeClr val="tx1"/>
                </a:solidFill>
              </a:rPr>
              <a:t>       </a:t>
            </a:r>
            <a:r>
              <a:rPr lang="fr-FR" sz="1800" dirty="0" smtClean="0">
                <a:solidFill>
                  <a:srgbClr val="FF0000"/>
                </a:solidFill>
              </a:rPr>
              <a:t>¬</a:t>
            </a:r>
            <a:r>
              <a:rPr lang="fr-FR" sz="1800" dirty="0">
                <a:solidFill>
                  <a:schemeClr val="tx1"/>
                </a:solidFill>
              </a:rPr>
              <a:t>e</a:t>
            </a:r>
            <a:r>
              <a:rPr lang="fr-FR" sz="1800" dirty="0"/>
              <a:t> </a:t>
            </a:r>
            <a:r>
              <a:rPr lang="fr-FR" sz="1800" dirty="0" smtClean="0">
                <a:solidFill>
                  <a:schemeClr val="tx1"/>
                </a:solidFill>
              </a:rPr>
              <a:t>          </a:t>
            </a:r>
            <a:r>
              <a:rPr lang="fr-FR" sz="1800" dirty="0" smtClean="0">
                <a:solidFill>
                  <a:srgbClr val="FF0000"/>
                </a:solidFill>
              </a:rPr>
              <a:t>¬</a:t>
            </a:r>
            <a:r>
              <a:rPr lang="fr-FR" sz="1800" dirty="0" smtClean="0"/>
              <a:t>(</a:t>
            </a:r>
            <a:r>
              <a:rPr lang="fr-FR" sz="1800" dirty="0"/>
              <a:t>d</a:t>
            </a:r>
            <a:r>
              <a:rPr lang="fr-FR" sz="1800" dirty="0">
                <a:solidFill>
                  <a:schemeClr val="tx1"/>
                </a:solidFill>
              </a:rPr>
              <a:t> ⇒ </a:t>
            </a:r>
            <a:r>
              <a:rPr lang="fr-FR" sz="1800" dirty="0" smtClean="0"/>
              <a:t>c)</a:t>
            </a:r>
          </a:p>
          <a:p>
            <a:pPr marL="114300" indent="0">
              <a:buNone/>
            </a:pPr>
            <a:endParaRPr lang="fr-FR" sz="1200" dirty="0">
              <a:solidFill>
                <a:schemeClr val="tx1"/>
              </a:solidFill>
            </a:endParaRPr>
          </a:p>
          <a:p>
            <a:pPr marL="114300" indent="0">
              <a:buNone/>
            </a:pPr>
            <a:r>
              <a:rPr lang="fr-FR" sz="1800" dirty="0" smtClean="0">
                <a:solidFill>
                  <a:srgbClr val="FF0000"/>
                </a:solidFill>
              </a:rPr>
              <a:t>a</a:t>
            </a:r>
            <a:r>
              <a:rPr lang="fr-FR" sz="1800" dirty="0" smtClean="0"/>
              <a:t>     </a:t>
            </a:r>
            <a:r>
              <a:rPr lang="fr-FR" sz="1800" dirty="0" smtClean="0">
                <a:solidFill>
                  <a:srgbClr val="FF0000"/>
                </a:solidFill>
              </a:rPr>
              <a:t>b</a:t>
            </a:r>
            <a:r>
              <a:rPr lang="fr-FR" sz="1800" dirty="0" smtClean="0"/>
              <a:t>        </a:t>
            </a:r>
            <a:r>
              <a:rPr lang="fr-FR" sz="1800" dirty="0" smtClean="0">
                <a:solidFill>
                  <a:srgbClr val="FF0000"/>
                </a:solidFill>
              </a:rPr>
              <a:t>¬</a:t>
            </a:r>
            <a:r>
              <a:rPr lang="fr-FR" sz="1800" dirty="0" smtClean="0"/>
              <a:t>c</a:t>
            </a:r>
            <a:r>
              <a:rPr lang="fr-FR" sz="1800" dirty="0" smtClean="0">
                <a:solidFill>
                  <a:schemeClr val="tx1"/>
                </a:solidFill>
              </a:rPr>
              <a:t>     </a:t>
            </a:r>
            <a:r>
              <a:rPr lang="fr-FR" sz="1800" dirty="0" smtClean="0">
                <a:solidFill>
                  <a:srgbClr val="FF0000"/>
                </a:solidFill>
              </a:rPr>
              <a:t>d</a:t>
            </a:r>
            <a:r>
              <a:rPr lang="fr-FR" sz="1800" dirty="0" smtClean="0"/>
              <a:t>         </a:t>
            </a:r>
            <a:r>
              <a:rPr lang="fr-FR" sz="1800" dirty="0" smtClean="0">
                <a:solidFill>
                  <a:srgbClr val="FF0000"/>
                </a:solidFill>
              </a:rPr>
              <a:t>e</a:t>
            </a:r>
            <a:r>
              <a:rPr lang="fr-FR" sz="1800" dirty="0" smtClean="0"/>
              <a:t>             d</a:t>
            </a:r>
            <a:r>
              <a:rPr lang="fr-FR" sz="1800" dirty="0" smtClean="0">
                <a:solidFill>
                  <a:schemeClr val="tx1"/>
                </a:solidFill>
              </a:rPr>
              <a:t> </a:t>
            </a:r>
            <a:r>
              <a:rPr lang="fr-FR" sz="1800" dirty="0">
                <a:solidFill>
                  <a:srgbClr val="FF0000"/>
                </a:solidFill>
              </a:rPr>
              <a:t>⇒</a:t>
            </a:r>
            <a:r>
              <a:rPr lang="fr-FR" sz="1800" dirty="0">
                <a:solidFill>
                  <a:schemeClr val="tx1"/>
                </a:solidFill>
              </a:rPr>
              <a:t> </a:t>
            </a:r>
            <a:r>
              <a:rPr lang="fr-FR" sz="1800" dirty="0" smtClean="0"/>
              <a:t>c</a:t>
            </a:r>
          </a:p>
          <a:p>
            <a:pPr marL="114300" indent="0">
              <a:buNone/>
            </a:pPr>
            <a:endParaRPr lang="fr-FR" sz="1200" dirty="0">
              <a:solidFill>
                <a:schemeClr val="tx1"/>
              </a:solidFill>
            </a:endParaRPr>
          </a:p>
          <a:p>
            <a:pPr marL="114300" indent="0">
              <a:buNone/>
            </a:pPr>
            <a:r>
              <a:rPr lang="fr-FR" sz="1800" dirty="0" smtClean="0"/>
              <a:t>                   </a:t>
            </a:r>
            <a:r>
              <a:rPr lang="fr-FR" sz="1800" dirty="0" smtClean="0">
                <a:solidFill>
                  <a:srgbClr val="FF0000"/>
                </a:solidFill>
              </a:rPr>
              <a:t>c</a:t>
            </a:r>
            <a:r>
              <a:rPr lang="fr-FR" sz="1800" dirty="0" smtClean="0"/>
              <a:t>                                </a:t>
            </a:r>
            <a:r>
              <a:rPr lang="fr-FR" sz="1800" dirty="0" smtClean="0">
                <a:solidFill>
                  <a:srgbClr val="FF0000"/>
                </a:solidFill>
              </a:rPr>
              <a:t>d</a:t>
            </a:r>
            <a:r>
              <a:rPr lang="fr-FR" sz="1800" dirty="0" smtClean="0">
                <a:solidFill>
                  <a:schemeClr val="tx1"/>
                </a:solidFill>
              </a:rPr>
              <a:t>       </a:t>
            </a:r>
            <a:r>
              <a:rPr lang="fr-FR" sz="1800" dirty="0" smtClean="0">
                <a:solidFill>
                  <a:srgbClr val="FF0000"/>
                </a:solidFill>
              </a:rPr>
              <a:t>c</a:t>
            </a:r>
            <a:endParaRPr lang="fr-FR" sz="1800" dirty="0">
              <a:solidFill>
                <a:srgbClr val="FF0000"/>
              </a:solidFill>
            </a:endParaRPr>
          </a:p>
          <a:p>
            <a:pPr marL="114300" indent="0">
              <a:buNone/>
            </a:pPr>
            <a:endParaRPr lang="fr-FR" sz="1800" dirty="0">
              <a:solidFill>
                <a:schemeClr val="tx1"/>
              </a:solidFill>
            </a:endParaRPr>
          </a:p>
          <a:p>
            <a:pPr marL="114300" indent="0">
              <a:buNone/>
            </a:pPr>
            <a:endParaRPr lang="fr-FR" sz="1800" dirty="0" smtClean="0">
              <a:solidFill>
                <a:schemeClr val="tx1"/>
              </a:solidFill>
            </a:endParaRPr>
          </a:p>
          <a:p>
            <a:pPr marL="114300" indent="0">
              <a:buNone/>
            </a:pPr>
            <a:endParaRPr lang="fr-FR" sz="1800" dirty="0"/>
          </a:p>
          <a:p>
            <a:pPr marL="114300" indent="0">
              <a:buNone/>
            </a:pPr>
            <a:endParaRPr lang="fr-FR" sz="1800" dirty="0"/>
          </a:p>
        </p:txBody>
      </p:sp>
      <p:grpSp>
        <p:nvGrpSpPr>
          <p:cNvPr id="40" name="Groupe 39"/>
          <p:cNvGrpSpPr/>
          <p:nvPr/>
        </p:nvGrpSpPr>
        <p:grpSpPr>
          <a:xfrm>
            <a:off x="2555776" y="2276871"/>
            <a:ext cx="3888432" cy="2016224"/>
            <a:chOff x="971600" y="1988840"/>
            <a:chExt cx="3888432" cy="2016224"/>
          </a:xfrm>
        </p:grpSpPr>
        <p:cxnSp>
          <p:nvCxnSpPr>
            <p:cNvPr id="5" name="Connecteur droit avec flèche 4"/>
            <p:cNvCxnSpPr/>
            <p:nvPr/>
          </p:nvCxnSpPr>
          <p:spPr>
            <a:xfrm flipH="1">
              <a:off x="2555776" y="1988840"/>
              <a:ext cx="432048" cy="360040"/>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7" name="Connecteur droit avec flèche 6"/>
            <p:cNvCxnSpPr/>
            <p:nvPr/>
          </p:nvCxnSpPr>
          <p:spPr>
            <a:xfrm>
              <a:off x="3203848" y="1988840"/>
              <a:ext cx="432048" cy="360040"/>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9" name="Connecteur droit avec flèche 8"/>
            <p:cNvCxnSpPr/>
            <p:nvPr/>
          </p:nvCxnSpPr>
          <p:spPr>
            <a:xfrm flipH="1">
              <a:off x="1403648" y="2636912"/>
              <a:ext cx="288032" cy="288032"/>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11" name="Connecteur droit avec flèche 10"/>
            <p:cNvCxnSpPr/>
            <p:nvPr/>
          </p:nvCxnSpPr>
          <p:spPr>
            <a:xfrm>
              <a:off x="1691680" y="2636912"/>
              <a:ext cx="360040" cy="288032"/>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13" name="Connecteur droit avec flèche 12"/>
            <p:cNvCxnSpPr/>
            <p:nvPr/>
          </p:nvCxnSpPr>
          <p:spPr>
            <a:xfrm flipH="1">
              <a:off x="3419872" y="2636912"/>
              <a:ext cx="360040" cy="288032"/>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15" name="Connecteur droit avec flèche 14"/>
            <p:cNvCxnSpPr/>
            <p:nvPr/>
          </p:nvCxnSpPr>
          <p:spPr>
            <a:xfrm>
              <a:off x="3851920" y="2636912"/>
              <a:ext cx="432048" cy="288032"/>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17" name="Connecteur droit avec flèche 16"/>
            <p:cNvCxnSpPr/>
            <p:nvPr/>
          </p:nvCxnSpPr>
          <p:spPr>
            <a:xfrm flipH="1">
              <a:off x="971600" y="3140968"/>
              <a:ext cx="144016" cy="360040"/>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19" name="Connecteur droit avec flèche 18"/>
            <p:cNvCxnSpPr/>
            <p:nvPr/>
          </p:nvCxnSpPr>
          <p:spPr>
            <a:xfrm>
              <a:off x="1259632" y="3140968"/>
              <a:ext cx="144016" cy="360040"/>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24" name="Connecteur droit avec flèche 23"/>
            <p:cNvCxnSpPr/>
            <p:nvPr/>
          </p:nvCxnSpPr>
          <p:spPr>
            <a:xfrm flipH="1">
              <a:off x="2267744" y="3140968"/>
              <a:ext cx="144016" cy="360040"/>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26" name="Connecteur droit avec flèche 25"/>
            <p:cNvCxnSpPr/>
            <p:nvPr/>
          </p:nvCxnSpPr>
          <p:spPr>
            <a:xfrm>
              <a:off x="2555776" y="3140968"/>
              <a:ext cx="144016" cy="360040"/>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28" name="Connecteur droit avec flèche 27"/>
            <p:cNvCxnSpPr/>
            <p:nvPr/>
          </p:nvCxnSpPr>
          <p:spPr>
            <a:xfrm>
              <a:off x="3419872" y="3140968"/>
              <a:ext cx="0" cy="360040"/>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30" name="Connecteur droit avec flèche 29"/>
            <p:cNvCxnSpPr/>
            <p:nvPr/>
          </p:nvCxnSpPr>
          <p:spPr>
            <a:xfrm>
              <a:off x="4355976" y="3140968"/>
              <a:ext cx="0" cy="360040"/>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32" name="Connecteur droit avec flèche 31"/>
            <p:cNvCxnSpPr/>
            <p:nvPr/>
          </p:nvCxnSpPr>
          <p:spPr>
            <a:xfrm>
              <a:off x="2151438" y="3717032"/>
              <a:ext cx="0" cy="288032"/>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34" name="Connecteur droit avec flèche 33"/>
            <p:cNvCxnSpPr/>
            <p:nvPr/>
          </p:nvCxnSpPr>
          <p:spPr>
            <a:xfrm flipH="1">
              <a:off x="4427984" y="3717032"/>
              <a:ext cx="216024" cy="288032"/>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36" name="Connecteur droit avec flèche 35"/>
            <p:cNvCxnSpPr/>
            <p:nvPr/>
          </p:nvCxnSpPr>
          <p:spPr>
            <a:xfrm>
              <a:off x="4644008" y="3717032"/>
              <a:ext cx="216024" cy="288032"/>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grpSp>
      <p:grpSp>
        <p:nvGrpSpPr>
          <p:cNvPr id="49" name="Groupe 48"/>
          <p:cNvGrpSpPr/>
          <p:nvPr/>
        </p:nvGrpSpPr>
        <p:grpSpPr>
          <a:xfrm>
            <a:off x="2325897" y="3687758"/>
            <a:ext cx="4442299" cy="979612"/>
            <a:chOff x="2325897" y="3687758"/>
            <a:chExt cx="4442299" cy="979612"/>
          </a:xfrm>
        </p:grpSpPr>
        <p:sp>
          <p:nvSpPr>
            <p:cNvPr id="42" name="Ellipse 41"/>
            <p:cNvSpPr/>
            <p:nvPr/>
          </p:nvSpPr>
          <p:spPr>
            <a:xfrm>
              <a:off x="2325897" y="3689370"/>
              <a:ext cx="432000" cy="432000"/>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3" name="Ellipse 42"/>
            <p:cNvSpPr/>
            <p:nvPr/>
          </p:nvSpPr>
          <p:spPr>
            <a:xfrm>
              <a:off x="2799462" y="3689370"/>
              <a:ext cx="432000" cy="432000"/>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4" name="Ellipse 43"/>
            <p:cNvSpPr/>
            <p:nvPr/>
          </p:nvSpPr>
          <p:spPr>
            <a:xfrm>
              <a:off x="3519614" y="4235370"/>
              <a:ext cx="432000" cy="432000"/>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5" name="Ellipse 44"/>
            <p:cNvSpPr/>
            <p:nvPr/>
          </p:nvSpPr>
          <p:spPr>
            <a:xfrm>
              <a:off x="4067968" y="3687758"/>
              <a:ext cx="432000" cy="432000"/>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6" name="Ellipse 45"/>
            <p:cNvSpPr/>
            <p:nvPr/>
          </p:nvSpPr>
          <p:spPr>
            <a:xfrm>
              <a:off x="4788072" y="3701613"/>
              <a:ext cx="432000" cy="432000"/>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7" name="Ellipse 46"/>
            <p:cNvSpPr/>
            <p:nvPr/>
          </p:nvSpPr>
          <p:spPr>
            <a:xfrm>
              <a:off x="5724152" y="4235370"/>
              <a:ext cx="432000" cy="432000"/>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8" name="Ellipse 47"/>
            <p:cNvSpPr/>
            <p:nvPr/>
          </p:nvSpPr>
          <p:spPr>
            <a:xfrm>
              <a:off x="6336196" y="4235370"/>
              <a:ext cx="432000" cy="432000"/>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Tree>
    <p:extLst>
      <p:ext uri="{BB962C8B-B14F-4D97-AF65-F5344CB8AC3E}">
        <p14:creationId xmlns:p14="http://schemas.microsoft.com/office/powerpoint/2010/main" val="1756606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Arbre syntaxique </a:t>
            </a:r>
          </a:p>
        </p:txBody>
      </p:sp>
      <p:sp>
        <p:nvSpPr>
          <p:cNvPr id="3" name="Espace réservé du contenu 2"/>
          <p:cNvSpPr>
            <a:spLocks noGrp="1"/>
          </p:cNvSpPr>
          <p:nvPr>
            <p:ph idx="1"/>
          </p:nvPr>
        </p:nvSpPr>
        <p:spPr>
          <a:xfrm>
            <a:off x="2257400" y="2040632"/>
            <a:ext cx="5266928" cy="2900536"/>
          </a:xfrm>
        </p:spPr>
        <p:txBody>
          <a:bodyPr>
            <a:normAutofit/>
          </a:bodyPr>
          <a:lstStyle/>
          <a:p>
            <a:pPr marL="114300" indent="0">
              <a:buNone/>
            </a:pPr>
            <a:r>
              <a:rPr lang="fr-FR" sz="1800" b="1" dirty="0" smtClean="0">
                <a:solidFill>
                  <a:srgbClr val="FF0000"/>
                </a:solidFill>
              </a:rPr>
              <a:t>                                 ⇔</a:t>
            </a:r>
            <a:endParaRPr lang="fr-FR" sz="1800" dirty="0" smtClean="0"/>
          </a:p>
          <a:p>
            <a:pPr marL="114300" indent="0">
              <a:buNone/>
            </a:pPr>
            <a:endParaRPr lang="fr-FR" sz="1200" dirty="0" smtClean="0">
              <a:solidFill>
                <a:schemeClr val="tx1"/>
              </a:solidFill>
            </a:endParaRPr>
          </a:p>
          <a:p>
            <a:pPr marL="114300" indent="0">
              <a:buNone/>
            </a:pPr>
            <a:r>
              <a:rPr lang="fr-FR" sz="1800" dirty="0" smtClean="0">
                <a:solidFill>
                  <a:srgbClr val="FF0000"/>
                </a:solidFill>
              </a:rPr>
              <a:t>            ∨                              </a:t>
            </a:r>
            <a:r>
              <a:rPr lang="fr-FR" sz="1800" dirty="0" smtClean="0"/>
              <a:t> </a:t>
            </a:r>
            <a:r>
              <a:rPr lang="fr-FR" sz="1800" dirty="0" smtClean="0">
                <a:solidFill>
                  <a:srgbClr val="FF0000"/>
                </a:solidFill>
              </a:rPr>
              <a:t>⇒</a:t>
            </a:r>
            <a:endParaRPr lang="fr-FR" sz="1800" dirty="0" smtClean="0"/>
          </a:p>
          <a:p>
            <a:pPr marL="114300" indent="0">
              <a:buNone/>
            </a:pPr>
            <a:endParaRPr lang="fr-FR" sz="1200" dirty="0">
              <a:solidFill>
                <a:schemeClr val="tx1"/>
              </a:solidFill>
            </a:endParaRPr>
          </a:p>
          <a:p>
            <a:pPr marL="114300" indent="0">
              <a:buNone/>
            </a:pPr>
            <a:r>
              <a:rPr lang="fr-FR" sz="1800" dirty="0" smtClean="0"/>
              <a:t>    </a:t>
            </a:r>
            <a:r>
              <a:rPr lang="fr-FR" sz="1800" dirty="0">
                <a:solidFill>
                  <a:srgbClr val="FF0000"/>
                </a:solidFill>
              </a:rPr>
              <a:t>∧</a:t>
            </a:r>
            <a:r>
              <a:rPr lang="fr-FR" sz="1800" dirty="0"/>
              <a:t> </a:t>
            </a:r>
            <a:r>
              <a:rPr lang="fr-FR" sz="1800" dirty="0" smtClean="0">
                <a:solidFill>
                  <a:schemeClr val="tx1"/>
                </a:solidFill>
              </a:rPr>
              <a:t>                 </a:t>
            </a:r>
            <a:r>
              <a:rPr lang="fr-FR" sz="1800" dirty="0">
                <a:solidFill>
                  <a:srgbClr val="FF0000"/>
                </a:solidFill>
              </a:rPr>
              <a:t>⇒</a:t>
            </a:r>
            <a:r>
              <a:rPr lang="fr-FR" sz="1800" dirty="0">
                <a:solidFill>
                  <a:schemeClr val="tx1"/>
                </a:solidFill>
              </a:rPr>
              <a:t> </a:t>
            </a:r>
            <a:r>
              <a:rPr lang="fr-FR" sz="1800" dirty="0" smtClean="0">
                <a:solidFill>
                  <a:schemeClr val="tx1"/>
                </a:solidFill>
              </a:rPr>
              <a:t>          </a:t>
            </a:r>
            <a:r>
              <a:rPr lang="fr-FR" sz="1800" dirty="0" smtClean="0">
                <a:solidFill>
                  <a:srgbClr val="FF0000"/>
                </a:solidFill>
              </a:rPr>
              <a:t>¬</a:t>
            </a:r>
            <a:r>
              <a:rPr lang="fr-FR" sz="1800" dirty="0" smtClean="0"/>
              <a:t> </a:t>
            </a:r>
            <a:r>
              <a:rPr lang="fr-FR" sz="1800" dirty="0" smtClean="0">
                <a:solidFill>
                  <a:schemeClr val="tx1"/>
                </a:solidFill>
              </a:rPr>
              <a:t>          </a:t>
            </a:r>
            <a:r>
              <a:rPr lang="fr-FR" sz="1800" dirty="0" smtClean="0">
                <a:solidFill>
                  <a:srgbClr val="FF0000"/>
                </a:solidFill>
              </a:rPr>
              <a:t>¬</a:t>
            </a:r>
            <a:endParaRPr lang="fr-FR" sz="1800" dirty="0" smtClean="0"/>
          </a:p>
          <a:p>
            <a:pPr marL="114300" indent="0">
              <a:buNone/>
            </a:pPr>
            <a:endParaRPr lang="fr-FR" sz="1200" dirty="0">
              <a:solidFill>
                <a:schemeClr val="tx1"/>
              </a:solidFill>
            </a:endParaRPr>
          </a:p>
          <a:p>
            <a:pPr marL="114300" indent="0">
              <a:buNone/>
            </a:pPr>
            <a:r>
              <a:rPr lang="fr-FR" sz="1800" dirty="0" smtClean="0">
                <a:solidFill>
                  <a:srgbClr val="FF0000"/>
                </a:solidFill>
              </a:rPr>
              <a:t>a</a:t>
            </a:r>
            <a:r>
              <a:rPr lang="fr-FR" sz="1800" dirty="0" smtClean="0"/>
              <a:t>     </a:t>
            </a:r>
            <a:r>
              <a:rPr lang="fr-FR" sz="1800" dirty="0" smtClean="0">
                <a:solidFill>
                  <a:srgbClr val="FF0000"/>
                </a:solidFill>
              </a:rPr>
              <a:t>b</a:t>
            </a:r>
            <a:r>
              <a:rPr lang="fr-FR" sz="1800" dirty="0" smtClean="0"/>
              <a:t>        </a:t>
            </a:r>
            <a:r>
              <a:rPr lang="fr-FR" sz="1800" dirty="0" smtClean="0">
                <a:solidFill>
                  <a:srgbClr val="FF0000"/>
                </a:solidFill>
              </a:rPr>
              <a:t>¬  </a:t>
            </a:r>
            <a:r>
              <a:rPr lang="fr-FR" sz="1800" dirty="0" smtClean="0">
                <a:solidFill>
                  <a:schemeClr val="tx1"/>
                </a:solidFill>
              </a:rPr>
              <a:t>     </a:t>
            </a:r>
            <a:r>
              <a:rPr lang="fr-FR" sz="1800" dirty="0" smtClean="0">
                <a:solidFill>
                  <a:srgbClr val="FF0000"/>
                </a:solidFill>
              </a:rPr>
              <a:t>d</a:t>
            </a:r>
            <a:r>
              <a:rPr lang="fr-FR" sz="1800" dirty="0" smtClean="0"/>
              <a:t>         </a:t>
            </a:r>
            <a:r>
              <a:rPr lang="fr-FR" sz="1800" dirty="0" smtClean="0">
                <a:solidFill>
                  <a:srgbClr val="FF0000"/>
                </a:solidFill>
              </a:rPr>
              <a:t>e</a:t>
            </a:r>
            <a:r>
              <a:rPr lang="fr-FR" sz="1800" dirty="0" smtClean="0"/>
              <a:t>             </a:t>
            </a:r>
            <a:r>
              <a:rPr lang="fr-FR" sz="1800" dirty="0" smtClean="0">
                <a:solidFill>
                  <a:schemeClr val="tx1"/>
                </a:solidFill>
              </a:rPr>
              <a:t> </a:t>
            </a:r>
            <a:r>
              <a:rPr lang="fr-FR" sz="1800" dirty="0">
                <a:solidFill>
                  <a:srgbClr val="FF0000"/>
                </a:solidFill>
              </a:rPr>
              <a:t>⇒</a:t>
            </a:r>
            <a:r>
              <a:rPr lang="fr-FR" sz="1800" dirty="0">
                <a:solidFill>
                  <a:schemeClr val="tx1"/>
                </a:solidFill>
              </a:rPr>
              <a:t> </a:t>
            </a:r>
            <a:endParaRPr lang="fr-FR" sz="1800" dirty="0" smtClean="0"/>
          </a:p>
          <a:p>
            <a:pPr marL="114300" indent="0">
              <a:buNone/>
            </a:pPr>
            <a:endParaRPr lang="fr-FR" sz="1200" dirty="0">
              <a:solidFill>
                <a:schemeClr val="tx1"/>
              </a:solidFill>
            </a:endParaRPr>
          </a:p>
          <a:p>
            <a:pPr marL="114300" indent="0">
              <a:buNone/>
            </a:pPr>
            <a:r>
              <a:rPr lang="fr-FR" sz="1800" dirty="0" smtClean="0"/>
              <a:t>                   </a:t>
            </a:r>
            <a:r>
              <a:rPr lang="fr-FR" sz="1800" dirty="0" smtClean="0">
                <a:solidFill>
                  <a:srgbClr val="FF0000"/>
                </a:solidFill>
              </a:rPr>
              <a:t>c</a:t>
            </a:r>
            <a:r>
              <a:rPr lang="fr-FR" sz="1800" dirty="0" smtClean="0"/>
              <a:t>                                </a:t>
            </a:r>
            <a:r>
              <a:rPr lang="fr-FR" sz="1800" dirty="0" smtClean="0">
                <a:solidFill>
                  <a:srgbClr val="FF0000"/>
                </a:solidFill>
              </a:rPr>
              <a:t>d</a:t>
            </a:r>
            <a:r>
              <a:rPr lang="fr-FR" sz="1800" dirty="0" smtClean="0">
                <a:solidFill>
                  <a:schemeClr val="tx1"/>
                </a:solidFill>
              </a:rPr>
              <a:t>       </a:t>
            </a:r>
            <a:r>
              <a:rPr lang="fr-FR" sz="1800" dirty="0" smtClean="0">
                <a:solidFill>
                  <a:srgbClr val="FF0000"/>
                </a:solidFill>
              </a:rPr>
              <a:t>c</a:t>
            </a:r>
            <a:endParaRPr lang="fr-FR" sz="1800" dirty="0">
              <a:solidFill>
                <a:srgbClr val="FF0000"/>
              </a:solidFill>
            </a:endParaRPr>
          </a:p>
          <a:p>
            <a:pPr marL="114300" indent="0">
              <a:buNone/>
            </a:pPr>
            <a:endParaRPr lang="fr-FR" sz="1800" dirty="0">
              <a:solidFill>
                <a:schemeClr val="tx1"/>
              </a:solidFill>
            </a:endParaRPr>
          </a:p>
          <a:p>
            <a:pPr marL="114300" indent="0">
              <a:buNone/>
            </a:pPr>
            <a:endParaRPr lang="fr-FR" sz="1800" dirty="0" smtClean="0">
              <a:solidFill>
                <a:schemeClr val="tx1"/>
              </a:solidFill>
            </a:endParaRPr>
          </a:p>
          <a:p>
            <a:pPr marL="114300" indent="0">
              <a:buNone/>
            </a:pPr>
            <a:endParaRPr lang="fr-FR" sz="1800" dirty="0"/>
          </a:p>
          <a:p>
            <a:pPr marL="114300" indent="0">
              <a:buNone/>
            </a:pPr>
            <a:endParaRPr lang="fr-FR" sz="1800" dirty="0"/>
          </a:p>
        </p:txBody>
      </p:sp>
      <p:grpSp>
        <p:nvGrpSpPr>
          <p:cNvPr id="40" name="Groupe 39"/>
          <p:cNvGrpSpPr/>
          <p:nvPr/>
        </p:nvGrpSpPr>
        <p:grpSpPr>
          <a:xfrm>
            <a:off x="2555776" y="2276871"/>
            <a:ext cx="3888432" cy="2016224"/>
            <a:chOff x="971600" y="1988840"/>
            <a:chExt cx="3888432" cy="2016224"/>
          </a:xfrm>
        </p:grpSpPr>
        <p:cxnSp>
          <p:nvCxnSpPr>
            <p:cNvPr id="5" name="Connecteur droit avec flèche 4"/>
            <p:cNvCxnSpPr/>
            <p:nvPr/>
          </p:nvCxnSpPr>
          <p:spPr>
            <a:xfrm flipH="1">
              <a:off x="2555776" y="1988840"/>
              <a:ext cx="432048" cy="360040"/>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7" name="Connecteur droit avec flèche 6"/>
            <p:cNvCxnSpPr/>
            <p:nvPr/>
          </p:nvCxnSpPr>
          <p:spPr>
            <a:xfrm>
              <a:off x="3203848" y="1988840"/>
              <a:ext cx="432048" cy="360040"/>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9" name="Connecteur droit avec flèche 8"/>
            <p:cNvCxnSpPr/>
            <p:nvPr/>
          </p:nvCxnSpPr>
          <p:spPr>
            <a:xfrm flipH="1">
              <a:off x="1403648" y="2636912"/>
              <a:ext cx="288032" cy="288032"/>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11" name="Connecteur droit avec flèche 10"/>
            <p:cNvCxnSpPr/>
            <p:nvPr/>
          </p:nvCxnSpPr>
          <p:spPr>
            <a:xfrm>
              <a:off x="1691680" y="2636912"/>
              <a:ext cx="360040" cy="288032"/>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13" name="Connecteur droit avec flèche 12"/>
            <p:cNvCxnSpPr/>
            <p:nvPr/>
          </p:nvCxnSpPr>
          <p:spPr>
            <a:xfrm flipH="1">
              <a:off x="3419872" y="2636912"/>
              <a:ext cx="360040" cy="288032"/>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15" name="Connecteur droit avec flèche 14"/>
            <p:cNvCxnSpPr/>
            <p:nvPr/>
          </p:nvCxnSpPr>
          <p:spPr>
            <a:xfrm>
              <a:off x="3851920" y="2636912"/>
              <a:ext cx="432048" cy="288032"/>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17" name="Connecteur droit avec flèche 16"/>
            <p:cNvCxnSpPr/>
            <p:nvPr/>
          </p:nvCxnSpPr>
          <p:spPr>
            <a:xfrm flipH="1">
              <a:off x="971600" y="3140968"/>
              <a:ext cx="144016" cy="360040"/>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19" name="Connecteur droit avec flèche 18"/>
            <p:cNvCxnSpPr/>
            <p:nvPr/>
          </p:nvCxnSpPr>
          <p:spPr>
            <a:xfrm>
              <a:off x="1259632" y="3140968"/>
              <a:ext cx="144016" cy="360040"/>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24" name="Connecteur droit avec flèche 23"/>
            <p:cNvCxnSpPr/>
            <p:nvPr/>
          </p:nvCxnSpPr>
          <p:spPr>
            <a:xfrm flipH="1">
              <a:off x="2267744" y="3140968"/>
              <a:ext cx="144016" cy="360040"/>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26" name="Connecteur droit avec flèche 25"/>
            <p:cNvCxnSpPr/>
            <p:nvPr/>
          </p:nvCxnSpPr>
          <p:spPr>
            <a:xfrm>
              <a:off x="2555776" y="3140968"/>
              <a:ext cx="144016" cy="360040"/>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28" name="Connecteur droit avec flèche 27"/>
            <p:cNvCxnSpPr/>
            <p:nvPr/>
          </p:nvCxnSpPr>
          <p:spPr>
            <a:xfrm>
              <a:off x="3419872" y="3140968"/>
              <a:ext cx="0" cy="360040"/>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30" name="Connecteur droit avec flèche 29"/>
            <p:cNvCxnSpPr/>
            <p:nvPr/>
          </p:nvCxnSpPr>
          <p:spPr>
            <a:xfrm>
              <a:off x="4355976" y="3140968"/>
              <a:ext cx="0" cy="360040"/>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32" name="Connecteur droit avec flèche 31"/>
            <p:cNvCxnSpPr/>
            <p:nvPr/>
          </p:nvCxnSpPr>
          <p:spPr>
            <a:xfrm>
              <a:off x="2151438" y="3717032"/>
              <a:ext cx="0" cy="288032"/>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34" name="Connecteur droit avec flèche 33"/>
            <p:cNvCxnSpPr/>
            <p:nvPr/>
          </p:nvCxnSpPr>
          <p:spPr>
            <a:xfrm flipH="1">
              <a:off x="4427984" y="3717032"/>
              <a:ext cx="216024" cy="288032"/>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36" name="Connecteur droit avec flèche 35"/>
            <p:cNvCxnSpPr/>
            <p:nvPr/>
          </p:nvCxnSpPr>
          <p:spPr>
            <a:xfrm>
              <a:off x="4644008" y="3717032"/>
              <a:ext cx="216024" cy="288032"/>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grpSp>
    </p:spTree>
    <p:extLst>
      <p:ext uri="{BB962C8B-B14F-4D97-AF65-F5344CB8AC3E}">
        <p14:creationId xmlns:p14="http://schemas.microsoft.com/office/powerpoint/2010/main" val="336463201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Sous </a:t>
            </a:r>
            <a:r>
              <a:rPr lang="fr-FR" dirty="0" smtClean="0"/>
              <a:t>formule</a:t>
            </a:r>
            <a:endParaRPr lang="fr-FR" dirty="0"/>
          </a:p>
        </p:txBody>
      </p:sp>
      <p:sp>
        <p:nvSpPr>
          <p:cNvPr id="3" name="Espace réservé du contenu 2"/>
          <p:cNvSpPr>
            <a:spLocks noGrp="1"/>
          </p:cNvSpPr>
          <p:nvPr>
            <p:ph idx="1"/>
          </p:nvPr>
        </p:nvSpPr>
        <p:spPr/>
        <p:txBody>
          <a:bodyPr/>
          <a:lstStyle/>
          <a:p>
            <a:pPr marL="114300" indent="0" algn="just">
              <a:buNone/>
            </a:pPr>
            <a:r>
              <a:rPr lang="fr-FR" dirty="0"/>
              <a:t>Etant donnée une formule </a:t>
            </a:r>
            <a:r>
              <a:rPr lang="fr-FR" dirty="0" smtClean="0"/>
              <a:t>logique </a:t>
            </a:r>
            <a:r>
              <a:rPr lang="fr-FR" b="1" dirty="0"/>
              <a:t>A</a:t>
            </a:r>
            <a:r>
              <a:rPr lang="fr-FR" dirty="0"/>
              <a:t>, l’ensemble de ses sous-formules est donné par la fonction </a:t>
            </a:r>
            <a:r>
              <a:rPr lang="fr-FR" b="1" dirty="0" err="1"/>
              <a:t>sf</a:t>
            </a:r>
            <a:r>
              <a:rPr lang="fr-FR" b="1" dirty="0"/>
              <a:t>(A)</a:t>
            </a:r>
            <a:r>
              <a:rPr lang="fr-FR" dirty="0"/>
              <a:t>, définie </a:t>
            </a:r>
            <a:r>
              <a:rPr lang="fr-FR" dirty="0" err="1"/>
              <a:t>inductivement</a:t>
            </a:r>
            <a:r>
              <a:rPr lang="fr-FR" dirty="0"/>
              <a:t> comme suit : </a:t>
            </a:r>
            <a:endParaRPr lang="fr-FR" dirty="0" smtClean="0"/>
          </a:p>
          <a:p>
            <a:pPr algn="just"/>
            <a:r>
              <a:rPr lang="fr-FR" dirty="0"/>
              <a:t>Si A est </a:t>
            </a:r>
            <a:r>
              <a:rPr lang="fr-FR" b="1" dirty="0">
                <a:solidFill>
                  <a:schemeClr val="accent5">
                    <a:lumMod val="50000"/>
                  </a:schemeClr>
                </a:solidFill>
              </a:rPr>
              <a:t>atomique</a:t>
            </a:r>
            <a:r>
              <a:rPr lang="fr-FR" dirty="0"/>
              <a:t>, </a:t>
            </a:r>
            <a:r>
              <a:rPr lang="fr-FR" dirty="0" err="1"/>
              <a:t>sf</a:t>
            </a:r>
            <a:r>
              <a:rPr lang="fr-FR" dirty="0"/>
              <a:t>(A) </a:t>
            </a:r>
            <a:r>
              <a:rPr lang="fr-FR" b="1" dirty="0">
                <a:solidFill>
                  <a:srgbClr val="00B050"/>
                </a:solidFill>
              </a:rPr>
              <a:t>= {A}</a:t>
            </a:r>
            <a:r>
              <a:rPr lang="fr-FR" dirty="0"/>
              <a:t>. </a:t>
            </a:r>
            <a:endParaRPr lang="fr-FR" dirty="0" smtClean="0"/>
          </a:p>
          <a:p>
            <a:pPr algn="just"/>
            <a:r>
              <a:rPr lang="fr-FR" dirty="0" smtClean="0"/>
              <a:t>Si </a:t>
            </a:r>
            <a:r>
              <a:rPr lang="fr-FR" dirty="0"/>
              <a:t>A est de la forme </a:t>
            </a:r>
            <a:r>
              <a:rPr lang="fr-FR" b="1" dirty="0">
                <a:solidFill>
                  <a:schemeClr val="accent5">
                    <a:lumMod val="50000"/>
                  </a:schemeClr>
                </a:solidFill>
              </a:rPr>
              <a:t>¬B</a:t>
            </a:r>
            <a:r>
              <a:rPr lang="fr-FR" dirty="0"/>
              <a:t>, alors </a:t>
            </a:r>
            <a:r>
              <a:rPr lang="fr-FR" dirty="0" err="1"/>
              <a:t>sf</a:t>
            </a:r>
            <a:r>
              <a:rPr lang="fr-FR" dirty="0"/>
              <a:t>(A) </a:t>
            </a:r>
            <a:r>
              <a:rPr lang="fr-FR" b="1" dirty="0">
                <a:solidFill>
                  <a:srgbClr val="00B050"/>
                </a:solidFill>
              </a:rPr>
              <a:t>=</a:t>
            </a:r>
            <a:r>
              <a:rPr lang="fr-FR" dirty="0"/>
              <a:t> </a:t>
            </a:r>
            <a:r>
              <a:rPr lang="fr-FR" b="1" dirty="0">
                <a:solidFill>
                  <a:srgbClr val="00B050"/>
                </a:solidFill>
              </a:rPr>
              <a:t>{A} ∪ </a:t>
            </a:r>
            <a:r>
              <a:rPr lang="fr-FR" b="1" dirty="0" err="1">
                <a:solidFill>
                  <a:srgbClr val="00B050"/>
                </a:solidFill>
              </a:rPr>
              <a:t>sf</a:t>
            </a:r>
            <a:r>
              <a:rPr lang="fr-FR" b="1" dirty="0">
                <a:solidFill>
                  <a:srgbClr val="00B050"/>
                </a:solidFill>
              </a:rPr>
              <a:t>(B)</a:t>
            </a:r>
            <a:r>
              <a:rPr lang="fr-FR" dirty="0"/>
              <a:t>. </a:t>
            </a:r>
            <a:endParaRPr lang="fr-FR" dirty="0" smtClean="0"/>
          </a:p>
          <a:p>
            <a:pPr algn="just"/>
            <a:r>
              <a:rPr lang="fr-FR" dirty="0" smtClean="0"/>
              <a:t>Si </a:t>
            </a:r>
            <a:r>
              <a:rPr lang="fr-FR" dirty="0"/>
              <a:t>A est de la forme </a:t>
            </a:r>
            <a:r>
              <a:rPr lang="fr-FR" b="1" dirty="0">
                <a:solidFill>
                  <a:schemeClr val="accent5">
                    <a:lumMod val="50000"/>
                  </a:schemeClr>
                </a:solidFill>
              </a:rPr>
              <a:t>B ∨ C</a:t>
            </a:r>
            <a:r>
              <a:rPr lang="fr-FR" dirty="0"/>
              <a:t>, </a:t>
            </a:r>
            <a:r>
              <a:rPr lang="fr-FR" b="1" dirty="0">
                <a:solidFill>
                  <a:schemeClr val="accent5">
                    <a:lumMod val="50000"/>
                  </a:schemeClr>
                </a:solidFill>
              </a:rPr>
              <a:t>B ∧ C</a:t>
            </a:r>
            <a:r>
              <a:rPr lang="fr-FR" dirty="0"/>
              <a:t>, </a:t>
            </a:r>
            <a:r>
              <a:rPr lang="fr-FR" b="1" dirty="0">
                <a:solidFill>
                  <a:schemeClr val="accent5">
                    <a:lumMod val="50000"/>
                  </a:schemeClr>
                </a:solidFill>
              </a:rPr>
              <a:t>B ⇒ C </a:t>
            </a:r>
            <a:r>
              <a:rPr lang="fr-FR" dirty="0"/>
              <a:t>ou </a:t>
            </a:r>
            <a:r>
              <a:rPr lang="fr-FR" b="1" dirty="0">
                <a:solidFill>
                  <a:schemeClr val="accent5">
                    <a:lumMod val="50000"/>
                  </a:schemeClr>
                </a:solidFill>
              </a:rPr>
              <a:t>B ⇔ C</a:t>
            </a:r>
            <a:r>
              <a:rPr lang="fr-FR" dirty="0"/>
              <a:t>, alors </a:t>
            </a:r>
            <a:r>
              <a:rPr lang="fr-FR" dirty="0" err="1"/>
              <a:t>sf</a:t>
            </a:r>
            <a:r>
              <a:rPr lang="fr-FR" dirty="0"/>
              <a:t>(A) </a:t>
            </a:r>
            <a:r>
              <a:rPr lang="fr-FR" b="1" dirty="0">
                <a:solidFill>
                  <a:srgbClr val="00B050"/>
                </a:solidFill>
              </a:rPr>
              <a:t>= {A} ∪ </a:t>
            </a:r>
            <a:r>
              <a:rPr lang="fr-FR" b="1" dirty="0" err="1">
                <a:solidFill>
                  <a:srgbClr val="00B050"/>
                </a:solidFill>
              </a:rPr>
              <a:t>sf</a:t>
            </a:r>
            <a:r>
              <a:rPr lang="fr-FR" b="1" dirty="0">
                <a:solidFill>
                  <a:srgbClr val="00B050"/>
                </a:solidFill>
              </a:rPr>
              <a:t>(B) ∪ </a:t>
            </a:r>
            <a:r>
              <a:rPr lang="fr-FR" b="1" dirty="0" err="1">
                <a:solidFill>
                  <a:srgbClr val="00B050"/>
                </a:solidFill>
              </a:rPr>
              <a:t>sf</a:t>
            </a:r>
            <a:r>
              <a:rPr lang="fr-FR" b="1" dirty="0">
                <a:solidFill>
                  <a:srgbClr val="00B050"/>
                </a:solidFill>
              </a:rPr>
              <a:t>(C)</a:t>
            </a:r>
            <a:r>
              <a:rPr lang="fr-FR" dirty="0"/>
              <a:t>. </a:t>
            </a:r>
          </a:p>
        </p:txBody>
      </p:sp>
    </p:spTree>
    <p:extLst>
      <p:ext uri="{BB962C8B-B14F-4D97-AF65-F5344CB8AC3E}">
        <p14:creationId xmlns:p14="http://schemas.microsoft.com/office/powerpoint/2010/main" val="1756606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Sous formule</a:t>
            </a:r>
          </a:p>
        </p:txBody>
      </p:sp>
      <p:sp>
        <p:nvSpPr>
          <p:cNvPr id="3" name="Espace réservé du contenu 2"/>
          <p:cNvSpPr>
            <a:spLocks noGrp="1"/>
          </p:cNvSpPr>
          <p:nvPr>
            <p:ph idx="1"/>
          </p:nvPr>
        </p:nvSpPr>
        <p:spPr>
          <a:ln>
            <a:noFill/>
          </a:ln>
        </p:spPr>
        <p:txBody>
          <a:bodyPr/>
          <a:lstStyle/>
          <a:p>
            <a:r>
              <a:rPr lang="pt-BR" b="1" dirty="0" smtClean="0"/>
              <a:t>SF(p </a:t>
            </a:r>
            <a:r>
              <a:rPr lang="pt-BR" b="1" dirty="0"/>
              <a:t>⇒(¬q^r))</a:t>
            </a:r>
            <a:r>
              <a:rPr lang="pt-BR" dirty="0"/>
              <a:t> </a:t>
            </a:r>
            <a:r>
              <a:rPr lang="pt-BR" dirty="0" smtClean="0"/>
              <a:t>=</a:t>
            </a:r>
            <a:r>
              <a:rPr lang="pt-BR" dirty="0"/>
              <a:t> </a:t>
            </a:r>
            <a:r>
              <a:rPr lang="pt-BR" b="1" dirty="0" smtClean="0">
                <a:solidFill>
                  <a:srgbClr val="00B050"/>
                </a:solidFill>
              </a:rPr>
              <a:t>{p </a:t>
            </a:r>
            <a:r>
              <a:rPr lang="pt-BR" b="1" dirty="0">
                <a:solidFill>
                  <a:srgbClr val="00B050"/>
                </a:solidFill>
              </a:rPr>
              <a:t>⇒(¬q^r</a:t>
            </a:r>
            <a:r>
              <a:rPr lang="pt-BR" b="1" dirty="0" smtClean="0">
                <a:solidFill>
                  <a:srgbClr val="00B050"/>
                </a:solidFill>
              </a:rPr>
              <a:t>)} </a:t>
            </a:r>
            <a:r>
              <a:rPr lang="pt-BR" b="1" dirty="0" smtClean="0"/>
              <a:t>U</a:t>
            </a:r>
            <a:r>
              <a:rPr lang="pt-BR" dirty="0" smtClean="0"/>
              <a:t> </a:t>
            </a:r>
            <a:r>
              <a:rPr lang="pt-BR" b="1" dirty="0" smtClean="0">
                <a:solidFill>
                  <a:schemeClr val="accent5">
                    <a:lumMod val="50000"/>
                  </a:schemeClr>
                </a:solidFill>
              </a:rPr>
              <a:t>SF(p) </a:t>
            </a:r>
            <a:r>
              <a:rPr lang="pt-BR" b="1" dirty="0" smtClean="0"/>
              <a:t>U</a:t>
            </a:r>
            <a:r>
              <a:rPr lang="pt-BR" dirty="0" smtClean="0"/>
              <a:t> </a:t>
            </a:r>
            <a:r>
              <a:rPr lang="pt-BR" b="1" dirty="0" smtClean="0">
                <a:solidFill>
                  <a:schemeClr val="accent5">
                    <a:lumMod val="50000"/>
                  </a:schemeClr>
                </a:solidFill>
              </a:rPr>
              <a:t>SF(¬q^r) </a:t>
            </a:r>
          </a:p>
          <a:p>
            <a:r>
              <a:rPr lang="pt-BR" dirty="0" smtClean="0"/>
              <a:t>                         =</a:t>
            </a:r>
            <a:r>
              <a:rPr lang="pt-BR" b="1" dirty="0" smtClean="0">
                <a:solidFill>
                  <a:srgbClr val="00B050"/>
                </a:solidFill>
              </a:rPr>
              <a:t>{p </a:t>
            </a:r>
            <a:r>
              <a:rPr lang="pt-BR" b="1" dirty="0">
                <a:solidFill>
                  <a:srgbClr val="00B050"/>
                </a:solidFill>
              </a:rPr>
              <a:t>⇒(¬q^r</a:t>
            </a:r>
            <a:r>
              <a:rPr lang="pt-BR" b="1" dirty="0" smtClean="0">
                <a:solidFill>
                  <a:srgbClr val="00B050"/>
                </a:solidFill>
              </a:rPr>
              <a:t>),p</a:t>
            </a:r>
            <a:r>
              <a:rPr lang="pt-BR" b="1" dirty="0">
                <a:solidFill>
                  <a:srgbClr val="00B050"/>
                </a:solidFill>
              </a:rPr>
              <a:t>,¬q^r,r</a:t>
            </a:r>
            <a:r>
              <a:rPr lang="pt-BR" b="1" dirty="0" smtClean="0">
                <a:solidFill>
                  <a:srgbClr val="00B050"/>
                </a:solidFill>
              </a:rPr>
              <a:t>} </a:t>
            </a:r>
            <a:r>
              <a:rPr lang="pt-BR" b="1" dirty="0" smtClean="0"/>
              <a:t>U</a:t>
            </a:r>
            <a:r>
              <a:rPr lang="pt-BR" dirty="0" smtClean="0"/>
              <a:t> </a:t>
            </a:r>
            <a:r>
              <a:rPr lang="pt-BR" b="1" dirty="0">
                <a:solidFill>
                  <a:schemeClr val="accent5">
                    <a:lumMod val="50000"/>
                  </a:schemeClr>
                </a:solidFill>
              </a:rPr>
              <a:t>SF(¬</a:t>
            </a:r>
            <a:r>
              <a:rPr lang="pt-BR" b="1" dirty="0" smtClean="0">
                <a:solidFill>
                  <a:schemeClr val="accent5">
                    <a:lumMod val="50000"/>
                  </a:schemeClr>
                </a:solidFill>
              </a:rPr>
              <a:t>q)</a:t>
            </a:r>
          </a:p>
          <a:p>
            <a:r>
              <a:rPr lang="pt-BR" dirty="0" smtClean="0"/>
              <a:t>                         =</a:t>
            </a:r>
            <a:r>
              <a:rPr lang="pt-BR" b="1" dirty="0" smtClean="0">
                <a:solidFill>
                  <a:srgbClr val="00B050"/>
                </a:solidFill>
              </a:rPr>
              <a:t>{p </a:t>
            </a:r>
            <a:r>
              <a:rPr lang="pt-BR" b="1" dirty="0">
                <a:solidFill>
                  <a:srgbClr val="00B050"/>
                </a:solidFill>
              </a:rPr>
              <a:t>⇒(¬</a:t>
            </a:r>
            <a:r>
              <a:rPr lang="pt-BR" b="1" dirty="0" smtClean="0">
                <a:solidFill>
                  <a:srgbClr val="00B050"/>
                </a:solidFill>
              </a:rPr>
              <a:t>q^r),p,r,¬q,q}</a:t>
            </a:r>
          </a:p>
        </p:txBody>
      </p:sp>
    </p:spTree>
    <p:extLst>
      <p:ext uri="{BB962C8B-B14F-4D97-AF65-F5344CB8AC3E}">
        <p14:creationId xmlns:p14="http://schemas.microsoft.com/office/powerpoint/2010/main" val="1756606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Satisfiabilité </a:t>
            </a:r>
            <a:endParaRPr lang="fr-FR" dirty="0"/>
          </a:p>
        </p:txBody>
      </p:sp>
      <p:sp>
        <p:nvSpPr>
          <p:cNvPr id="3" name="Espace réservé du contenu 2"/>
          <p:cNvSpPr>
            <a:spLocks noGrp="1"/>
          </p:cNvSpPr>
          <p:nvPr>
            <p:ph idx="1"/>
          </p:nvPr>
        </p:nvSpPr>
        <p:spPr/>
        <p:txBody>
          <a:bodyPr/>
          <a:lstStyle/>
          <a:p>
            <a:r>
              <a:rPr lang="fr-FR" dirty="0"/>
              <a:t>Une formule α est dite </a:t>
            </a:r>
            <a:r>
              <a:rPr lang="fr-FR" b="1" dirty="0" err="1">
                <a:solidFill>
                  <a:schemeClr val="accent5">
                    <a:lumMod val="50000"/>
                  </a:schemeClr>
                </a:solidFill>
              </a:rPr>
              <a:t>satisﬁable</a:t>
            </a:r>
            <a:r>
              <a:rPr lang="fr-FR" dirty="0">
                <a:solidFill>
                  <a:schemeClr val="accent5">
                    <a:lumMod val="50000"/>
                  </a:schemeClr>
                </a:solidFill>
              </a:rPr>
              <a:t> </a:t>
            </a:r>
            <a:r>
              <a:rPr lang="fr-FR" dirty="0"/>
              <a:t>si et seulement si sa table de vérité contient au moins une ligne où la valeur de vérité de α est vraie ( </a:t>
            </a:r>
            <a:r>
              <a:rPr lang="fr-FR" dirty="0" err="1"/>
              <a:t>ouV</a:t>
            </a:r>
            <a:r>
              <a:rPr lang="fr-FR" dirty="0"/>
              <a:t>(α) = 1). </a:t>
            </a:r>
            <a:endParaRPr lang="fr-FR" dirty="0" smtClean="0"/>
          </a:p>
          <a:p>
            <a:r>
              <a:rPr lang="fr-FR" dirty="0" smtClean="0"/>
              <a:t>α </a:t>
            </a:r>
            <a:r>
              <a:rPr lang="fr-FR" dirty="0"/>
              <a:t>est dite </a:t>
            </a:r>
            <a:r>
              <a:rPr lang="fr-FR" b="1" dirty="0" err="1">
                <a:solidFill>
                  <a:schemeClr val="accent5">
                    <a:lumMod val="50000"/>
                  </a:schemeClr>
                </a:solidFill>
              </a:rPr>
              <a:t>insatisﬁable</a:t>
            </a:r>
            <a:r>
              <a:rPr lang="fr-FR" dirty="0">
                <a:solidFill>
                  <a:schemeClr val="accent5">
                    <a:lumMod val="50000"/>
                  </a:schemeClr>
                </a:solidFill>
              </a:rPr>
              <a:t> </a:t>
            </a:r>
            <a:r>
              <a:rPr lang="fr-FR" dirty="0"/>
              <a:t>si elle est fausse sur toutes les lignes de sa table de vérité.</a:t>
            </a:r>
          </a:p>
        </p:txBody>
      </p:sp>
    </p:spTree>
    <p:extLst>
      <p:ext uri="{BB962C8B-B14F-4D97-AF65-F5344CB8AC3E}">
        <p14:creationId xmlns:p14="http://schemas.microsoft.com/office/powerpoint/2010/main" val="175660646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Satisfiabilité </a:t>
            </a:r>
            <a:r>
              <a:rPr lang="fr-FR" dirty="0"/>
              <a:t>d’un ensemble de formules</a:t>
            </a:r>
          </a:p>
        </p:txBody>
      </p:sp>
      <p:sp>
        <p:nvSpPr>
          <p:cNvPr id="3" name="Espace réservé du contenu 2"/>
          <p:cNvSpPr>
            <a:spLocks noGrp="1"/>
          </p:cNvSpPr>
          <p:nvPr>
            <p:ph idx="1"/>
          </p:nvPr>
        </p:nvSpPr>
        <p:spPr/>
        <p:txBody>
          <a:bodyPr/>
          <a:lstStyle/>
          <a:p>
            <a:pPr algn="just"/>
            <a:r>
              <a:rPr lang="fr-FR" dirty="0"/>
              <a:t>On généralise la notion de </a:t>
            </a:r>
            <a:r>
              <a:rPr lang="fr-FR" dirty="0" err="1"/>
              <a:t>satisﬁabilité</a:t>
            </a:r>
            <a:r>
              <a:rPr lang="fr-FR" dirty="0"/>
              <a:t> à un ensemble de formules : Soit Γ = {α1,α2,...,αn}un ensemble de formules.  </a:t>
            </a:r>
            <a:endParaRPr lang="fr-FR" dirty="0" smtClean="0"/>
          </a:p>
          <a:p>
            <a:pPr algn="just"/>
            <a:r>
              <a:rPr lang="fr-FR" dirty="0" smtClean="0"/>
              <a:t>Γ(Gamma)est </a:t>
            </a:r>
            <a:r>
              <a:rPr lang="fr-FR" dirty="0"/>
              <a:t>dit </a:t>
            </a:r>
            <a:r>
              <a:rPr lang="fr-FR" dirty="0" err="1"/>
              <a:t>satisﬁable</a:t>
            </a:r>
            <a:r>
              <a:rPr lang="fr-FR" dirty="0"/>
              <a:t> si et seulement si étant donné la table </a:t>
            </a:r>
            <a:r>
              <a:rPr lang="fr-FR" dirty="0" err="1"/>
              <a:t>devérité</a:t>
            </a:r>
            <a:r>
              <a:rPr lang="fr-FR" dirty="0"/>
              <a:t> de toutes les formules α1,α2,...,αn, il existe au moins une ligne où toutes ces formules sont vraies simultanément</a:t>
            </a:r>
            <a:r>
              <a:rPr lang="fr-FR" dirty="0" smtClean="0"/>
              <a:t>.</a:t>
            </a:r>
          </a:p>
          <a:p>
            <a:pPr algn="just"/>
            <a:r>
              <a:rPr lang="fr-FR" dirty="0" smtClean="0"/>
              <a:t>La </a:t>
            </a:r>
            <a:r>
              <a:rPr lang="fr-FR" dirty="0" err="1"/>
              <a:t>satisﬁabilité</a:t>
            </a:r>
            <a:r>
              <a:rPr lang="fr-FR" dirty="0"/>
              <a:t> d’un ensemble de formules est assimilée à la conjonction de toutes ses formules.</a:t>
            </a:r>
          </a:p>
        </p:txBody>
      </p:sp>
    </p:spTree>
    <p:extLst>
      <p:ext uri="{BB962C8B-B14F-4D97-AF65-F5344CB8AC3E}">
        <p14:creationId xmlns:p14="http://schemas.microsoft.com/office/powerpoint/2010/main" val="1756606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exemple</a:t>
            </a:r>
            <a:endParaRPr lang="fr-FR" dirty="0"/>
          </a:p>
        </p:txBody>
      </p:sp>
      <p:sp>
        <p:nvSpPr>
          <p:cNvPr id="3" name="Espace réservé du contenu 2"/>
          <p:cNvSpPr>
            <a:spLocks noGrp="1"/>
          </p:cNvSpPr>
          <p:nvPr>
            <p:ph idx="1"/>
          </p:nvPr>
        </p:nvSpPr>
        <p:spPr/>
        <p:txBody>
          <a:bodyPr/>
          <a:lstStyle/>
          <a:p>
            <a:r>
              <a:rPr lang="fr-FR" dirty="0" smtClean="0"/>
              <a:t>L’ensemble </a:t>
            </a:r>
            <a:r>
              <a:rPr lang="fr-FR" b="1" dirty="0">
                <a:solidFill>
                  <a:schemeClr val="accent5">
                    <a:lumMod val="50000"/>
                  </a:schemeClr>
                </a:solidFill>
              </a:rPr>
              <a:t>{</a:t>
            </a:r>
            <a:r>
              <a:rPr lang="fr-FR" b="1" dirty="0" err="1">
                <a:solidFill>
                  <a:schemeClr val="accent5">
                    <a:lumMod val="50000"/>
                  </a:schemeClr>
                </a:solidFill>
              </a:rPr>
              <a:t>p∧q,p∨q,p</a:t>
            </a:r>
            <a:r>
              <a:rPr lang="fr-FR" b="1" dirty="0">
                <a:solidFill>
                  <a:schemeClr val="accent5">
                    <a:lumMod val="50000"/>
                  </a:schemeClr>
                </a:solidFill>
              </a:rPr>
              <a:t> ⇒ q}</a:t>
            </a:r>
            <a:r>
              <a:rPr lang="fr-FR" dirty="0"/>
              <a:t> est </a:t>
            </a:r>
            <a:r>
              <a:rPr lang="fr-FR" b="1" dirty="0" err="1"/>
              <a:t>satisﬁable</a:t>
            </a:r>
            <a:r>
              <a:rPr lang="fr-FR" dirty="0"/>
              <a:t>. </a:t>
            </a:r>
            <a:endParaRPr lang="fr-FR" dirty="0" smtClean="0"/>
          </a:p>
          <a:p>
            <a:r>
              <a:rPr lang="fr-FR" dirty="0" smtClean="0"/>
              <a:t>L’ensemble </a:t>
            </a:r>
            <a:r>
              <a:rPr lang="fr-FR" b="1" dirty="0">
                <a:solidFill>
                  <a:schemeClr val="accent5">
                    <a:lumMod val="50000"/>
                  </a:schemeClr>
                </a:solidFill>
              </a:rPr>
              <a:t>{p∧q,</a:t>
            </a:r>
            <a:r>
              <a:rPr lang="fr-FR" b="1" dirty="0" err="1">
                <a:solidFill>
                  <a:schemeClr val="accent5">
                    <a:lumMod val="50000"/>
                  </a:schemeClr>
                </a:solidFill>
              </a:rPr>
              <a:t>p∨q</a:t>
            </a:r>
            <a:r>
              <a:rPr lang="fr-FR" b="1" dirty="0">
                <a:solidFill>
                  <a:schemeClr val="accent5">
                    <a:lumMod val="50000"/>
                  </a:schemeClr>
                </a:solidFill>
              </a:rPr>
              <a:t>,¬p} </a:t>
            </a:r>
            <a:r>
              <a:rPr lang="fr-FR" dirty="0"/>
              <a:t>est </a:t>
            </a:r>
            <a:r>
              <a:rPr lang="fr-FR" b="1" dirty="0" err="1"/>
              <a:t>insatisﬁable</a:t>
            </a:r>
            <a:r>
              <a:rPr lang="fr-FR" dirty="0"/>
              <a:t>. </a:t>
            </a:r>
          </a:p>
        </p:txBody>
      </p:sp>
    </p:spTree>
    <p:extLst>
      <p:ext uri="{BB962C8B-B14F-4D97-AF65-F5344CB8AC3E}">
        <p14:creationId xmlns:p14="http://schemas.microsoft.com/office/powerpoint/2010/main" val="3950615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Tautologie </a:t>
            </a:r>
          </a:p>
        </p:txBody>
      </p:sp>
      <p:sp>
        <p:nvSpPr>
          <p:cNvPr id="3" name="Espace réservé du contenu 2"/>
          <p:cNvSpPr>
            <a:spLocks noGrp="1"/>
          </p:cNvSpPr>
          <p:nvPr>
            <p:ph idx="1"/>
          </p:nvPr>
        </p:nvSpPr>
        <p:spPr>
          <a:xfrm>
            <a:off x="457200" y="1752601"/>
            <a:ext cx="8229600" cy="3260576"/>
          </a:xfrm>
        </p:spPr>
        <p:txBody>
          <a:bodyPr/>
          <a:lstStyle/>
          <a:p>
            <a:r>
              <a:rPr lang="fr-FR" dirty="0"/>
              <a:t>Une formule α est une </a:t>
            </a:r>
            <a:r>
              <a:rPr lang="fr-FR" b="1" dirty="0"/>
              <a:t>tautologie</a:t>
            </a:r>
            <a:r>
              <a:rPr lang="fr-FR" dirty="0"/>
              <a:t> (on note </a:t>
            </a:r>
            <a:r>
              <a:rPr lang="fr-FR" b="1" dirty="0"/>
              <a:t>|= α</a:t>
            </a:r>
            <a:r>
              <a:rPr lang="fr-FR" dirty="0"/>
              <a:t>), si et seulement si α est vraie sur toutes les lignes de sa table de vérité. </a:t>
            </a:r>
            <a:endParaRPr lang="fr-FR" dirty="0" smtClean="0"/>
          </a:p>
          <a:p>
            <a:r>
              <a:rPr lang="fr-FR" dirty="0" smtClean="0"/>
              <a:t>Exemple</a:t>
            </a:r>
            <a:r>
              <a:rPr lang="fr-FR" dirty="0"/>
              <a:t>: la formule </a:t>
            </a:r>
            <a:r>
              <a:rPr lang="fr-FR" b="1" dirty="0" err="1"/>
              <a:t>a∧b</a:t>
            </a:r>
            <a:r>
              <a:rPr lang="fr-FR" b="1" dirty="0"/>
              <a:t> ⇒ b </a:t>
            </a:r>
            <a:r>
              <a:rPr lang="fr-FR" dirty="0"/>
              <a:t>est une tautologie</a:t>
            </a:r>
            <a:r>
              <a:rPr lang="fr-FR" dirty="0" smtClean="0"/>
              <a:t>.</a:t>
            </a:r>
          </a:p>
          <a:p>
            <a:r>
              <a:rPr lang="fr-FR" dirty="0" smtClean="0"/>
              <a:t>Remarque:  </a:t>
            </a:r>
            <a:r>
              <a:rPr lang="fr-FR" dirty="0"/>
              <a:t>Si</a:t>
            </a:r>
            <a:r>
              <a:rPr lang="fr-FR" b="1" dirty="0"/>
              <a:t>|= α ⇒ β</a:t>
            </a:r>
            <a:r>
              <a:rPr lang="fr-FR" dirty="0"/>
              <a:t>, on dit que α implique logiquement β. </a:t>
            </a:r>
            <a:endParaRPr lang="fr-FR" dirty="0" smtClean="0"/>
          </a:p>
          <a:p>
            <a:r>
              <a:rPr lang="fr-FR" dirty="0" smtClean="0"/>
              <a:t>Si</a:t>
            </a:r>
            <a:r>
              <a:rPr lang="fr-FR" b="1" dirty="0"/>
              <a:t>|= α ⇔ β</a:t>
            </a:r>
            <a:r>
              <a:rPr lang="fr-FR" dirty="0"/>
              <a:t>, on dit que α est logiquement équivalente à β et on note </a:t>
            </a:r>
            <a:r>
              <a:rPr lang="fr-FR" b="1" dirty="0"/>
              <a:t>α ≡ β</a:t>
            </a:r>
            <a:r>
              <a:rPr lang="fr-FR" dirty="0"/>
              <a:t>. </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3357" y="5085184"/>
            <a:ext cx="2477922" cy="1440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5470273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Tautologie</a:t>
            </a:r>
          </a:p>
        </p:txBody>
      </p:sp>
      <p:sp>
        <p:nvSpPr>
          <p:cNvPr id="3" name="Espace réservé du contenu 2"/>
          <p:cNvSpPr>
            <a:spLocks noGrp="1"/>
          </p:cNvSpPr>
          <p:nvPr>
            <p:ph idx="1"/>
          </p:nvPr>
        </p:nvSpPr>
        <p:spPr/>
        <p:txBody>
          <a:bodyPr>
            <a:normAutofit/>
          </a:bodyPr>
          <a:lstStyle/>
          <a:p>
            <a:r>
              <a:rPr lang="fr-FR" dirty="0"/>
              <a:t> Lemme 1. Une formule α est une tautologie si et seulement si ¬α est </a:t>
            </a:r>
            <a:r>
              <a:rPr lang="fr-FR" dirty="0" err="1"/>
              <a:t>insatisﬁable</a:t>
            </a:r>
            <a:r>
              <a:rPr lang="fr-FR" dirty="0"/>
              <a:t>.  </a:t>
            </a:r>
            <a:endParaRPr lang="fr-FR" dirty="0" smtClean="0"/>
          </a:p>
          <a:p>
            <a:r>
              <a:rPr lang="fr-FR" dirty="0" smtClean="0"/>
              <a:t>Démonstration (par l’absurde):</a:t>
            </a:r>
          </a:p>
          <a:p>
            <a:r>
              <a:rPr lang="fr-FR" dirty="0" smtClean="0"/>
              <a:t>Supposons </a:t>
            </a:r>
            <a:r>
              <a:rPr lang="fr-FR" dirty="0"/>
              <a:t>que</a:t>
            </a:r>
            <a:r>
              <a:rPr lang="fr-FR" b="1" dirty="0"/>
              <a:t>|= α</a:t>
            </a:r>
            <a:r>
              <a:rPr lang="fr-FR" dirty="0"/>
              <a:t> mais </a:t>
            </a:r>
            <a:r>
              <a:rPr lang="fr-FR" b="1" dirty="0"/>
              <a:t>¬α est </a:t>
            </a:r>
            <a:r>
              <a:rPr lang="fr-FR" b="1" dirty="0" err="1"/>
              <a:t>satisﬁable</a:t>
            </a:r>
            <a:r>
              <a:rPr lang="fr-FR" dirty="0"/>
              <a:t>. </a:t>
            </a:r>
            <a:r>
              <a:rPr lang="fr-FR" dirty="0" smtClean="0"/>
              <a:t>Donc, il </a:t>
            </a:r>
            <a:r>
              <a:rPr lang="fr-FR" dirty="0"/>
              <a:t>existe au moins une ligne de la table de vérité où ¬α est vraie. Pour cette ligne, α est fausse mais |= α. Alors ¬α est </a:t>
            </a:r>
            <a:r>
              <a:rPr lang="fr-FR" dirty="0" err="1"/>
              <a:t>insatisﬁable</a:t>
            </a:r>
            <a:r>
              <a:rPr lang="fr-FR" dirty="0"/>
              <a:t>. </a:t>
            </a:r>
          </a:p>
        </p:txBody>
      </p:sp>
    </p:spTree>
    <p:extLst>
      <p:ext uri="{BB962C8B-B14F-4D97-AF65-F5344CB8AC3E}">
        <p14:creationId xmlns:p14="http://schemas.microsoft.com/office/powerpoint/2010/main" val="3950615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Tautologie</a:t>
            </a:r>
          </a:p>
        </p:txBody>
      </p:sp>
      <p:sp>
        <p:nvSpPr>
          <p:cNvPr id="3" name="Espace réservé du contenu 2"/>
          <p:cNvSpPr>
            <a:spLocks noGrp="1"/>
          </p:cNvSpPr>
          <p:nvPr>
            <p:ph idx="1"/>
          </p:nvPr>
        </p:nvSpPr>
        <p:spPr/>
        <p:txBody>
          <a:bodyPr/>
          <a:lstStyle/>
          <a:p>
            <a:r>
              <a:rPr lang="fr-FR" dirty="0" smtClean="0"/>
              <a:t>Supposons </a:t>
            </a:r>
            <a:r>
              <a:rPr lang="fr-FR" dirty="0"/>
              <a:t>maintenant que </a:t>
            </a:r>
            <a:r>
              <a:rPr lang="fr-FR" b="1" dirty="0"/>
              <a:t>¬α est </a:t>
            </a:r>
            <a:r>
              <a:rPr lang="fr-FR" b="1" dirty="0" err="1"/>
              <a:t>insatisﬁable</a:t>
            </a:r>
            <a:r>
              <a:rPr lang="fr-FR" b="1" dirty="0"/>
              <a:t> </a:t>
            </a:r>
            <a:r>
              <a:rPr lang="fr-FR" dirty="0"/>
              <a:t>mais </a:t>
            </a:r>
            <a:r>
              <a:rPr lang="fr-FR" b="1" dirty="0"/>
              <a:t>α n’est pas une tautologie</a:t>
            </a:r>
            <a:r>
              <a:rPr lang="fr-FR" dirty="0"/>
              <a:t>. Donc, il existe au moins une ligne de la table de vérité où α est fausse. Pour cette ligne, ¬α doit être vraie ce qui contredit le fait que ¬α est </a:t>
            </a:r>
            <a:r>
              <a:rPr lang="fr-FR" dirty="0" err="1"/>
              <a:t>insatisﬁable</a:t>
            </a:r>
            <a:r>
              <a:rPr lang="fr-FR" dirty="0"/>
              <a:t>.</a:t>
            </a:r>
          </a:p>
        </p:txBody>
      </p:sp>
    </p:spTree>
    <p:extLst>
      <p:ext uri="{BB962C8B-B14F-4D97-AF65-F5344CB8AC3E}">
        <p14:creationId xmlns:p14="http://schemas.microsoft.com/office/powerpoint/2010/main" val="40439511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La syntaxe du langage propositionnel : connecteurs </a:t>
            </a:r>
          </a:p>
        </p:txBody>
      </p:sp>
      <p:sp>
        <p:nvSpPr>
          <p:cNvPr id="3" name="Espace réservé du contenu 2"/>
          <p:cNvSpPr>
            <a:spLocks noGrp="1"/>
          </p:cNvSpPr>
          <p:nvPr>
            <p:ph idx="1"/>
          </p:nvPr>
        </p:nvSpPr>
        <p:spPr/>
        <p:txBody>
          <a:bodyPr/>
          <a:lstStyle/>
          <a:p>
            <a:r>
              <a:rPr lang="fr-FR" b="1" dirty="0" smtClean="0">
                <a:solidFill>
                  <a:schemeClr val="accent5">
                    <a:lumMod val="50000"/>
                  </a:schemeClr>
                </a:solidFill>
              </a:rPr>
              <a:t>¬</a:t>
            </a:r>
            <a:r>
              <a:rPr lang="fr-FR" dirty="0" smtClean="0"/>
              <a:t> , la négation</a:t>
            </a:r>
          </a:p>
          <a:p>
            <a:r>
              <a:rPr lang="fr-FR" b="1" dirty="0">
                <a:solidFill>
                  <a:schemeClr val="accent5">
                    <a:lumMod val="50000"/>
                  </a:schemeClr>
                </a:solidFill>
              </a:rPr>
              <a:t>∧</a:t>
            </a:r>
            <a:r>
              <a:rPr lang="fr-FR" dirty="0" smtClean="0"/>
              <a:t> , la conjonction</a:t>
            </a:r>
          </a:p>
          <a:p>
            <a:r>
              <a:rPr lang="fr-FR" b="1" dirty="0">
                <a:solidFill>
                  <a:schemeClr val="accent5">
                    <a:lumMod val="50000"/>
                  </a:schemeClr>
                </a:solidFill>
              </a:rPr>
              <a:t>∨</a:t>
            </a:r>
            <a:r>
              <a:rPr lang="fr-FR" dirty="0" smtClean="0"/>
              <a:t> , la disjonction</a:t>
            </a:r>
          </a:p>
          <a:p>
            <a:r>
              <a:rPr lang="fr-FR" b="1" dirty="0">
                <a:solidFill>
                  <a:schemeClr val="accent5">
                    <a:lumMod val="50000"/>
                  </a:schemeClr>
                </a:solidFill>
              </a:rPr>
              <a:t>⇒</a:t>
            </a:r>
            <a:r>
              <a:rPr lang="fr-FR" dirty="0" smtClean="0"/>
              <a:t> , l’implication</a:t>
            </a:r>
          </a:p>
          <a:p>
            <a:r>
              <a:rPr lang="fr-FR" b="1" dirty="0">
                <a:solidFill>
                  <a:schemeClr val="accent5">
                    <a:lumMod val="50000"/>
                  </a:schemeClr>
                </a:solidFill>
              </a:rPr>
              <a:t>⇔</a:t>
            </a:r>
            <a:r>
              <a:rPr lang="fr-FR" dirty="0" smtClean="0"/>
              <a:t> , l’équivalence</a:t>
            </a:r>
          </a:p>
          <a:p>
            <a:r>
              <a:rPr lang="fr-FR" dirty="0" smtClean="0"/>
              <a:t>Cette </a:t>
            </a:r>
            <a:r>
              <a:rPr lang="fr-FR" dirty="0"/>
              <a:t>liste n’est pas exhaustive.</a:t>
            </a:r>
          </a:p>
        </p:txBody>
      </p:sp>
    </p:spTree>
    <p:extLst>
      <p:ext uri="{BB962C8B-B14F-4D97-AF65-F5344CB8AC3E}">
        <p14:creationId xmlns:p14="http://schemas.microsoft.com/office/powerpoint/2010/main" val="3514758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Tautologie</a:t>
            </a:r>
          </a:p>
        </p:txBody>
      </p:sp>
      <p:sp>
        <p:nvSpPr>
          <p:cNvPr id="3" name="Espace réservé du contenu 2"/>
          <p:cNvSpPr>
            <a:spLocks noGrp="1"/>
          </p:cNvSpPr>
          <p:nvPr>
            <p:ph idx="1"/>
          </p:nvPr>
        </p:nvSpPr>
        <p:spPr/>
        <p:txBody>
          <a:bodyPr/>
          <a:lstStyle/>
          <a:p>
            <a:r>
              <a:rPr lang="fr-FR" dirty="0"/>
              <a:t>Théorème </a:t>
            </a:r>
            <a:r>
              <a:rPr lang="fr-FR" dirty="0" smtClean="0"/>
              <a:t>: Si</a:t>
            </a:r>
            <a:r>
              <a:rPr lang="fr-FR" b="1" dirty="0"/>
              <a:t>|= α</a:t>
            </a:r>
            <a:r>
              <a:rPr lang="fr-FR" dirty="0"/>
              <a:t> et</a:t>
            </a:r>
            <a:r>
              <a:rPr lang="fr-FR" b="1" dirty="0"/>
              <a:t>|= α ⇒ β</a:t>
            </a:r>
            <a:r>
              <a:rPr lang="fr-FR" dirty="0"/>
              <a:t>, alors</a:t>
            </a:r>
            <a:r>
              <a:rPr lang="fr-FR" b="1" dirty="0"/>
              <a:t>|= β</a:t>
            </a:r>
            <a:r>
              <a:rPr lang="fr-FR" dirty="0"/>
              <a:t>.  </a:t>
            </a:r>
            <a:endParaRPr lang="fr-FR" dirty="0" smtClean="0"/>
          </a:p>
          <a:p>
            <a:r>
              <a:rPr lang="fr-FR" dirty="0" smtClean="0"/>
              <a:t> </a:t>
            </a:r>
            <a:r>
              <a:rPr lang="fr-FR" dirty="0"/>
              <a:t>Démonstration. Procédons par absurde. </a:t>
            </a:r>
            <a:endParaRPr lang="fr-FR" dirty="0" smtClean="0"/>
          </a:p>
          <a:p>
            <a:r>
              <a:rPr lang="fr-FR" dirty="0" smtClean="0"/>
              <a:t>Supposons </a:t>
            </a:r>
            <a:r>
              <a:rPr lang="fr-FR" dirty="0"/>
              <a:t>que </a:t>
            </a:r>
            <a:r>
              <a:rPr lang="fr-FR" b="1" dirty="0"/>
              <a:t>|= α et |= α ⇒ β</a:t>
            </a:r>
            <a:r>
              <a:rPr lang="fr-FR" dirty="0"/>
              <a:t>, mais </a:t>
            </a:r>
            <a:r>
              <a:rPr lang="fr-FR" b="1" dirty="0"/>
              <a:t>|= </a:t>
            </a:r>
            <a:r>
              <a:rPr lang="fr-FR" b="1" dirty="0" smtClean="0"/>
              <a:t>β </a:t>
            </a:r>
            <a:r>
              <a:rPr lang="fr-FR" dirty="0" smtClean="0"/>
              <a:t>n’est pas vrais. </a:t>
            </a:r>
            <a:r>
              <a:rPr lang="fr-FR" dirty="0"/>
              <a:t>Donc, il existe au moins une ligne où β est fausse. Pour cette ligne, α ⇒ β est fausse car |= α. Contradiction avec le fait que | = α ⇒ β. </a:t>
            </a:r>
          </a:p>
        </p:txBody>
      </p:sp>
    </p:spTree>
    <p:extLst>
      <p:ext uri="{BB962C8B-B14F-4D97-AF65-F5344CB8AC3E}">
        <p14:creationId xmlns:p14="http://schemas.microsoft.com/office/powerpoint/2010/main" val="395061589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antilogie</a:t>
            </a:r>
          </a:p>
        </p:txBody>
      </p:sp>
      <p:sp>
        <p:nvSpPr>
          <p:cNvPr id="3" name="Espace réservé du contenu 2"/>
          <p:cNvSpPr>
            <a:spLocks noGrp="1"/>
          </p:cNvSpPr>
          <p:nvPr>
            <p:ph idx="1"/>
          </p:nvPr>
        </p:nvSpPr>
        <p:spPr/>
        <p:txBody>
          <a:bodyPr/>
          <a:lstStyle/>
          <a:p>
            <a:r>
              <a:rPr lang="fr-FR" dirty="0"/>
              <a:t>Une </a:t>
            </a:r>
            <a:r>
              <a:rPr lang="fr-FR" b="1" dirty="0"/>
              <a:t>antilogie</a:t>
            </a:r>
            <a:r>
              <a:rPr lang="fr-FR" dirty="0"/>
              <a:t> est un formule dont la table de vérité ne comporte que des </a:t>
            </a:r>
            <a:r>
              <a:rPr lang="fr-FR" dirty="0" smtClean="0"/>
              <a:t>0</a:t>
            </a:r>
          </a:p>
          <a:p>
            <a:r>
              <a:rPr lang="fr-FR" dirty="0" smtClean="0"/>
              <a:t>exemple </a:t>
            </a:r>
            <a:r>
              <a:rPr lang="fr-FR" dirty="0"/>
              <a:t>: </a:t>
            </a:r>
            <a:r>
              <a:rPr lang="fr-FR" b="1" dirty="0" smtClean="0"/>
              <a:t>a </a:t>
            </a:r>
            <a:r>
              <a:rPr lang="fr-FR" b="1" dirty="0"/>
              <a:t>∧ </a:t>
            </a:r>
            <a:r>
              <a:rPr lang="fr-FR" b="1" dirty="0" smtClean="0"/>
              <a:t>¬a </a:t>
            </a:r>
            <a:endParaRPr lang="fr-FR" b="1" dirty="0"/>
          </a:p>
        </p:txBody>
      </p:sp>
    </p:spTree>
    <p:extLst>
      <p:ext uri="{BB962C8B-B14F-4D97-AF65-F5344CB8AC3E}">
        <p14:creationId xmlns:p14="http://schemas.microsoft.com/office/powerpoint/2010/main" val="395061589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Lois De Morgane </a:t>
            </a:r>
          </a:p>
        </p:txBody>
      </p:sp>
      <p:sp>
        <p:nvSpPr>
          <p:cNvPr id="3" name="Espace réservé du contenu 2"/>
          <p:cNvSpPr>
            <a:spLocks noGrp="1"/>
          </p:cNvSpPr>
          <p:nvPr>
            <p:ph idx="1"/>
          </p:nvPr>
        </p:nvSpPr>
        <p:spPr/>
        <p:txBody>
          <a:bodyPr/>
          <a:lstStyle/>
          <a:p>
            <a:r>
              <a:rPr lang="fr-FR" dirty="0" smtClean="0"/>
              <a:t>¬(</a:t>
            </a:r>
            <a:r>
              <a:rPr lang="fr-FR" dirty="0"/>
              <a:t>a ∧ b) ≡ ¬a∨¬b </a:t>
            </a:r>
            <a:endParaRPr lang="fr-FR" dirty="0" smtClean="0"/>
          </a:p>
          <a:p>
            <a:r>
              <a:rPr lang="fr-FR" dirty="0" smtClean="0"/>
              <a:t>¬(</a:t>
            </a:r>
            <a:r>
              <a:rPr lang="fr-FR" dirty="0"/>
              <a:t>a ∨ b) ≡ ¬a∧¬b  </a:t>
            </a:r>
          </a:p>
          <a:p>
            <a:r>
              <a:rPr lang="fr-FR" dirty="0" smtClean="0"/>
              <a:t>Absorption </a:t>
            </a:r>
          </a:p>
          <a:p>
            <a:r>
              <a:rPr lang="pt-BR" dirty="0" smtClean="0"/>
              <a:t>a </a:t>
            </a:r>
            <a:r>
              <a:rPr lang="pt-BR" dirty="0"/>
              <a:t>∧ a ≡ a </a:t>
            </a:r>
            <a:endParaRPr lang="pt-BR" dirty="0" smtClean="0"/>
          </a:p>
          <a:p>
            <a:r>
              <a:rPr lang="pt-BR" dirty="0" smtClean="0"/>
              <a:t>a </a:t>
            </a:r>
            <a:r>
              <a:rPr lang="pt-BR" dirty="0"/>
              <a:t>∨ a ≡ a </a:t>
            </a:r>
            <a:endParaRPr lang="fr-FR" dirty="0"/>
          </a:p>
        </p:txBody>
      </p:sp>
    </p:spTree>
    <p:extLst>
      <p:ext uri="{BB962C8B-B14F-4D97-AF65-F5344CB8AC3E}">
        <p14:creationId xmlns:p14="http://schemas.microsoft.com/office/powerpoint/2010/main" val="3950615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t>Commutativité &amp; Distributivité </a:t>
            </a:r>
          </a:p>
        </p:txBody>
      </p:sp>
      <p:sp>
        <p:nvSpPr>
          <p:cNvPr id="3" name="Espace réservé du contenu 2"/>
          <p:cNvSpPr>
            <a:spLocks noGrp="1"/>
          </p:cNvSpPr>
          <p:nvPr>
            <p:ph idx="1"/>
          </p:nvPr>
        </p:nvSpPr>
        <p:spPr/>
        <p:txBody>
          <a:bodyPr/>
          <a:lstStyle/>
          <a:p>
            <a:r>
              <a:rPr lang="fr-FR" dirty="0" smtClean="0"/>
              <a:t>Commutativité </a:t>
            </a:r>
          </a:p>
          <a:p>
            <a:r>
              <a:rPr lang="fr-FR" b="1" dirty="0" smtClean="0"/>
              <a:t>P </a:t>
            </a:r>
            <a:r>
              <a:rPr lang="fr-FR" b="1" dirty="0"/>
              <a:t>∧ Q⇒ Q ∧ P </a:t>
            </a:r>
            <a:endParaRPr lang="fr-FR" b="1" dirty="0" smtClean="0"/>
          </a:p>
          <a:p>
            <a:r>
              <a:rPr lang="fr-FR" b="1" dirty="0" smtClean="0"/>
              <a:t>P </a:t>
            </a:r>
            <a:r>
              <a:rPr lang="fr-FR" b="1" dirty="0"/>
              <a:t>∨ Q⇒ Q ∨ P </a:t>
            </a:r>
          </a:p>
          <a:p>
            <a:r>
              <a:rPr lang="fr-FR" dirty="0" smtClean="0"/>
              <a:t>Distributivité </a:t>
            </a:r>
          </a:p>
          <a:p>
            <a:r>
              <a:rPr lang="fr-FR" b="1" dirty="0" smtClean="0"/>
              <a:t>P </a:t>
            </a:r>
            <a:r>
              <a:rPr lang="fr-FR" b="1" dirty="0"/>
              <a:t>∨ (Q ∧ R)⇒ (P ∨ Q) ∧ (P ∨ </a:t>
            </a:r>
            <a:r>
              <a:rPr lang="fr-FR" b="1" dirty="0" smtClean="0"/>
              <a:t>R)</a:t>
            </a:r>
          </a:p>
          <a:p>
            <a:r>
              <a:rPr lang="fr-FR" b="1" dirty="0" smtClean="0"/>
              <a:t>P </a:t>
            </a:r>
            <a:r>
              <a:rPr lang="fr-FR" b="1" dirty="0"/>
              <a:t>∧ (Q ∨ R)⇒ (P ∧ Q) ∨ (P ∧ R) </a:t>
            </a:r>
          </a:p>
        </p:txBody>
      </p:sp>
    </p:spTree>
    <p:extLst>
      <p:ext uri="{BB962C8B-B14F-4D97-AF65-F5344CB8AC3E}">
        <p14:creationId xmlns:p14="http://schemas.microsoft.com/office/powerpoint/2010/main" val="3950615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Substitution dans une formule </a:t>
            </a:r>
          </a:p>
        </p:txBody>
      </p:sp>
      <p:sp>
        <p:nvSpPr>
          <p:cNvPr id="3" name="Espace réservé du contenu 2"/>
          <p:cNvSpPr>
            <a:spLocks noGrp="1"/>
          </p:cNvSpPr>
          <p:nvPr>
            <p:ph idx="1"/>
          </p:nvPr>
        </p:nvSpPr>
        <p:spPr/>
        <p:txBody>
          <a:bodyPr/>
          <a:lstStyle/>
          <a:p>
            <a:r>
              <a:rPr lang="fr-FR" dirty="0" smtClean="0"/>
              <a:t>Soit</a:t>
            </a:r>
            <a:r>
              <a:rPr lang="fr-FR" dirty="0"/>
              <a:t>: p = </a:t>
            </a:r>
            <a:r>
              <a:rPr lang="fr-FR" dirty="0">
                <a:solidFill>
                  <a:schemeClr val="accent5">
                    <a:lumMod val="50000"/>
                  </a:schemeClr>
                </a:solidFill>
              </a:rPr>
              <a:t>z ∨¬</a:t>
            </a:r>
            <a:r>
              <a:rPr lang="fr-FR" dirty="0" smtClean="0">
                <a:solidFill>
                  <a:schemeClr val="accent5">
                    <a:lumMod val="50000"/>
                  </a:schemeClr>
                </a:solidFill>
              </a:rPr>
              <a:t>y</a:t>
            </a:r>
          </a:p>
          <a:p>
            <a:r>
              <a:rPr lang="fr-FR" b="1" dirty="0" smtClean="0"/>
              <a:t>(x </a:t>
            </a:r>
            <a:r>
              <a:rPr lang="fr-FR" b="1" dirty="0"/>
              <a:t>∧(¬x ∧y))[x/p] = (</a:t>
            </a:r>
            <a:r>
              <a:rPr lang="fr-FR" b="1" dirty="0">
                <a:solidFill>
                  <a:schemeClr val="accent5">
                    <a:lumMod val="50000"/>
                  </a:schemeClr>
                </a:solidFill>
              </a:rPr>
              <a:t>z ∨¬y</a:t>
            </a:r>
            <a:r>
              <a:rPr lang="fr-FR" b="1" dirty="0"/>
              <a:t>)∧(¬(</a:t>
            </a:r>
            <a:r>
              <a:rPr lang="fr-FR" b="1" dirty="0">
                <a:solidFill>
                  <a:schemeClr val="accent5">
                    <a:lumMod val="50000"/>
                  </a:schemeClr>
                </a:solidFill>
              </a:rPr>
              <a:t>z ∨¬y</a:t>
            </a:r>
            <a:r>
              <a:rPr lang="fr-FR" b="1" dirty="0"/>
              <a:t>)∧y) </a:t>
            </a:r>
            <a:endParaRPr lang="fr-FR" b="1" dirty="0" smtClean="0"/>
          </a:p>
          <a:p>
            <a:r>
              <a:rPr lang="fr-FR" dirty="0"/>
              <a:t>Substitution simultanée </a:t>
            </a:r>
          </a:p>
          <a:p>
            <a:r>
              <a:rPr lang="fr-FR" dirty="0" smtClean="0"/>
              <a:t>Soient</a:t>
            </a:r>
            <a:r>
              <a:rPr lang="fr-FR" dirty="0"/>
              <a:t>: </a:t>
            </a:r>
            <a:endParaRPr lang="fr-FR" dirty="0" smtClean="0"/>
          </a:p>
          <a:p>
            <a:r>
              <a:rPr lang="fr-FR" dirty="0" smtClean="0"/>
              <a:t>p1 </a:t>
            </a:r>
            <a:r>
              <a:rPr lang="fr-FR" dirty="0"/>
              <a:t>= (</a:t>
            </a:r>
            <a:r>
              <a:rPr lang="fr-FR" dirty="0">
                <a:solidFill>
                  <a:schemeClr val="accent5">
                    <a:lumMod val="50000"/>
                  </a:schemeClr>
                </a:solidFill>
              </a:rPr>
              <a:t>y1 ∧¬</a:t>
            </a:r>
            <a:r>
              <a:rPr lang="fr-FR" dirty="0" smtClean="0">
                <a:solidFill>
                  <a:schemeClr val="accent5">
                    <a:lumMod val="50000"/>
                  </a:schemeClr>
                </a:solidFill>
              </a:rPr>
              <a:t>y2</a:t>
            </a:r>
            <a:r>
              <a:rPr lang="fr-FR" dirty="0" smtClean="0"/>
              <a:t>)</a:t>
            </a:r>
          </a:p>
          <a:p>
            <a:r>
              <a:rPr lang="fr-FR" dirty="0" smtClean="0"/>
              <a:t>p2 </a:t>
            </a:r>
            <a:r>
              <a:rPr lang="fr-FR" dirty="0"/>
              <a:t>= </a:t>
            </a:r>
            <a:r>
              <a:rPr lang="fr-FR" dirty="0" smtClean="0"/>
              <a:t>(</a:t>
            </a:r>
            <a:r>
              <a:rPr lang="fr-FR" dirty="0" smtClean="0">
                <a:solidFill>
                  <a:schemeClr val="accent5">
                    <a:lumMod val="50000"/>
                  </a:schemeClr>
                </a:solidFill>
              </a:rPr>
              <a:t>z1 ∨(z2 ∧z3)</a:t>
            </a:r>
            <a:r>
              <a:rPr lang="fr-FR" dirty="0" smtClean="0"/>
              <a:t>)</a:t>
            </a:r>
          </a:p>
          <a:p>
            <a:r>
              <a:rPr lang="fr-FR" dirty="0" smtClean="0"/>
              <a:t>on </a:t>
            </a:r>
            <a:r>
              <a:rPr lang="fr-FR" dirty="0"/>
              <a:t>a: </a:t>
            </a:r>
            <a:endParaRPr lang="fr-FR" dirty="0" smtClean="0"/>
          </a:p>
          <a:p>
            <a:r>
              <a:rPr lang="fr-FR" dirty="0" smtClean="0"/>
              <a:t>(</a:t>
            </a:r>
            <a:r>
              <a:rPr lang="fr-FR" b="1" dirty="0"/>
              <a:t>x1 </a:t>
            </a:r>
            <a:r>
              <a:rPr lang="fr-FR" b="1" dirty="0" smtClean="0"/>
              <a:t>∧ x2</a:t>
            </a:r>
            <a:r>
              <a:rPr lang="fr-FR" b="1" dirty="0"/>
              <a:t>)[x1/p1,x2/p2] = (</a:t>
            </a:r>
            <a:r>
              <a:rPr lang="fr-FR" b="1" dirty="0">
                <a:solidFill>
                  <a:schemeClr val="accent5">
                    <a:lumMod val="50000"/>
                  </a:schemeClr>
                </a:solidFill>
              </a:rPr>
              <a:t>y1 ∧¬y2</a:t>
            </a:r>
            <a:r>
              <a:rPr lang="fr-FR" b="1" dirty="0"/>
              <a:t>)∧(</a:t>
            </a:r>
            <a:r>
              <a:rPr lang="fr-FR" b="1" dirty="0">
                <a:solidFill>
                  <a:schemeClr val="accent5">
                    <a:lumMod val="50000"/>
                  </a:schemeClr>
                </a:solidFill>
              </a:rPr>
              <a:t>z1 ∨(z2 ∧z3)</a:t>
            </a:r>
            <a:r>
              <a:rPr lang="fr-FR" b="1" dirty="0"/>
              <a:t>)</a:t>
            </a:r>
            <a:r>
              <a:rPr lang="fr-FR" dirty="0"/>
              <a:t> </a:t>
            </a:r>
          </a:p>
        </p:txBody>
      </p:sp>
    </p:spTree>
    <p:extLst>
      <p:ext uri="{BB962C8B-B14F-4D97-AF65-F5344CB8AC3E}">
        <p14:creationId xmlns:p14="http://schemas.microsoft.com/office/powerpoint/2010/main" val="2176818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t>Conséquence logique </a:t>
            </a:r>
          </a:p>
        </p:txBody>
      </p:sp>
      <p:sp>
        <p:nvSpPr>
          <p:cNvPr id="3" name="Espace réservé du contenu 2"/>
          <p:cNvSpPr>
            <a:spLocks noGrp="1"/>
          </p:cNvSpPr>
          <p:nvPr>
            <p:ph idx="1"/>
          </p:nvPr>
        </p:nvSpPr>
        <p:spPr/>
        <p:txBody>
          <a:bodyPr/>
          <a:lstStyle/>
          <a:p>
            <a:pPr algn="just"/>
            <a:r>
              <a:rPr lang="fr-FR" dirty="0" smtClean="0"/>
              <a:t>En </a:t>
            </a:r>
            <a:r>
              <a:rPr lang="fr-FR" dirty="0"/>
              <a:t>langage propositionnel, une formule </a:t>
            </a:r>
            <a:r>
              <a:rPr lang="fr-FR" b="1" dirty="0"/>
              <a:t>β</a:t>
            </a:r>
            <a:r>
              <a:rPr lang="fr-FR" dirty="0"/>
              <a:t> est conséquence logique d’une formule </a:t>
            </a:r>
            <a:r>
              <a:rPr lang="fr-FR" b="1" dirty="0"/>
              <a:t>α</a:t>
            </a:r>
            <a:r>
              <a:rPr lang="fr-FR" dirty="0"/>
              <a:t> ( et on note </a:t>
            </a:r>
            <a:r>
              <a:rPr lang="fr-FR" b="1" dirty="0" smtClean="0"/>
              <a:t>α├β </a:t>
            </a:r>
            <a:r>
              <a:rPr lang="fr-FR" dirty="0" smtClean="0"/>
              <a:t>), si </a:t>
            </a:r>
            <a:r>
              <a:rPr lang="fr-FR" dirty="0"/>
              <a:t>et seulement si étant donné la table de vérité de α et β, la valeur de vérité de </a:t>
            </a:r>
            <a:r>
              <a:rPr lang="fr-FR" b="1" dirty="0">
                <a:solidFill>
                  <a:schemeClr val="accent5">
                    <a:lumMod val="50000"/>
                  </a:schemeClr>
                </a:solidFill>
              </a:rPr>
              <a:t>β est vraie </a:t>
            </a:r>
            <a:r>
              <a:rPr lang="fr-FR" dirty="0"/>
              <a:t>sur toutes les </a:t>
            </a:r>
            <a:r>
              <a:rPr lang="fr-FR" b="1" dirty="0">
                <a:solidFill>
                  <a:schemeClr val="accent5">
                    <a:lumMod val="50000"/>
                  </a:schemeClr>
                </a:solidFill>
              </a:rPr>
              <a:t>lignes</a:t>
            </a:r>
            <a:r>
              <a:rPr lang="fr-FR" dirty="0">
                <a:solidFill>
                  <a:schemeClr val="accent5">
                    <a:lumMod val="50000"/>
                  </a:schemeClr>
                </a:solidFill>
              </a:rPr>
              <a:t> </a:t>
            </a:r>
            <a:r>
              <a:rPr lang="fr-FR" dirty="0"/>
              <a:t>où la valeur de vérité de </a:t>
            </a:r>
            <a:r>
              <a:rPr lang="fr-FR" b="1" dirty="0">
                <a:solidFill>
                  <a:schemeClr val="accent5">
                    <a:lumMod val="50000"/>
                  </a:schemeClr>
                </a:solidFill>
              </a:rPr>
              <a:t>α est vraie</a:t>
            </a:r>
            <a:r>
              <a:rPr lang="fr-FR" dirty="0"/>
              <a:t>. </a:t>
            </a:r>
          </a:p>
        </p:txBody>
      </p:sp>
      <p:graphicFrame>
        <p:nvGraphicFramePr>
          <p:cNvPr id="4" name="Tableau 3"/>
          <p:cNvGraphicFramePr>
            <a:graphicFrameLocks noGrp="1"/>
          </p:cNvGraphicFramePr>
          <p:nvPr>
            <p:extLst>
              <p:ext uri="{D42A27DB-BD31-4B8C-83A1-F6EECF244321}">
                <p14:modId xmlns:p14="http://schemas.microsoft.com/office/powerpoint/2010/main" val="637305277"/>
              </p:ext>
            </p:extLst>
          </p:nvPr>
        </p:nvGraphicFramePr>
        <p:xfrm>
          <a:off x="1259632" y="4293096"/>
          <a:ext cx="2736304" cy="1854200"/>
        </p:xfrm>
        <a:graphic>
          <a:graphicData uri="http://schemas.openxmlformats.org/drawingml/2006/table">
            <a:tbl>
              <a:tblPr firstRow="1" bandRow="1">
                <a:tableStyleId>{F5AB1C69-6EDB-4FF4-983F-18BD219EF322}</a:tableStyleId>
              </a:tblPr>
              <a:tblGrid>
                <a:gridCol w="1368152"/>
                <a:gridCol w="1368152"/>
              </a:tblGrid>
              <a:tr h="370840">
                <a:tc>
                  <a:txBody>
                    <a:bodyPr/>
                    <a:lstStyle/>
                    <a:p>
                      <a:pPr algn="ctr"/>
                      <a:r>
                        <a:rPr lang="fr-FR" dirty="0" smtClean="0"/>
                        <a:t>α</a:t>
                      </a:r>
                      <a:endParaRPr lang="fr-FR" b="1" dirty="0"/>
                    </a:p>
                  </a:txBody>
                  <a:tcPr/>
                </a:tc>
                <a:tc>
                  <a:txBody>
                    <a:bodyPr/>
                    <a:lstStyle/>
                    <a:p>
                      <a:pPr algn="ctr"/>
                      <a:r>
                        <a:rPr lang="fr-FR" dirty="0" smtClean="0"/>
                        <a:t>β</a:t>
                      </a:r>
                      <a:endParaRPr lang="fr-FR" b="1" dirty="0"/>
                    </a:p>
                  </a:txBody>
                  <a:tcPr/>
                </a:tc>
              </a:tr>
              <a:tr h="370840">
                <a:tc>
                  <a:txBody>
                    <a:bodyPr/>
                    <a:lstStyle/>
                    <a:p>
                      <a:pPr algn="ctr"/>
                      <a:r>
                        <a:rPr lang="fr-FR" dirty="0" smtClean="0"/>
                        <a:t>1</a:t>
                      </a:r>
                      <a:endParaRPr lang="fr-FR" b="1" dirty="0"/>
                    </a:p>
                  </a:txBody>
                  <a:tcPr/>
                </a:tc>
                <a:tc>
                  <a:txBody>
                    <a:bodyPr/>
                    <a:lstStyle/>
                    <a:p>
                      <a:pPr algn="ctr"/>
                      <a:r>
                        <a:rPr lang="fr-FR" dirty="0" smtClean="0"/>
                        <a:t>1</a:t>
                      </a:r>
                      <a:endParaRPr lang="fr-FR" b="1" dirty="0"/>
                    </a:p>
                  </a:txBody>
                  <a:tcPr/>
                </a:tc>
              </a:tr>
              <a:tr h="370840">
                <a:tc>
                  <a:txBody>
                    <a:bodyPr/>
                    <a:lstStyle/>
                    <a:p>
                      <a:pPr algn="ctr"/>
                      <a:r>
                        <a:rPr lang="fr-FR" dirty="0" smtClean="0"/>
                        <a:t>1</a:t>
                      </a:r>
                      <a:endParaRPr lang="fr-FR" b="1" dirty="0"/>
                    </a:p>
                  </a:txBody>
                  <a:tcPr/>
                </a:tc>
                <a:tc>
                  <a:txBody>
                    <a:bodyPr/>
                    <a:lstStyle/>
                    <a:p>
                      <a:pPr algn="ctr"/>
                      <a:r>
                        <a:rPr lang="fr-FR" dirty="0" smtClean="0"/>
                        <a:t>1</a:t>
                      </a:r>
                      <a:endParaRPr lang="fr-FR" b="1" dirty="0"/>
                    </a:p>
                  </a:txBody>
                  <a:tcPr/>
                </a:tc>
              </a:tr>
              <a:tr h="370840">
                <a:tc>
                  <a:txBody>
                    <a:bodyPr/>
                    <a:lstStyle/>
                    <a:p>
                      <a:pPr algn="ctr"/>
                      <a:r>
                        <a:rPr lang="fr-FR" dirty="0" smtClean="0"/>
                        <a:t>0</a:t>
                      </a:r>
                      <a:endParaRPr lang="fr-FR" b="1" dirty="0"/>
                    </a:p>
                  </a:txBody>
                  <a:tcPr/>
                </a:tc>
                <a:tc>
                  <a:txBody>
                    <a:bodyPr/>
                    <a:lstStyle/>
                    <a:p>
                      <a:pPr algn="ctr"/>
                      <a:r>
                        <a:rPr lang="fr-FR" dirty="0" smtClean="0"/>
                        <a:t>1</a:t>
                      </a:r>
                      <a:endParaRPr lang="fr-FR" b="1" dirty="0"/>
                    </a:p>
                  </a:txBody>
                  <a:tcPr/>
                </a:tc>
              </a:tr>
              <a:tr h="370840">
                <a:tc>
                  <a:txBody>
                    <a:bodyPr/>
                    <a:lstStyle/>
                    <a:p>
                      <a:pPr algn="ctr"/>
                      <a:r>
                        <a:rPr lang="fr-FR" dirty="0" smtClean="0"/>
                        <a:t>0</a:t>
                      </a:r>
                      <a:endParaRPr lang="fr-FR" b="1" dirty="0"/>
                    </a:p>
                  </a:txBody>
                  <a:tcPr/>
                </a:tc>
                <a:tc>
                  <a:txBody>
                    <a:bodyPr/>
                    <a:lstStyle/>
                    <a:p>
                      <a:pPr algn="ctr"/>
                      <a:r>
                        <a:rPr lang="fr-FR" dirty="0" smtClean="0"/>
                        <a:t>0</a:t>
                      </a:r>
                      <a:endParaRPr lang="fr-FR" b="1" dirty="0"/>
                    </a:p>
                  </a:txBody>
                  <a:tcPr/>
                </a:tc>
              </a:tr>
            </a:tbl>
          </a:graphicData>
        </a:graphic>
      </p:graphicFrame>
      <p:graphicFrame>
        <p:nvGraphicFramePr>
          <p:cNvPr id="5" name="Tableau 4"/>
          <p:cNvGraphicFramePr>
            <a:graphicFrameLocks noGrp="1"/>
          </p:cNvGraphicFramePr>
          <p:nvPr>
            <p:extLst>
              <p:ext uri="{D42A27DB-BD31-4B8C-83A1-F6EECF244321}">
                <p14:modId xmlns:p14="http://schemas.microsoft.com/office/powerpoint/2010/main" val="3246751494"/>
              </p:ext>
            </p:extLst>
          </p:nvPr>
        </p:nvGraphicFramePr>
        <p:xfrm>
          <a:off x="5076056" y="4293096"/>
          <a:ext cx="2736304" cy="1854200"/>
        </p:xfrm>
        <a:graphic>
          <a:graphicData uri="http://schemas.openxmlformats.org/drawingml/2006/table">
            <a:tbl>
              <a:tblPr firstRow="1" bandRow="1">
                <a:tableStyleId>{21E4AEA4-8DFA-4A89-87EB-49C32662AFE0}</a:tableStyleId>
              </a:tblPr>
              <a:tblGrid>
                <a:gridCol w="1368152"/>
                <a:gridCol w="1368152"/>
              </a:tblGrid>
              <a:tr h="370840">
                <a:tc>
                  <a:txBody>
                    <a:bodyPr/>
                    <a:lstStyle/>
                    <a:p>
                      <a:pPr algn="ctr"/>
                      <a:r>
                        <a:rPr lang="fr-FR" dirty="0" smtClean="0"/>
                        <a:t>α</a:t>
                      </a:r>
                      <a:endParaRPr lang="fr-FR" b="1" dirty="0"/>
                    </a:p>
                  </a:txBody>
                  <a:tcPr/>
                </a:tc>
                <a:tc>
                  <a:txBody>
                    <a:bodyPr/>
                    <a:lstStyle/>
                    <a:p>
                      <a:pPr algn="ctr"/>
                      <a:r>
                        <a:rPr lang="fr-FR" dirty="0" smtClean="0"/>
                        <a:t>β</a:t>
                      </a:r>
                      <a:endParaRPr lang="fr-FR" b="1" dirty="0"/>
                    </a:p>
                  </a:txBody>
                  <a:tcPr/>
                </a:tc>
              </a:tr>
              <a:tr h="370840">
                <a:tc>
                  <a:txBody>
                    <a:bodyPr/>
                    <a:lstStyle/>
                    <a:p>
                      <a:pPr algn="ctr"/>
                      <a:r>
                        <a:rPr lang="fr-FR" dirty="0" smtClean="0"/>
                        <a:t>1</a:t>
                      </a:r>
                      <a:endParaRPr lang="fr-FR" b="1" dirty="0"/>
                    </a:p>
                  </a:txBody>
                  <a:tcPr/>
                </a:tc>
                <a:tc>
                  <a:txBody>
                    <a:bodyPr/>
                    <a:lstStyle/>
                    <a:p>
                      <a:pPr algn="ctr"/>
                      <a:r>
                        <a:rPr lang="fr-FR" dirty="0" smtClean="0"/>
                        <a:t>1</a:t>
                      </a:r>
                      <a:endParaRPr lang="fr-FR" b="1" dirty="0"/>
                    </a:p>
                  </a:txBody>
                  <a:tcPr/>
                </a:tc>
              </a:tr>
              <a:tr h="370840">
                <a:tc>
                  <a:txBody>
                    <a:bodyPr/>
                    <a:lstStyle/>
                    <a:p>
                      <a:pPr algn="ctr"/>
                      <a:r>
                        <a:rPr lang="fr-FR" dirty="0" smtClean="0"/>
                        <a:t>1</a:t>
                      </a:r>
                      <a:endParaRPr lang="fr-FR" b="1" dirty="0"/>
                    </a:p>
                  </a:txBody>
                  <a:tcPr/>
                </a:tc>
                <a:tc>
                  <a:txBody>
                    <a:bodyPr/>
                    <a:lstStyle/>
                    <a:p>
                      <a:pPr algn="ctr"/>
                      <a:r>
                        <a:rPr lang="fr-FR" dirty="0" smtClean="0"/>
                        <a:t>1</a:t>
                      </a:r>
                      <a:endParaRPr lang="fr-FR" b="1" dirty="0"/>
                    </a:p>
                  </a:txBody>
                  <a:tcPr/>
                </a:tc>
              </a:tr>
              <a:tr h="370840">
                <a:tc>
                  <a:txBody>
                    <a:bodyPr/>
                    <a:lstStyle/>
                    <a:p>
                      <a:pPr algn="ctr"/>
                      <a:r>
                        <a:rPr lang="fr-FR" dirty="0" smtClean="0"/>
                        <a:t>0</a:t>
                      </a:r>
                      <a:endParaRPr lang="fr-FR" b="1" dirty="0"/>
                    </a:p>
                  </a:txBody>
                  <a:tcPr/>
                </a:tc>
                <a:tc>
                  <a:txBody>
                    <a:bodyPr/>
                    <a:lstStyle/>
                    <a:p>
                      <a:pPr algn="ctr"/>
                      <a:r>
                        <a:rPr lang="fr-FR" dirty="0" smtClean="0"/>
                        <a:t>1</a:t>
                      </a:r>
                      <a:endParaRPr lang="fr-FR" b="1" dirty="0"/>
                    </a:p>
                  </a:txBody>
                  <a:tcPr/>
                </a:tc>
              </a:tr>
              <a:tr h="370840">
                <a:tc>
                  <a:txBody>
                    <a:bodyPr/>
                    <a:lstStyle/>
                    <a:p>
                      <a:pPr algn="ctr"/>
                      <a:r>
                        <a:rPr lang="fr-FR" dirty="0" smtClean="0"/>
                        <a:t>1</a:t>
                      </a:r>
                      <a:endParaRPr lang="fr-FR" b="1" dirty="0"/>
                    </a:p>
                  </a:txBody>
                  <a:tcPr/>
                </a:tc>
                <a:tc>
                  <a:txBody>
                    <a:bodyPr/>
                    <a:lstStyle/>
                    <a:p>
                      <a:pPr algn="ctr"/>
                      <a:r>
                        <a:rPr lang="fr-FR" dirty="0" smtClean="0"/>
                        <a:t>0</a:t>
                      </a:r>
                      <a:endParaRPr lang="fr-FR" b="1" dirty="0"/>
                    </a:p>
                  </a:txBody>
                  <a:tcPr/>
                </a:tc>
              </a:tr>
            </a:tbl>
          </a:graphicData>
        </a:graphic>
      </p:graphicFrame>
      <p:sp>
        <p:nvSpPr>
          <p:cNvPr id="6" name="Rectangle 5"/>
          <p:cNvSpPr/>
          <p:nvPr/>
        </p:nvSpPr>
        <p:spPr>
          <a:xfrm>
            <a:off x="5004048" y="5733256"/>
            <a:ext cx="3024336" cy="504056"/>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95061589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t>Conséquence logique </a:t>
            </a:r>
          </a:p>
        </p:txBody>
      </p:sp>
      <p:sp>
        <p:nvSpPr>
          <p:cNvPr id="3" name="Espace réservé du contenu 2"/>
          <p:cNvSpPr>
            <a:spLocks noGrp="1"/>
          </p:cNvSpPr>
          <p:nvPr>
            <p:ph idx="1"/>
          </p:nvPr>
        </p:nvSpPr>
        <p:spPr/>
        <p:txBody>
          <a:bodyPr/>
          <a:lstStyle/>
          <a:p>
            <a:pPr algn="just"/>
            <a:r>
              <a:rPr lang="fr-FR" dirty="0" smtClean="0"/>
              <a:t>De </a:t>
            </a:r>
            <a:r>
              <a:rPr lang="fr-FR" dirty="0"/>
              <a:t>manière générale, une formule β est conséquence logique d’un ensemble de formules Γ = {α1,α2,...,αn} (et on note Γ |= β ou encore </a:t>
            </a:r>
            <a:r>
              <a:rPr lang="fr-FR" b="1" dirty="0">
                <a:solidFill>
                  <a:schemeClr val="accent5">
                    <a:lumMod val="50000"/>
                  </a:schemeClr>
                </a:solidFill>
              </a:rPr>
              <a:t>α1,α2,...,αn |= β</a:t>
            </a:r>
            <a:r>
              <a:rPr lang="fr-FR" dirty="0"/>
              <a:t>) si et seulement si étant donné la table de vérité des formules α1,α2,...,αn,β, la valeur de vérité de </a:t>
            </a:r>
            <a:r>
              <a:rPr lang="fr-FR" b="1" dirty="0">
                <a:solidFill>
                  <a:schemeClr val="accent5">
                    <a:lumMod val="50000"/>
                  </a:schemeClr>
                </a:solidFill>
              </a:rPr>
              <a:t>β est vraie </a:t>
            </a:r>
            <a:r>
              <a:rPr lang="fr-FR" dirty="0"/>
              <a:t>sur toutes les lignes où les formules </a:t>
            </a:r>
            <a:r>
              <a:rPr lang="fr-FR" b="1" dirty="0">
                <a:solidFill>
                  <a:schemeClr val="accent5">
                    <a:lumMod val="50000"/>
                  </a:schemeClr>
                </a:solidFill>
              </a:rPr>
              <a:t>α1α2 ...αn sont vraie </a:t>
            </a:r>
            <a:r>
              <a:rPr lang="fr-FR" b="1" dirty="0">
                <a:solidFill>
                  <a:srgbClr val="C00000"/>
                </a:solidFill>
              </a:rPr>
              <a:t>simultanément</a:t>
            </a:r>
            <a:r>
              <a:rPr lang="fr-FR" dirty="0"/>
              <a:t>.</a:t>
            </a:r>
          </a:p>
        </p:txBody>
      </p:sp>
    </p:spTree>
    <p:extLst>
      <p:ext uri="{BB962C8B-B14F-4D97-AF65-F5344CB8AC3E}">
        <p14:creationId xmlns:p14="http://schemas.microsoft.com/office/powerpoint/2010/main" val="395061589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t>Equivalence sémantique </a:t>
            </a:r>
          </a:p>
        </p:txBody>
      </p:sp>
      <p:sp>
        <p:nvSpPr>
          <p:cNvPr id="3" name="Espace réservé du contenu 2"/>
          <p:cNvSpPr>
            <a:spLocks noGrp="1"/>
          </p:cNvSpPr>
          <p:nvPr>
            <p:ph idx="1"/>
          </p:nvPr>
        </p:nvSpPr>
        <p:spPr/>
        <p:txBody>
          <a:bodyPr/>
          <a:lstStyle/>
          <a:p>
            <a:pPr algn="just"/>
            <a:r>
              <a:rPr lang="fr-FR" dirty="0" smtClean="0"/>
              <a:t>On </a:t>
            </a:r>
            <a:r>
              <a:rPr lang="fr-FR" dirty="0"/>
              <a:t>utilise plusieurs connecteurs booléens mais il y a des équivalences entre ces connecteurs. On écrira </a:t>
            </a:r>
            <a:r>
              <a:rPr lang="fr-FR" b="1" dirty="0">
                <a:solidFill>
                  <a:schemeClr val="accent5">
                    <a:lumMod val="50000"/>
                  </a:schemeClr>
                </a:solidFill>
              </a:rPr>
              <a:t>P≡ Q si P⊨ Q et Q⊨ P </a:t>
            </a:r>
            <a:r>
              <a:rPr lang="fr-FR" dirty="0"/>
              <a:t>ce qui revient aussi à dire que les valeurs de vérité de P et Q coïncident pour </a:t>
            </a:r>
            <a:r>
              <a:rPr lang="fr-FR" b="1" dirty="0"/>
              <a:t>toute interprétation </a:t>
            </a:r>
            <a:r>
              <a:rPr lang="fr-FR" dirty="0"/>
              <a:t>(i.e. ∀ I∈ </a:t>
            </a:r>
            <a:r>
              <a:rPr lang="fr-FR" dirty="0" err="1"/>
              <a:t>Vp</a:t>
            </a:r>
            <a:r>
              <a:rPr lang="fr-FR" dirty="0"/>
              <a:t> →B, </a:t>
            </a:r>
            <a:r>
              <a:rPr lang="fr-FR" dirty="0" smtClean="0"/>
              <a:t>al(I,P</a:t>
            </a:r>
            <a:r>
              <a:rPr lang="fr-FR" dirty="0"/>
              <a:t>)=val(I,Q)). </a:t>
            </a:r>
          </a:p>
        </p:txBody>
      </p:sp>
    </p:spTree>
    <p:extLst>
      <p:ext uri="{BB962C8B-B14F-4D97-AF65-F5344CB8AC3E}">
        <p14:creationId xmlns:p14="http://schemas.microsoft.com/office/powerpoint/2010/main" val="395061589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t> Formes </a:t>
            </a:r>
            <a:r>
              <a:rPr lang="fr-FR" dirty="0" smtClean="0"/>
              <a:t>Normales</a:t>
            </a:r>
            <a:endParaRPr lang="fr-FR" dirty="0"/>
          </a:p>
        </p:txBody>
      </p:sp>
      <p:sp>
        <p:nvSpPr>
          <p:cNvPr id="3" name="Espace réservé du contenu 2"/>
          <p:cNvSpPr>
            <a:spLocks noGrp="1"/>
          </p:cNvSpPr>
          <p:nvPr>
            <p:ph idx="1"/>
          </p:nvPr>
        </p:nvSpPr>
        <p:spPr/>
        <p:txBody>
          <a:bodyPr>
            <a:normAutofit/>
          </a:bodyPr>
          <a:lstStyle/>
          <a:p>
            <a:pPr algn="just"/>
            <a:r>
              <a:rPr lang="fr-FR" sz="2000" dirty="0"/>
              <a:t>Mettre une formule en forme normale consiste à la transformer en une formule équivalente ayant des propriétés structurelles. Nous introduisons deux notions de formes normales : </a:t>
            </a:r>
            <a:endParaRPr lang="fr-FR" sz="2000" dirty="0" smtClean="0"/>
          </a:p>
          <a:p>
            <a:pPr algn="just"/>
            <a:r>
              <a:rPr lang="fr-FR" sz="2000" b="1" dirty="0" smtClean="0"/>
              <a:t>la </a:t>
            </a:r>
            <a:r>
              <a:rPr lang="fr-FR" sz="2000" b="1" dirty="0"/>
              <a:t>forme normale disjonctive</a:t>
            </a:r>
            <a:r>
              <a:rPr lang="fr-FR" sz="2000" dirty="0"/>
              <a:t> qui permet de mettre en évidence les </a:t>
            </a:r>
            <a:r>
              <a:rPr lang="fr-FR" sz="2000" b="1" dirty="0">
                <a:solidFill>
                  <a:schemeClr val="accent5">
                    <a:lumMod val="50000"/>
                  </a:schemeClr>
                </a:solidFill>
              </a:rPr>
              <a:t>modèles</a:t>
            </a:r>
            <a:r>
              <a:rPr lang="fr-FR" sz="2000" dirty="0">
                <a:solidFill>
                  <a:schemeClr val="accent5">
                    <a:lumMod val="50000"/>
                  </a:schemeClr>
                </a:solidFill>
              </a:rPr>
              <a:t> </a:t>
            </a:r>
            <a:endParaRPr lang="fr-FR" sz="2000" dirty="0" smtClean="0">
              <a:solidFill>
                <a:schemeClr val="accent5">
                  <a:lumMod val="50000"/>
                </a:schemeClr>
              </a:solidFill>
            </a:endParaRPr>
          </a:p>
          <a:p>
            <a:pPr algn="just"/>
            <a:r>
              <a:rPr lang="fr-FR" sz="2000" dirty="0" smtClean="0"/>
              <a:t>et </a:t>
            </a:r>
            <a:r>
              <a:rPr lang="fr-FR" sz="2000" dirty="0"/>
              <a:t>la </a:t>
            </a:r>
            <a:r>
              <a:rPr lang="fr-FR" sz="2000" b="1" dirty="0"/>
              <a:t>forme normale conjonctive </a:t>
            </a:r>
            <a:r>
              <a:rPr lang="fr-FR" sz="2000" dirty="0"/>
              <a:t>qui exhibe les </a:t>
            </a:r>
            <a:r>
              <a:rPr lang="fr-FR" sz="2000" b="1" dirty="0">
                <a:solidFill>
                  <a:schemeClr val="accent5">
                    <a:lumMod val="50000"/>
                  </a:schemeClr>
                </a:solidFill>
              </a:rPr>
              <a:t>contre-modèles</a:t>
            </a:r>
            <a:r>
              <a:rPr lang="fr-FR" sz="2000" dirty="0"/>
              <a:t>. La définition de forme normale nécessite l'introduction des concepts de littéral, monôme et clause. </a:t>
            </a:r>
            <a:endParaRPr lang="fr-FR" sz="2000" dirty="0" smtClean="0"/>
          </a:p>
          <a:p>
            <a:pPr marL="114300" indent="0" algn="just">
              <a:buNone/>
            </a:pPr>
            <a:r>
              <a:rPr lang="fr-FR" sz="2000" dirty="0"/>
              <a:t>#</a:t>
            </a:r>
            <a:r>
              <a:rPr lang="fr-FR" sz="2000" dirty="0" smtClean="0"/>
              <a:t>Un </a:t>
            </a:r>
            <a:r>
              <a:rPr lang="fr-FR" sz="2000" b="1" dirty="0"/>
              <a:t>littéral</a:t>
            </a:r>
            <a:r>
              <a:rPr lang="fr-FR" sz="2000" dirty="0"/>
              <a:t> est une variable ou la négation d'une variable. </a:t>
            </a:r>
            <a:endParaRPr lang="fr-FR" sz="2000" dirty="0" smtClean="0"/>
          </a:p>
          <a:p>
            <a:pPr marL="114300" indent="0" algn="just">
              <a:buNone/>
            </a:pPr>
            <a:r>
              <a:rPr lang="fr-FR" sz="2000" dirty="0" smtClean="0"/>
              <a:t>#Un </a:t>
            </a:r>
            <a:r>
              <a:rPr lang="fr-FR" sz="2000" b="1" dirty="0"/>
              <a:t>monôme</a:t>
            </a:r>
            <a:r>
              <a:rPr lang="fr-FR" sz="2000" dirty="0"/>
              <a:t> est une conjonction de littéraux. </a:t>
            </a:r>
            <a:endParaRPr lang="fr-FR" sz="2000" dirty="0" smtClean="0"/>
          </a:p>
          <a:p>
            <a:pPr marL="114300" indent="0" algn="just">
              <a:buNone/>
            </a:pPr>
            <a:r>
              <a:rPr lang="fr-FR" sz="2000" dirty="0" smtClean="0"/>
              <a:t>#Une </a:t>
            </a:r>
            <a:r>
              <a:rPr lang="fr-FR" sz="2000" b="1" dirty="0"/>
              <a:t>clause</a:t>
            </a:r>
            <a:r>
              <a:rPr lang="fr-FR" sz="2000" dirty="0"/>
              <a:t> est une disjonction de littéraux. </a:t>
            </a:r>
          </a:p>
        </p:txBody>
      </p:sp>
    </p:spTree>
    <p:extLst>
      <p:ext uri="{BB962C8B-B14F-4D97-AF65-F5344CB8AC3E}">
        <p14:creationId xmlns:p14="http://schemas.microsoft.com/office/powerpoint/2010/main" val="2140794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Transformation en forme </a:t>
            </a:r>
            <a:r>
              <a:rPr lang="fr-FR" dirty="0" smtClean="0"/>
              <a:t>normale</a:t>
            </a:r>
            <a:endParaRPr lang="fr-FR" dirty="0"/>
          </a:p>
        </p:txBody>
      </p:sp>
      <p:sp>
        <p:nvSpPr>
          <p:cNvPr id="3" name="Espace réservé du contenu 2"/>
          <p:cNvSpPr>
            <a:spLocks noGrp="1"/>
          </p:cNvSpPr>
          <p:nvPr>
            <p:ph idx="1"/>
          </p:nvPr>
        </p:nvSpPr>
        <p:spPr/>
        <p:txBody>
          <a:bodyPr/>
          <a:lstStyle/>
          <a:p>
            <a:pPr algn="just"/>
            <a:r>
              <a:rPr lang="fr-FR" dirty="0"/>
              <a:t>Une formule est en forme normale si elle n'utilise que les opérateurs </a:t>
            </a:r>
            <a:r>
              <a:rPr lang="fr-FR" b="1" dirty="0"/>
              <a:t>∧,∨,¬ </a:t>
            </a:r>
            <a:r>
              <a:rPr lang="fr-FR" dirty="0"/>
              <a:t>et que les négations sont uniquement appliquées aux </a:t>
            </a:r>
            <a:r>
              <a:rPr lang="fr-FR" b="1" dirty="0" smtClean="0"/>
              <a:t>variables</a:t>
            </a:r>
          </a:p>
          <a:p>
            <a:pPr algn="just"/>
            <a:r>
              <a:rPr lang="fr-FR" dirty="0"/>
              <a:t>La formule </a:t>
            </a:r>
            <a:r>
              <a:rPr lang="fr-FR" b="1" dirty="0">
                <a:solidFill>
                  <a:srgbClr val="00B050"/>
                </a:solidFill>
              </a:rPr>
              <a:t>¬</a:t>
            </a:r>
            <a:r>
              <a:rPr lang="fr-FR" b="1" dirty="0" err="1">
                <a:solidFill>
                  <a:srgbClr val="00B050"/>
                </a:solidFill>
              </a:rPr>
              <a:t>a∨b</a:t>
            </a:r>
            <a:r>
              <a:rPr lang="fr-FR" dirty="0"/>
              <a:t> est en forme normale, alors que la formule </a:t>
            </a:r>
            <a:r>
              <a:rPr lang="fr-FR" b="1" dirty="0" err="1">
                <a:solidFill>
                  <a:srgbClr val="FF0000"/>
                </a:solidFill>
              </a:rPr>
              <a:t>a⇒b</a:t>
            </a:r>
            <a:r>
              <a:rPr lang="fr-FR" dirty="0"/>
              <a:t> n'est pas en forme normale bien qu'elle soit équivalente à la </a:t>
            </a:r>
            <a:r>
              <a:rPr lang="fr-FR" dirty="0" smtClean="0"/>
              <a:t>première.</a:t>
            </a:r>
          </a:p>
          <a:p>
            <a:pPr algn="just"/>
            <a:r>
              <a:rPr lang="fr-FR" dirty="0"/>
              <a:t> </a:t>
            </a:r>
            <a:r>
              <a:rPr lang="fr-FR" dirty="0" smtClean="0"/>
              <a:t>Transformer </a:t>
            </a:r>
            <a:r>
              <a:rPr lang="fr-FR" dirty="0"/>
              <a:t>toute formule en une formule en forme normale équivalente grâce à des </a:t>
            </a:r>
            <a:r>
              <a:rPr lang="fr-FR" b="1" dirty="0"/>
              <a:t>remplacements</a:t>
            </a:r>
            <a:r>
              <a:rPr lang="fr-FR" dirty="0"/>
              <a:t>. Appliquer l'équivalence </a:t>
            </a:r>
            <a:r>
              <a:rPr lang="fr-FR" b="1" dirty="0"/>
              <a:t>A≡B</a:t>
            </a:r>
            <a:r>
              <a:rPr lang="fr-FR" dirty="0"/>
              <a:t> à la formule C, c'est remplacer dans C une occurrence de A par une occurrence de B </a:t>
            </a:r>
          </a:p>
        </p:txBody>
      </p:sp>
    </p:spTree>
    <p:extLst>
      <p:ext uri="{BB962C8B-B14F-4D97-AF65-F5344CB8AC3E}">
        <p14:creationId xmlns:p14="http://schemas.microsoft.com/office/powerpoint/2010/main" val="38192230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La syntaxe du langage propositionnel : </a:t>
            </a:r>
            <a:r>
              <a:rPr lang="fr-FR" sz="2700" dirty="0"/>
              <a:t>symboles auxiliaires</a:t>
            </a:r>
          </a:p>
        </p:txBody>
      </p:sp>
      <p:sp>
        <p:nvSpPr>
          <p:cNvPr id="3" name="Espace réservé du contenu 2"/>
          <p:cNvSpPr>
            <a:spLocks noGrp="1"/>
          </p:cNvSpPr>
          <p:nvPr>
            <p:ph idx="1"/>
          </p:nvPr>
        </p:nvSpPr>
        <p:spPr/>
        <p:txBody>
          <a:bodyPr>
            <a:normAutofit/>
          </a:bodyPr>
          <a:lstStyle/>
          <a:p>
            <a:r>
              <a:rPr lang="fr-FR" b="1" dirty="0" smtClean="0">
                <a:solidFill>
                  <a:schemeClr val="accent5">
                    <a:lumMod val="50000"/>
                  </a:schemeClr>
                </a:solidFill>
              </a:rPr>
              <a:t>(</a:t>
            </a:r>
            <a:r>
              <a:rPr lang="fr-FR" dirty="0" smtClean="0">
                <a:solidFill>
                  <a:schemeClr val="tx1"/>
                </a:solidFill>
              </a:rPr>
              <a:t>,</a:t>
            </a:r>
            <a:r>
              <a:rPr lang="fr-FR" b="1" dirty="0" smtClean="0">
                <a:solidFill>
                  <a:schemeClr val="accent5">
                    <a:lumMod val="50000"/>
                  </a:schemeClr>
                </a:solidFill>
              </a:rPr>
              <a:t>) </a:t>
            </a:r>
            <a:r>
              <a:rPr lang="fr-FR" dirty="0" smtClean="0">
                <a:solidFill>
                  <a:schemeClr val="tx1"/>
                </a:solidFill>
              </a:rPr>
              <a:t>les parenthèses</a:t>
            </a:r>
            <a:endParaRPr lang="fr-FR" dirty="0">
              <a:solidFill>
                <a:schemeClr val="tx1"/>
              </a:solidFill>
            </a:endParaRPr>
          </a:p>
        </p:txBody>
      </p:sp>
    </p:spTree>
    <p:extLst>
      <p:ext uri="{BB962C8B-B14F-4D97-AF65-F5344CB8AC3E}">
        <p14:creationId xmlns:p14="http://schemas.microsoft.com/office/powerpoint/2010/main" val="381857006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Transformation en forme normale</a:t>
            </a:r>
          </a:p>
        </p:txBody>
      </p:sp>
      <p:sp>
        <p:nvSpPr>
          <p:cNvPr id="3" name="Espace réservé du contenu 2"/>
          <p:cNvSpPr>
            <a:spLocks noGrp="1"/>
          </p:cNvSpPr>
          <p:nvPr>
            <p:ph idx="1"/>
          </p:nvPr>
        </p:nvSpPr>
        <p:spPr/>
        <p:txBody>
          <a:bodyPr>
            <a:normAutofit lnSpcReduction="10000"/>
          </a:bodyPr>
          <a:lstStyle/>
          <a:p>
            <a:pPr algn="just"/>
            <a:r>
              <a:rPr lang="fr-FR" dirty="0" smtClean="0"/>
              <a:t>Élimination </a:t>
            </a:r>
            <a:r>
              <a:rPr lang="fr-FR" dirty="0"/>
              <a:t>des équivalences : remplacer une occurrence de </a:t>
            </a:r>
            <a:r>
              <a:rPr lang="fr-FR" b="1" dirty="0"/>
              <a:t>A⇔B</a:t>
            </a:r>
            <a:r>
              <a:rPr lang="fr-FR" dirty="0"/>
              <a:t> par l'une des sous-formules : </a:t>
            </a:r>
            <a:endParaRPr lang="fr-FR" dirty="0" smtClean="0"/>
          </a:p>
          <a:p>
            <a:pPr lvl="1" algn="just"/>
            <a:r>
              <a:rPr lang="fr-FR" dirty="0" smtClean="0"/>
              <a:t>(¬</a:t>
            </a:r>
            <a:r>
              <a:rPr lang="fr-FR" dirty="0"/>
              <a:t>A∨B)∧(¬B∨A</a:t>
            </a:r>
            <a:r>
              <a:rPr lang="fr-FR" dirty="0" smtClean="0"/>
              <a:t>).</a:t>
            </a:r>
          </a:p>
          <a:p>
            <a:pPr lvl="1" algn="just"/>
            <a:r>
              <a:rPr lang="fr-FR" dirty="0" smtClean="0"/>
              <a:t>(</a:t>
            </a:r>
            <a:r>
              <a:rPr lang="fr-FR" dirty="0"/>
              <a:t>A∧B)∨(¬A∧¬B</a:t>
            </a:r>
            <a:r>
              <a:rPr lang="fr-FR" dirty="0" smtClean="0"/>
              <a:t>).</a:t>
            </a:r>
          </a:p>
          <a:p>
            <a:pPr algn="just"/>
            <a:r>
              <a:rPr lang="fr-FR" dirty="0" smtClean="0"/>
              <a:t>Élimination </a:t>
            </a:r>
            <a:r>
              <a:rPr lang="fr-FR" dirty="0"/>
              <a:t>des implications : remplacer une occurrence de </a:t>
            </a:r>
            <a:r>
              <a:rPr lang="fr-FR" b="1" dirty="0"/>
              <a:t>A⇒B</a:t>
            </a:r>
            <a:r>
              <a:rPr lang="fr-FR" dirty="0"/>
              <a:t> par ¬A∨</a:t>
            </a:r>
            <a:r>
              <a:rPr lang="fr-FR" dirty="0" smtClean="0"/>
              <a:t>B. </a:t>
            </a:r>
          </a:p>
          <a:p>
            <a:pPr algn="just"/>
            <a:r>
              <a:rPr lang="fr-FR" dirty="0" smtClean="0"/>
              <a:t>Déplacement </a:t>
            </a:r>
            <a:r>
              <a:rPr lang="fr-FR" dirty="0"/>
              <a:t>des </a:t>
            </a:r>
            <a:r>
              <a:rPr lang="fr-FR" b="1" dirty="0"/>
              <a:t>négations</a:t>
            </a:r>
            <a:r>
              <a:rPr lang="fr-FR" dirty="0"/>
              <a:t> ainsi les négations ne portent que sur des variables: remplacer une occurrence </a:t>
            </a:r>
            <a:r>
              <a:rPr lang="fr-FR" dirty="0" smtClean="0"/>
              <a:t>de:</a:t>
            </a:r>
          </a:p>
          <a:p>
            <a:pPr lvl="1" algn="just"/>
            <a:r>
              <a:rPr lang="fr-FR" dirty="0" smtClean="0"/>
              <a:t>¬¬</a:t>
            </a:r>
            <a:r>
              <a:rPr lang="fr-FR" dirty="0"/>
              <a:t>A par A. </a:t>
            </a:r>
            <a:endParaRPr lang="fr-FR" dirty="0" smtClean="0"/>
          </a:p>
          <a:p>
            <a:pPr lvl="1" algn="just"/>
            <a:r>
              <a:rPr lang="fr-FR" dirty="0" smtClean="0"/>
              <a:t>¬(</a:t>
            </a:r>
            <a:r>
              <a:rPr lang="fr-FR" dirty="0"/>
              <a:t>A∨B) par ¬A∧¬</a:t>
            </a:r>
            <a:r>
              <a:rPr lang="fr-FR" dirty="0" smtClean="0"/>
              <a:t>B.</a:t>
            </a:r>
          </a:p>
          <a:p>
            <a:pPr lvl="1" algn="just"/>
            <a:r>
              <a:rPr lang="fr-FR" dirty="0" smtClean="0"/>
              <a:t>¬(</a:t>
            </a:r>
            <a:r>
              <a:rPr lang="fr-FR" dirty="0"/>
              <a:t>A∧B) par ¬A∨¬B</a:t>
            </a:r>
            <a:r>
              <a:rPr lang="fr-FR" dirty="0" smtClean="0"/>
              <a:t>. </a:t>
            </a:r>
            <a:endParaRPr lang="fr-FR" dirty="0"/>
          </a:p>
        </p:txBody>
      </p:sp>
    </p:spTree>
    <p:extLst>
      <p:ext uri="{BB962C8B-B14F-4D97-AF65-F5344CB8AC3E}">
        <p14:creationId xmlns:p14="http://schemas.microsoft.com/office/powerpoint/2010/main" val="1697011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Transformation en forme normale</a:t>
            </a:r>
          </a:p>
        </p:txBody>
      </p:sp>
      <p:sp>
        <p:nvSpPr>
          <p:cNvPr id="3" name="Espace réservé du contenu 2"/>
          <p:cNvSpPr>
            <a:spLocks noGrp="1"/>
          </p:cNvSpPr>
          <p:nvPr>
            <p:ph idx="1"/>
          </p:nvPr>
        </p:nvSpPr>
        <p:spPr/>
        <p:txBody>
          <a:bodyPr>
            <a:normAutofit fontScale="85000" lnSpcReduction="20000"/>
          </a:bodyPr>
          <a:lstStyle/>
          <a:p>
            <a:pPr algn="just"/>
            <a:r>
              <a:rPr lang="fr-FR" dirty="0"/>
              <a:t>Il est par exemple recommandé de remplacer une sous-formule de la forme </a:t>
            </a:r>
            <a:r>
              <a:rPr lang="fr-FR" b="1" dirty="0"/>
              <a:t>¬(A⇒B)</a:t>
            </a:r>
            <a:r>
              <a:rPr lang="fr-FR" dirty="0"/>
              <a:t> par </a:t>
            </a:r>
            <a:r>
              <a:rPr lang="fr-FR" b="1" dirty="0"/>
              <a:t>A∧¬B</a:t>
            </a:r>
            <a:r>
              <a:rPr lang="fr-FR" dirty="0"/>
              <a:t>, ce qui en fait combine une élimination de l'implication et un déplacement de la négation. </a:t>
            </a:r>
            <a:endParaRPr lang="fr-FR" dirty="0" smtClean="0"/>
          </a:p>
          <a:p>
            <a:pPr algn="just"/>
            <a:r>
              <a:rPr lang="fr-FR" dirty="0" smtClean="0"/>
              <a:t>En </a:t>
            </a:r>
            <a:r>
              <a:rPr lang="fr-FR" dirty="0"/>
              <a:t>pratique, il est plus efficace de simplifier le plus tôt possible de la façon suivante : </a:t>
            </a:r>
            <a:endParaRPr lang="fr-FR" dirty="0" smtClean="0"/>
          </a:p>
          <a:p>
            <a:pPr lvl="1" algn="just"/>
            <a:r>
              <a:rPr lang="fr-FR" dirty="0" smtClean="0"/>
              <a:t>Remplacer </a:t>
            </a:r>
            <a:r>
              <a:rPr lang="fr-FR" dirty="0"/>
              <a:t>par 0 une conjonction qui comporte </a:t>
            </a:r>
            <a:r>
              <a:rPr lang="fr-FR" dirty="0" smtClean="0"/>
              <a:t>soit </a:t>
            </a:r>
            <a:r>
              <a:rPr lang="fr-FR" dirty="0"/>
              <a:t>comporte </a:t>
            </a:r>
            <a:r>
              <a:rPr lang="fr-FR" b="1" dirty="0"/>
              <a:t>une formule et sa négation</a:t>
            </a:r>
            <a:r>
              <a:rPr lang="fr-FR" dirty="0"/>
              <a:t>, soit un </a:t>
            </a:r>
            <a:r>
              <a:rPr lang="fr-FR" b="1" dirty="0"/>
              <a:t>0</a:t>
            </a:r>
            <a:r>
              <a:rPr lang="fr-FR" dirty="0"/>
              <a:t>. </a:t>
            </a:r>
            <a:endParaRPr lang="fr-FR" dirty="0" smtClean="0"/>
          </a:p>
          <a:p>
            <a:pPr lvl="1" algn="just"/>
            <a:r>
              <a:rPr lang="fr-FR" dirty="0" smtClean="0"/>
              <a:t>Remplacer </a:t>
            </a:r>
            <a:r>
              <a:rPr lang="fr-FR" dirty="0"/>
              <a:t>par 1 une disjonction qui comporte </a:t>
            </a:r>
            <a:r>
              <a:rPr lang="fr-FR" b="1" dirty="0"/>
              <a:t>soit une formule et sa négation</a:t>
            </a:r>
            <a:r>
              <a:rPr lang="fr-FR" dirty="0"/>
              <a:t>, soit un </a:t>
            </a:r>
            <a:r>
              <a:rPr lang="fr-FR" b="1" dirty="0"/>
              <a:t>1</a:t>
            </a:r>
            <a:r>
              <a:rPr lang="fr-FR" dirty="0"/>
              <a:t>. </a:t>
            </a:r>
            <a:endParaRPr lang="fr-FR" dirty="0" smtClean="0"/>
          </a:p>
          <a:p>
            <a:pPr lvl="1" algn="just"/>
            <a:r>
              <a:rPr lang="fr-FR" dirty="0" smtClean="0"/>
              <a:t>Remplacer </a:t>
            </a:r>
            <a:r>
              <a:rPr lang="fr-FR" b="1" dirty="0"/>
              <a:t>¬1</a:t>
            </a:r>
            <a:r>
              <a:rPr lang="fr-FR" dirty="0"/>
              <a:t> par 0 et </a:t>
            </a:r>
            <a:r>
              <a:rPr lang="fr-FR" b="1" dirty="0"/>
              <a:t>¬ 0</a:t>
            </a:r>
            <a:r>
              <a:rPr lang="fr-FR" dirty="0"/>
              <a:t> par 1. </a:t>
            </a:r>
            <a:endParaRPr lang="fr-FR" dirty="0" smtClean="0"/>
          </a:p>
          <a:p>
            <a:pPr lvl="1" algn="just"/>
            <a:r>
              <a:rPr lang="fr-FR" dirty="0" smtClean="0"/>
              <a:t>Enlever </a:t>
            </a:r>
            <a:r>
              <a:rPr lang="fr-FR" dirty="0"/>
              <a:t>les </a:t>
            </a:r>
            <a:r>
              <a:rPr lang="fr-FR" b="1" dirty="0"/>
              <a:t>0 des disjonctions </a:t>
            </a:r>
            <a:r>
              <a:rPr lang="fr-FR" dirty="0"/>
              <a:t>et les </a:t>
            </a:r>
            <a:r>
              <a:rPr lang="fr-FR" b="1" dirty="0"/>
              <a:t>1 des conjonctions</a:t>
            </a:r>
            <a:r>
              <a:rPr lang="fr-FR" dirty="0"/>
              <a:t>. </a:t>
            </a:r>
            <a:endParaRPr lang="fr-FR" dirty="0" smtClean="0"/>
          </a:p>
          <a:p>
            <a:pPr lvl="1" algn="just"/>
            <a:r>
              <a:rPr lang="fr-FR" dirty="0" smtClean="0"/>
              <a:t>Appliquer </a:t>
            </a:r>
            <a:r>
              <a:rPr lang="fr-FR" dirty="0"/>
              <a:t>les simplifications </a:t>
            </a:r>
            <a:r>
              <a:rPr lang="fr-FR" b="1" dirty="0"/>
              <a:t>x∨(</a:t>
            </a:r>
            <a:r>
              <a:rPr lang="fr-FR" b="1" dirty="0" err="1"/>
              <a:t>x∧y</a:t>
            </a:r>
            <a:r>
              <a:rPr lang="fr-FR" b="1" dirty="0"/>
              <a:t>)≡x</a:t>
            </a:r>
            <a:r>
              <a:rPr lang="fr-FR" dirty="0"/>
              <a:t>, </a:t>
            </a:r>
            <a:r>
              <a:rPr lang="fr-FR" b="1" dirty="0"/>
              <a:t>x∧(</a:t>
            </a:r>
            <a:r>
              <a:rPr lang="fr-FR" b="1" dirty="0" err="1"/>
              <a:t>x∨y</a:t>
            </a:r>
            <a:r>
              <a:rPr lang="fr-FR" b="1" dirty="0"/>
              <a:t>)≡x</a:t>
            </a:r>
            <a:r>
              <a:rPr lang="fr-FR" dirty="0"/>
              <a:t>, </a:t>
            </a:r>
            <a:r>
              <a:rPr lang="fr-FR" b="1" dirty="0"/>
              <a:t>x∨(¬</a:t>
            </a:r>
            <a:r>
              <a:rPr lang="fr-FR" b="1" dirty="0" err="1"/>
              <a:t>x∧y</a:t>
            </a:r>
            <a:r>
              <a:rPr lang="fr-FR" b="1" dirty="0"/>
              <a:t>)≡</a:t>
            </a:r>
            <a:r>
              <a:rPr lang="fr-FR" b="1" dirty="0" err="1"/>
              <a:t>x∨y</a:t>
            </a:r>
            <a:r>
              <a:rPr lang="fr-FR" dirty="0"/>
              <a:t>. </a:t>
            </a:r>
            <a:endParaRPr lang="fr-FR" dirty="0" smtClean="0"/>
          </a:p>
          <a:p>
            <a:pPr lvl="1" algn="just"/>
            <a:r>
              <a:rPr lang="fr-FR" dirty="0" smtClean="0"/>
              <a:t>Appliquer </a:t>
            </a:r>
            <a:r>
              <a:rPr lang="fr-FR" dirty="0"/>
              <a:t>l'idempotence de la disjonction et de la </a:t>
            </a:r>
            <a:r>
              <a:rPr lang="fr-FR" dirty="0" smtClean="0"/>
              <a:t>conjonction</a:t>
            </a:r>
            <a:r>
              <a:rPr lang="fr-FR" dirty="0"/>
              <a:t>. </a:t>
            </a:r>
            <a:endParaRPr lang="fr-FR" dirty="0" smtClean="0"/>
          </a:p>
          <a:p>
            <a:pPr lvl="2" algn="just"/>
            <a:r>
              <a:rPr lang="fr-FR" b="1" dirty="0"/>
              <a:t>(</a:t>
            </a:r>
            <a:r>
              <a:rPr lang="fr-FR" b="1" i="1" dirty="0"/>
              <a:t>P</a:t>
            </a:r>
            <a:r>
              <a:rPr lang="fr-FR" b="1" dirty="0"/>
              <a:t> ∨ </a:t>
            </a:r>
            <a:r>
              <a:rPr lang="fr-FR" b="1" i="1" dirty="0"/>
              <a:t>P</a:t>
            </a:r>
            <a:r>
              <a:rPr lang="fr-FR" b="1" dirty="0"/>
              <a:t>) ⇔ </a:t>
            </a:r>
            <a:r>
              <a:rPr lang="fr-FR" b="1" i="1" dirty="0" smtClean="0"/>
              <a:t>P</a:t>
            </a:r>
          </a:p>
          <a:p>
            <a:pPr lvl="2" algn="just"/>
            <a:r>
              <a:rPr lang="fr-FR" b="1" dirty="0"/>
              <a:t>(</a:t>
            </a:r>
            <a:r>
              <a:rPr lang="fr-FR" b="1" i="1" dirty="0"/>
              <a:t>P</a:t>
            </a:r>
            <a:r>
              <a:rPr lang="fr-FR" b="1" dirty="0"/>
              <a:t> </a:t>
            </a:r>
            <a:r>
              <a:rPr lang="fr-FR" b="1" dirty="0" smtClean="0"/>
              <a:t>∧ </a:t>
            </a:r>
            <a:r>
              <a:rPr lang="fr-FR" b="1" i="1" dirty="0" smtClean="0"/>
              <a:t>P</a:t>
            </a:r>
            <a:r>
              <a:rPr lang="fr-FR" b="1" dirty="0"/>
              <a:t>) ⇔ </a:t>
            </a:r>
            <a:r>
              <a:rPr lang="fr-FR" b="1" i="1" dirty="0"/>
              <a:t>P</a:t>
            </a:r>
            <a:endParaRPr lang="fr-FR" b="1" dirty="0"/>
          </a:p>
        </p:txBody>
      </p:sp>
    </p:spTree>
    <p:extLst>
      <p:ext uri="{BB962C8B-B14F-4D97-AF65-F5344CB8AC3E}">
        <p14:creationId xmlns:p14="http://schemas.microsoft.com/office/powerpoint/2010/main" val="3737189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800" dirty="0"/>
              <a:t>Transformation en forme </a:t>
            </a:r>
            <a:r>
              <a:rPr lang="fr-FR" sz="2800" dirty="0" smtClean="0"/>
              <a:t>normale Disjonctive (</a:t>
            </a:r>
            <a:r>
              <a:rPr lang="fr-FR" sz="2800" dirty="0"/>
              <a:t>somme de </a:t>
            </a:r>
            <a:r>
              <a:rPr lang="fr-FR" sz="2800" dirty="0" smtClean="0"/>
              <a:t>monômes)</a:t>
            </a:r>
            <a:r>
              <a:rPr lang="fr-FR" sz="2800" dirty="0"/>
              <a:t/>
            </a:r>
            <a:br>
              <a:rPr lang="fr-FR" sz="2800" dirty="0"/>
            </a:br>
            <a:endParaRPr lang="fr-FR" sz="2800" dirty="0"/>
          </a:p>
        </p:txBody>
      </p:sp>
      <p:sp>
        <p:nvSpPr>
          <p:cNvPr id="3" name="Espace réservé du contenu 2"/>
          <p:cNvSpPr>
            <a:spLocks noGrp="1"/>
          </p:cNvSpPr>
          <p:nvPr>
            <p:ph idx="1"/>
          </p:nvPr>
        </p:nvSpPr>
        <p:spPr/>
        <p:txBody>
          <a:bodyPr>
            <a:normAutofit fontScale="85000" lnSpcReduction="20000"/>
          </a:bodyPr>
          <a:lstStyle/>
          <a:p>
            <a:pPr algn="just"/>
            <a:r>
              <a:rPr lang="fr-FR" dirty="0" smtClean="0"/>
              <a:t>La </a:t>
            </a:r>
            <a:r>
              <a:rPr lang="fr-FR" dirty="0"/>
              <a:t>forme normale disjonctive permet de trouver facilement des </a:t>
            </a:r>
            <a:r>
              <a:rPr lang="fr-FR" b="1" dirty="0"/>
              <a:t>modèles</a:t>
            </a:r>
            <a:r>
              <a:rPr lang="fr-FR" dirty="0"/>
              <a:t>. </a:t>
            </a:r>
            <a:endParaRPr lang="fr-FR" dirty="0" smtClean="0"/>
          </a:p>
          <a:p>
            <a:pPr algn="just"/>
            <a:r>
              <a:rPr lang="fr-FR" dirty="0" smtClean="0"/>
              <a:t>Définition (</a:t>
            </a:r>
            <a:r>
              <a:rPr lang="fr-FR" dirty="0"/>
              <a:t>Forme normale disjonctive)   Une formule est une forme normale disjonctive (en bref </a:t>
            </a:r>
            <a:r>
              <a:rPr lang="fr-FR" dirty="0" err="1"/>
              <a:t>fnd</a:t>
            </a:r>
            <a:r>
              <a:rPr lang="fr-FR" dirty="0"/>
              <a:t>) si et seulement si elle est une </a:t>
            </a:r>
            <a:r>
              <a:rPr lang="fr-FR" b="1" dirty="0"/>
              <a:t>disjonction (somme) de </a:t>
            </a:r>
            <a:r>
              <a:rPr lang="fr-FR" b="1" dirty="0" smtClean="0"/>
              <a:t>monômes </a:t>
            </a:r>
            <a:r>
              <a:rPr lang="fr-FR" dirty="0" smtClean="0"/>
              <a:t>(</a:t>
            </a:r>
            <a:r>
              <a:rPr lang="fr-FR" dirty="0"/>
              <a:t>Un monôme est une conjonction de littéraux </a:t>
            </a:r>
            <a:r>
              <a:rPr lang="fr-FR" dirty="0" smtClean="0"/>
              <a:t>ex: a </a:t>
            </a:r>
            <a:r>
              <a:rPr lang="fr-FR" dirty="0"/>
              <a:t>∧ b</a:t>
            </a:r>
            <a:r>
              <a:rPr lang="fr-FR" dirty="0" smtClean="0"/>
              <a:t>). </a:t>
            </a:r>
            <a:r>
              <a:rPr lang="fr-FR" dirty="0"/>
              <a:t>L'intérêt des formes normales disjonctives est de mettre en évidence les modèles. </a:t>
            </a:r>
            <a:endParaRPr lang="fr-FR" dirty="0" smtClean="0"/>
          </a:p>
          <a:p>
            <a:pPr algn="just"/>
            <a:r>
              <a:rPr lang="fr-FR" dirty="0" smtClean="0"/>
              <a:t>Exemple </a:t>
            </a:r>
            <a:r>
              <a:rPr lang="fr-FR" b="1" dirty="0" smtClean="0"/>
              <a:t>(</a:t>
            </a:r>
            <a:r>
              <a:rPr lang="fr-FR" b="1" dirty="0" err="1"/>
              <a:t>x∧y</a:t>
            </a:r>
            <a:r>
              <a:rPr lang="fr-FR" b="1" dirty="0"/>
              <a:t>)∨(¬x∧¬</a:t>
            </a:r>
            <a:r>
              <a:rPr lang="fr-FR" b="1" dirty="0" err="1"/>
              <a:t>y∧z</a:t>
            </a:r>
            <a:r>
              <a:rPr lang="fr-FR" b="1" dirty="0"/>
              <a:t>) </a:t>
            </a:r>
            <a:r>
              <a:rPr lang="fr-FR" dirty="0"/>
              <a:t>est une </a:t>
            </a:r>
            <a:r>
              <a:rPr lang="fr-FR" dirty="0" err="1"/>
              <a:t>fnd</a:t>
            </a:r>
            <a:r>
              <a:rPr lang="fr-FR" dirty="0"/>
              <a:t> composée de deux monômes, chacun d'eux nous donne un des deux modèles </a:t>
            </a:r>
            <a:r>
              <a:rPr lang="fr-FR" dirty="0" smtClean="0"/>
              <a:t>possibles.</a:t>
            </a:r>
          </a:p>
          <a:p>
            <a:pPr algn="just"/>
            <a:r>
              <a:rPr lang="fr-FR" dirty="0"/>
              <a:t>En partant d'une forme normale et en distribuant toutes les conjonctions sur les disjonctions, nous obtenons une disjonction de monômes. Pour cela il faut aussi savoir regrouper plusieurs applications de la distributivité. </a:t>
            </a:r>
            <a:endParaRPr lang="fr-FR" dirty="0" smtClean="0"/>
          </a:p>
          <a:p>
            <a:pPr algn="just"/>
            <a:r>
              <a:rPr lang="fr-FR" dirty="0" smtClean="0"/>
              <a:t>Dans </a:t>
            </a:r>
            <a:r>
              <a:rPr lang="fr-FR" dirty="0"/>
              <a:t>une transformation en disjonction de monômes, nous pouvons appliquer de gauche à droite </a:t>
            </a:r>
            <a:r>
              <a:rPr lang="fr-FR" dirty="0" smtClean="0"/>
              <a:t>l'équivalence ≡.</a:t>
            </a:r>
            <a:endParaRPr lang="fr-FR" dirty="0"/>
          </a:p>
          <a:p>
            <a:pPr algn="just"/>
            <a:endParaRPr lang="fr-FR" dirty="0"/>
          </a:p>
        </p:txBody>
      </p:sp>
    </p:spTree>
    <p:extLst>
      <p:ext uri="{BB962C8B-B14F-4D97-AF65-F5344CB8AC3E}">
        <p14:creationId xmlns:p14="http://schemas.microsoft.com/office/powerpoint/2010/main" val="3721868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Transformation en forme </a:t>
            </a:r>
            <a:r>
              <a:rPr lang="fr-FR" dirty="0" smtClean="0"/>
              <a:t>normale Disjonctive</a:t>
            </a:r>
            <a:endParaRPr lang="fr-FR" dirty="0"/>
          </a:p>
        </p:txBody>
      </p:sp>
      <p:sp>
        <p:nvSpPr>
          <p:cNvPr id="3" name="Espace réservé du contenu 2"/>
          <p:cNvSpPr>
            <a:spLocks noGrp="1"/>
          </p:cNvSpPr>
          <p:nvPr>
            <p:ph idx="1"/>
          </p:nvPr>
        </p:nvSpPr>
        <p:spPr/>
        <p:txBody>
          <a:bodyPr>
            <a:normAutofit fontScale="92500" lnSpcReduction="20000"/>
          </a:bodyPr>
          <a:lstStyle/>
          <a:p>
            <a:pPr algn="just"/>
            <a:r>
              <a:rPr lang="fr-FR" dirty="0"/>
              <a:t>La transformation par équivalence d'une formule en une disjonction de monômes peut être utilisée pour déterminer si une formule est valide ou non. </a:t>
            </a:r>
            <a:endParaRPr lang="fr-FR" dirty="0" smtClean="0"/>
          </a:p>
          <a:p>
            <a:pPr algn="just"/>
            <a:r>
              <a:rPr lang="fr-FR" dirty="0" smtClean="0"/>
              <a:t>Soit </a:t>
            </a:r>
            <a:r>
              <a:rPr lang="fr-FR" b="1" dirty="0"/>
              <a:t>A</a:t>
            </a:r>
            <a:r>
              <a:rPr lang="fr-FR" dirty="0"/>
              <a:t> une formule dont nous souhaitons déterminer la </a:t>
            </a:r>
            <a:r>
              <a:rPr lang="fr-FR" b="1" dirty="0" smtClean="0"/>
              <a:t>validité</a:t>
            </a:r>
            <a:r>
              <a:rPr lang="fr-FR" dirty="0" smtClean="0"/>
              <a:t>, Nous </a:t>
            </a:r>
            <a:r>
              <a:rPr lang="fr-FR" dirty="0"/>
              <a:t>transformons </a:t>
            </a:r>
            <a:r>
              <a:rPr lang="fr-FR" b="1" dirty="0"/>
              <a:t>¬A</a:t>
            </a:r>
            <a:r>
              <a:rPr lang="fr-FR" dirty="0"/>
              <a:t> en une disjonction de monômes </a:t>
            </a:r>
            <a:r>
              <a:rPr lang="fr-FR" dirty="0" smtClean="0"/>
              <a:t>équivalente. </a:t>
            </a:r>
          </a:p>
          <a:p>
            <a:pPr lvl="1" algn="just"/>
            <a:r>
              <a:rPr lang="fr-FR" b="1" dirty="0" smtClean="0"/>
              <a:t>Si </a:t>
            </a:r>
            <a:r>
              <a:rPr lang="fr-FR" b="1" dirty="0"/>
              <a:t>¬A = 0 alors A = 1 </a:t>
            </a:r>
            <a:r>
              <a:rPr lang="fr-FR" dirty="0"/>
              <a:t>donc A est valide, </a:t>
            </a:r>
            <a:endParaRPr lang="fr-FR" dirty="0" smtClean="0"/>
          </a:p>
          <a:p>
            <a:pPr lvl="1" algn="just"/>
            <a:r>
              <a:rPr lang="fr-FR" dirty="0" smtClean="0"/>
              <a:t>sinon</a:t>
            </a:r>
            <a:r>
              <a:rPr lang="fr-FR" dirty="0"/>
              <a:t>, toutes simplifications étant faites, ¬A est égal à une disjonction de monômes non nuls, qui nous donnent des modèles de ¬A, donc des contre-modèles de A. </a:t>
            </a:r>
            <a:endParaRPr lang="fr-FR" dirty="0" smtClean="0"/>
          </a:p>
          <a:p>
            <a:pPr marL="114300" indent="0" algn="just">
              <a:buNone/>
            </a:pPr>
            <a:r>
              <a:rPr lang="fr-FR" dirty="0" smtClean="0"/>
              <a:t>Exemple: Soit A=(p⇒(</a:t>
            </a:r>
            <a:r>
              <a:rPr lang="fr-FR" dirty="0" err="1" smtClean="0"/>
              <a:t>q⇒r</a:t>
            </a:r>
            <a:r>
              <a:rPr lang="fr-FR" dirty="0" smtClean="0"/>
              <a:t>))⇒(</a:t>
            </a:r>
            <a:r>
              <a:rPr lang="fr-FR" dirty="0" err="1" smtClean="0"/>
              <a:t>p∧q⇒r</a:t>
            </a:r>
            <a:r>
              <a:rPr lang="fr-FR" dirty="0" smtClean="0"/>
              <a:t>). Soit B= </a:t>
            </a:r>
            <a:r>
              <a:rPr lang="fr-FR" dirty="0"/>
              <a:t>((</a:t>
            </a:r>
            <a:r>
              <a:rPr lang="fr-FR" dirty="0" err="1"/>
              <a:t>a⇒b</a:t>
            </a:r>
            <a:r>
              <a:rPr lang="fr-FR" dirty="0"/>
              <a:t>)∧c)∨(</a:t>
            </a:r>
            <a:r>
              <a:rPr lang="fr-FR" dirty="0" err="1"/>
              <a:t>a∧</a:t>
            </a:r>
            <a:r>
              <a:rPr lang="fr-FR" dirty="0" err="1" smtClean="0"/>
              <a:t>d</a:t>
            </a:r>
            <a:r>
              <a:rPr lang="fr-FR" dirty="0"/>
              <a:t>). </a:t>
            </a:r>
            <a:endParaRPr lang="fr-FR" dirty="0" smtClean="0"/>
          </a:p>
          <a:p>
            <a:pPr marL="114300" indent="0" algn="just">
              <a:buNone/>
            </a:pPr>
            <a:r>
              <a:rPr lang="fr-FR" dirty="0" smtClean="0"/>
              <a:t>Déterminons </a:t>
            </a:r>
            <a:r>
              <a:rPr lang="fr-FR" dirty="0"/>
              <a:t>si A </a:t>
            </a:r>
            <a:r>
              <a:rPr lang="fr-FR" dirty="0" smtClean="0"/>
              <a:t>et B sont valide </a:t>
            </a:r>
            <a:r>
              <a:rPr lang="fr-FR" dirty="0"/>
              <a:t>par transformation de ¬A </a:t>
            </a:r>
            <a:r>
              <a:rPr lang="fr-FR" dirty="0" smtClean="0"/>
              <a:t>et ¬B en </a:t>
            </a:r>
            <a:r>
              <a:rPr lang="fr-FR" dirty="0"/>
              <a:t>disjonction de monômes.</a:t>
            </a:r>
          </a:p>
          <a:p>
            <a:pPr algn="just"/>
            <a:endParaRPr lang="fr-FR" dirty="0"/>
          </a:p>
        </p:txBody>
      </p:sp>
    </p:spTree>
    <p:extLst>
      <p:ext uri="{BB962C8B-B14F-4D97-AF65-F5344CB8AC3E}">
        <p14:creationId xmlns:p14="http://schemas.microsoft.com/office/powerpoint/2010/main" val="2010547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Transformation en forme normale Disjonctive</a:t>
            </a:r>
          </a:p>
        </p:txBody>
      </p:sp>
      <p:pic>
        <p:nvPicPr>
          <p:cNvPr id="3074" name="Picture 2"/>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971600" y="1699798"/>
            <a:ext cx="7124827" cy="44655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5061589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dirty="0"/>
              <a:t>Transformation en forme normale </a:t>
            </a:r>
            <a:r>
              <a:rPr lang="fr-FR" sz="2800" dirty="0" smtClean="0"/>
              <a:t>conjonctive (</a:t>
            </a:r>
            <a:r>
              <a:rPr lang="fr-FR" sz="2800" dirty="0"/>
              <a:t>produit de clauses)</a:t>
            </a:r>
          </a:p>
        </p:txBody>
      </p:sp>
      <p:sp>
        <p:nvSpPr>
          <p:cNvPr id="3" name="Espace réservé du contenu 2"/>
          <p:cNvSpPr>
            <a:spLocks noGrp="1"/>
          </p:cNvSpPr>
          <p:nvPr>
            <p:ph idx="1"/>
          </p:nvPr>
        </p:nvSpPr>
        <p:spPr/>
        <p:txBody>
          <a:bodyPr/>
          <a:lstStyle/>
          <a:p>
            <a:r>
              <a:rPr lang="fr-FR" dirty="0" smtClean="0"/>
              <a:t>La </a:t>
            </a:r>
            <a:r>
              <a:rPr lang="fr-FR" dirty="0"/>
              <a:t>forme normale conjonctive permet d'exhiber facilement des </a:t>
            </a:r>
            <a:r>
              <a:rPr lang="fr-FR" b="1" dirty="0"/>
              <a:t>contre-modèles</a:t>
            </a:r>
            <a:r>
              <a:rPr lang="fr-FR" dirty="0"/>
              <a:t>. </a:t>
            </a:r>
            <a:endParaRPr lang="fr-FR" dirty="0" smtClean="0"/>
          </a:p>
          <a:p>
            <a:r>
              <a:rPr lang="fr-FR" dirty="0" smtClean="0"/>
              <a:t>Définition : Une </a:t>
            </a:r>
            <a:r>
              <a:rPr lang="fr-FR" dirty="0"/>
              <a:t>formule est une forme normale conjonctive </a:t>
            </a:r>
            <a:r>
              <a:rPr lang="fr-FR" dirty="0" smtClean="0"/>
              <a:t>(FNC) </a:t>
            </a:r>
            <a:r>
              <a:rPr lang="fr-FR" dirty="0"/>
              <a:t>si et seulement si elle est une </a:t>
            </a:r>
            <a:r>
              <a:rPr lang="fr-FR" b="1" dirty="0"/>
              <a:t>conjonction (produit) de clauses</a:t>
            </a:r>
            <a:r>
              <a:rPr lang="fr-FR" dirty="0"/>
              <a:t>. L'intérêt des formes normales conjonctives est de mettre en évidence des contre-modèles. </a:t>
            </a:r>
            <a:endParaRPr lang="fr-FR" dirty="0" smtClean="0"/>
          </a:p>
          <a:p>
            <a:r>
              <a:rPr lang="fr-FR" dirty="0" smtClean="0"/>
              <a:t>Exemple : </a:t>
            </a:r>
            <a:r>
              <a:rPr lang="fr-FR" b="1" dirty="0" smtClean="0"/>
              <a:t>(</a:t>
            </a:r>
            <a:r>
              <a:rPr lang="fr-FR" b="1" dirty="0" err="1"/>
              <a:t>x∨y</a:t>
            </a:r>
            <a:r>
              <a:rPr lang="fr-FR" b="1" dirty="0"/>
              <a:t>)∧(¬x∨¬</a:t>
            </a:r>
            <a:r>
              <a:rPr lang="fr-FR" b="1" dirty="0" err="1"/>
              <a:t>y∨z</a:t>
            </a:r>
            <a:r>
              <a:rPr lang="fr-FR" b="1" dirty="0"/>
              <a:t>)</a:t>
            </a:r>
            <a:r>
              <a:rPr lang="fr-FR" dirty="0"/>
              <a:t> est une </a:t>
            </a:r>
            <a:r>
              <a:rPr lang="fr-FR" dirty="0" smtClean="0"/>
              <a:t>FNC, </a:t>
            </a:r>
            <a:r>
              <a:rPr lang="fr-FR" dirty="0"/>
              <a:t>qui a deux contre-modèles</a:t>
            </a:r>
          </a:p>
          <a:p>
            <a:endParaRPr lang="fr-FR" dirty="0"/>
          </a:p>
        </p:txBody>
      </p:sp>
    </p:spTree>
    <p:extLst>
      <p:ext uri="{BB962C8B-B14F-4D97-AF65-F5344CB8AC3E}">
        <p14:creationId xmlns:p14="http://schemas.microsoft.com/office/powerpoint/2010/main" val="1469966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3600" dirty="0"/>
              <a:t>Transformation en forme normale conjonctive</a:t>
            </a:r>
            <a:endParaRPr lang="fr-FR" dirty="0"/>
          </a:p>
        </p:txBody>
      </p:sp>
      <p:sp>
        <p:nvSpPr>
          <p:cNvPr id="3" name="Espace réservé du contenu 2"/>
          <p:cNvSpPr>
            <a:spLocks noGrp="1"/>
          </p:cNvSpPr>
          <p:nvPr>
            <p:ph idx="1"/>
          </p:nvPr>
        </p:nvSpPr>
        <p:spPr/>
        <p:txBody>
          <a:bodyPr/>
          <a:lstStyle/>
          <a:p>
            <a:pPr algn="just"/>
            <a:r>
              <a:rPr lang="fr-FR" dirty="0"/>
              <a:t>Par convention, nous considérons que </a:t>
            </a:r>
            <a:r>
              <a:rPr lang="fr-FR" b="1" dirty="0"/>
              <a:t>0</a:t>
            </a:r>
            <a:r>
              <a:rPr lang="fr-FR" dirty="0"/>
              <a:t> et </a:t>
            </a:r>
            <a:r>
              <a:rPr lang="fr-FR" b="1" dirty="0"/>
              <a:t>1</a:t>
            </a:r>
            <a:r>
              <a:rPr lang="fr-FR" dirty="0"/>
              <a:t> sont des </a:t>
            </a:r>
            <a:r>
              <a:rPr lang="fr-FR" b="1" dirty="0"/>
              <a:t>disjonctions de monômes et des conjonctions de clauses</a:t>
            </a:r>
            <a:r>
              <a:rPr lang="fr-FR" dirty="0"/>
              <a:t>. </a:t>
            </a:r>
            <a:endParaRPr lang="fr-FR" dirty="0" smtClean="0"/>
          </a:p>
          <a:p>
            <a:pPr algn="just"/>
            <a:r>
              <a:rPr lang="fr-FR" dirty="0" smtClean="0"/>
              <a:t>Nous </a:t>
            </a:r>
            <a:r>
              <a:rPr lang="fr-FR" dirty="0"/>
              <a:t>appliquons la distributivité </a:t>
            </a:r>
            <a:r>
              <a:rPr lang="fr-FR" dirty="0" smtClean="0"/>
              <a:t>de </a:t>
            </a:r>
            <a:r>
              <a:rPr lang="fr-FR" dirty="0"/>
              <a:t>la disjonction sur la conjonction, autrement </a:t>
            </a:r>
            <a:r>
              <a:rPr lang="fr-FR" dirty="0" smtClean="0"/>
              <a:t>dit</a:t>
            </a:r>
          </a:p>
          <a:p>
            <a:pPr lvl="1" algn="just"/>
            <a:r>
              <a:rPr lang="fr-FR" dirty="0"/>
              <a:t>nous remplaçons toute sous-formule </a:t>
            </a:r>
            <a:r>
              <a:rPr lang="fr-FR" b="1" dirty="0"/>
              <a:t>A∨(B∧C)</a:t>
            </a:r>
            <a:r>
              <a:rPr lang="fr-FR" dirty="0"/>
              <a:t> par </a:t>
            </a:r>
            <a:r>
              <a:rPr lang="fr-FR" b="1" dirty="0"/>
              <a:t>(A∨B)∧(A∨C)</a:t>
            </a:r>
            <a:r>
              <a:rPr lang="fr-FR" dirty="0"/>
              <a:t>, </a:t>
            </a:r>
            <a:endParaRPr lang="fr-FR" dirty="0" smtClean="0"/>
          </a:p>
          <a:p>
            <a:pPr lvl="1" algn="just"/>
            <a:r>
              <a:rPr lang="fr-FR" dirty="0" smtClean="0"/>
              <a:t>et </a:t>
            </a:r>
            <a:r>
              <a:rPr lang="fr-FR" dirty="0"/>
              <a:t>toute sous-formule </a:t>
            </a:r>
            <a:r>
              <a:rPr lang="fr-FR" b="1" dirty="0"/>
              <a:t>(B∧C)∨A</a:t>
            </a:r>
            <a:r>
              <a:rPr lang="fr-FR" dirty="0"/>
              <a:t> par </a:t>
            </a:r>
            <a:r>
              <a:rPr lang="fr-FR" b="1" dirty="0"/>
              <a:t>(B∨A)∧(C∨A)</a:t>
            </a:r>
            <a:r>
              <a:rPr lang="fr-FR" dirty="0"/>
              <a:t>. </a:t>
            </a:r>
            <a:endParaRPr lang="fr-FR" dirty="0" smtClean="0"/>
          </a:p>
          <a:p>
            <a:pPr algn="just"/>
            <a:r>
              <a:rPr lang="fr-FR" dirty="0" smtClean="0"/>
              <a:t>Exemple </a:t>
            </a:r>
            <a:r>
              <a:rPr lang="fr-FR" b="1" dirty="0" smtClean="0"/>
              <a:t>(</a:t>
            </a:r>
            <a:r>
              <a:rPr lang="fr-FR" b="1" dirty="0" err="1"/>
              <a:t>a∧b</a:t>
            </a:r>
            <a:r>
              <a:rPr lang="fr-FR" b="1" dirty="0"/>
              <a:t>)∨(</a:t>
            </a:r>
            <a:r>
              <a:rPr lang="fr-FR" b="1" dirty="0" err="1"/>
              <a:t>c∧d∧e</a:t>
            </a:r>
            <a:r>
              <a:rPr lang="fr-FR" b="1" dirty="0"/>
              <a:t>)</a:t>
            </a:r>
            <a:r>
              <a:rPr lang="fr-FR" dirty="0" smtClean="0"/>
              <a:t>≡?</a:t>
            </a:r>
            <a:endParaRPr lang="fr-FR" dirty="0"/>
          </a:p>
          <a:p>
            <a:pPr algn="just"/>
            <a:endParaRPr lang="fr-FR" dirty="0"/>
          </a:p>
        </p:txBody>
      </p:sp>
    </p:spTree>
    <p:extLst>
      <p:ext uri="{BB962C8B-B14F-4D97-AF65-F5344CB8AC3E}">
        <p14:creationId xmlns:p14="http://schemas.microsoft.com/office/powerpoint/2010/main" val="2028810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3600" dirty="0"/>
              <a:t>Transformation en forme normale conjonctive</a:t>
            </a:r>
            <a:endParaRPr lang="fr-FR" dirty="0"/>
          </a:p>
        </p:txBody>
      </p:sp>
      <p:sp>
        <p:nvSpPr>
          <p:cNvPr id="3" name="Espace réservé du contenu 2"/>
          <p:cNvSpPr>
            <a:spLocks noGrp="1"/>
          </p:cNvSpPr>
          <p:nvPr>
            <p:ph idx="1"/>
          </p:nvPr>
        </p:nvSpPr>
        <p:spPr/>
        <p:txBody>
          <a:bodyPr>
            <a:normAutofit/>
          </a:bodyPr>
          <a:lstStyle/>
          <a:p>
            <a:r>
              <a:rPr lang="fr-FR" dirty="0"/>
              <a:t>La transformation par équivalence d'une formule en une conjonction de clauses de littéraux peut aussi être utilisée pour déterminer si une formule est </a:t>
            </a:r>
            <a:r>
              <a:rPr lang="fr-FR" b="1" dirty="0"/>
              <a:t>valide ou non</a:t>
            </a:r>
            <a:r>
              <a:rPr lang="fr-FR" dirty="0"/>
              <a:t>. </a:t>
            </a:r>
            <a:endParaRPr lang="fr-FR" dirty="0" smtClean="0"/>
          </a:p>
          <a:p>
            <a:r>
              <a:rPr lang="fr-FR" dirty="0" smtClean="0"/>
              <a:t>Soit </a:t>
            </a:r>
            <a:r>
              <a:rPr lang="fr-FR" dirty="0"/>
              <a:t>A une formule dont nous souhaitons déterminer la validité : Nous transformons </a:t>
            </a:r>
            <a:r>
              <a:rPr lang="fr-FR" b="1" dirty="0"/>
              <a:t>A</a:t>
            </a:r>
            <a:r>
              <a:rPr lang="fr-FR" dirty="0"/>
              <a:t> en une </a:t>
            </a:r>
            <a:r>
              <a:rPr lang="fr-FR" b="1" dirty="0"/>
              <a:t>conjonction de clauses</a:t>
            </a:r>
            <a:r>
              <a:rPr lang="fr-FR" dirty="0"/>
              <a:t> équivalente à A. </a:t>
            </a:r>
            <a:endParaRPr lang="fr-FR" dirty="0" smtClean="0"/>
          </a:p>
          <a:p>
            <a:pPr lvl="1"/>
            <a:r>
              <a:rPr lang="fr-FR" dirty="0" smtClean="0"/>
              <a:t>Si </a:t>
            </a:r>
            <a:r>
              <a:rPr lang="fr-FR" b="1" dirty="0"/>
              <a:t>A = 1 </a:t>
            </a:r>
            <a:r>
              <a:rPr lang="fr-FR" dirty="0"/>
              <a:t>alors A est </a:t>
            </a:r>
            <a:r>
              <a:rPr lang="fr-FR" b="1" dirty="0"/>
              <a:t>valide</a:t>
            </a:r>
            <a:r>
              <a:rPr lang="fr-FR" dirty="0"/>
              <a:t>, </a:t>
            </a:r>
            <a:endParaRPr lang="fr-FR" dirty="0" smtClean="0"/>
          </a:p>
          <a:p>
            <a:pPr lvl="1"/>
            <a:r>
              <a:rPr lang="fr-FR" dirty="0" smtClean="0"/>
              <a:t>sinon</a:t>
            </a:r>
            <a:r>
              <a:rPr lang="fr-FR" dirty="0"/>
              <a:t>, toutes simplifications étant faites, A est égale à une conjonction de clauses non égales à 1, et chacune de ces disjonctions nous donne un </a:t>
            </a:r>
            <a:r>
              <a:rPr lang="fr-FR" b="1" dirty="0"/>
              <a:t>contre-modèle</a:t>
            </a:r>
            <a:r>
              <a:rPr lang="fr-FR" dirty="0"/>
              <a:t> de A.</a:t>
            </a:r>
          </a:p>
          <a:p>
            <a:endParaRPr lang="fr-FR" dirty="0"/>
          </a:p>
        </p:txBody>
      </p:sp>
    </p:spTree>
    <p:extLst>
      <p:ext uri="{BB962C8B-B14F-4D97-AF65-F5344CB8AC3E}">
        <p14:creationId xmlns:p14="http://schemas.microsoft.com/office/powerpoint/2010/main" val="705189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3600" dirty="0"/>
              <a:t>Transformation en forme normale conjonctive</a:t>
            </a:r>
            <a:endParaRPr lang="fr-FR" dirty="0"/>
          </a:p>
        </p:txBody>
      </p:sp>
      <p:pic>
        <p:nvPicPr>
          <p:cNvPr id="4098" name="Picture 2"/>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55576" y="1556792"/>
            <a:ext cx="7604292" cy="4569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36141467"/>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Exercice </a:t>
            </a:r>
            <a:endParaRPr lang="fr-FR" dirty="0"/>
          </a:p>
        </p:txBody>
      </p:sp>
      <p:sp>
        <p:nvSpPr>
          <p:cNvPr id="3" name="Espace réservé du contenu 2"/>
          <p:cNvSpPr>
            <a:spLocks noGrp="1"/>
          </p:cNvSpPr>
          <p:nvPr>
            <p:ph idx="1"/>
          </p:nvPr>
        </p:nvSpPr>
        <p:spPr/>
        <p:txBody>
          <a:bodyPr/>
          <a:lstStyle/>
          <a:p>
            <a:pPr marL="114300" indent="0" algn="just">
              <a:buNone/>
            </a:pPr>
            <a:r>
              <a:rPr lang="fr-FR" dirty="0" smtClean="0"/>
              <a:t>Soit </a:t>
            </a:r>
            <a:r>
              <a:rPr lang="fr-FR" dirty="0"/>
              <a:t>la </a:t>
            </a:r>
            <a:r>
              <a:rPr lang="fr-FR" dirty="0" smtClean="0"/>
              <a:t>formule: </a:t>
            </a:r>
            <a:r>
              <a:rPr lang="fr-FR" b="1" dirty="0"/>
              <a:t>A</a:t>
            </a:r>
            <a:r>
              <a:rPr lang="fr-FR" b="1" dirty="0" smtClean="0"/>
              <a:t>=(p</a:t>
            </a:r>
            <a:r>
              <a:rPr lang="fr-FR" b="1" dirty="0"/>
              <a:t>⇒(</a:t>
            </a:r>
            <a:r>
              <a:rPr lang="fr-FR" b="1" dirty="0" err="1"/>
              <a:t>q⇒r</a:t>
            </a:r>
            <a:r>
              <a:rPr lang="fr-FR" b="1" dirty="0"/>
              <a:t>))⇒(r∨¬p)</a:t>
            </a:r>
            <a:r>
              <a:rPr lang="fr-FR" dirty="0"/>
              <a:t>. </a:t>
            </a:r>
            <a:endParaRPr lang="fr-FR" dirty="0" smtClean="0"/>
          </a:p>
          <a:p>
            <a:pPr algn="just"/>
            <a:r>
              <a:rPr lang="fr-FR" dirty="0" smtClean="0"/>
              <a:t>Donner </a:t>
            </a:r>
            <a:r>
              <a:rPr lang="fr-FR" dirty="0"/>
              <a:t>la table de vérité de la formule </a:t>
            </a:r>
            <a:r>
              <a:rPr lang="fr-FR" dirty="0" smtClean="0"/>
              <a:t>A. </a:t>
            </a:r>
          </a:p>
          <a:p>
            <a:pPr algn="just"/>
            <a:r>
              <a:rPr lang="fr-FR" dirty="0" smtClean="0"/>
              <a:t>Dire </a:t>
            </a:r>
            <a:r>
              <a:rPr lang="fr-FR" dirty="0"/>
              <a:t>si la formule est valide, satisfiable, </a:t>
            </a:r>
            <a:r>
              <a:rPr lang="fr-FR" dirty="0" err="1"/>
              <a:t>insatisfiable</a:t>
            </a:r>
            <a:r>
              <a:rPr lang="fr-FR" dirty="0"/>
              <a:t>?  </a:t>
            </a:r>
            <a:endParaRPr lang="fr-FR" dirty="0" smtClean="0"/>
          </a:p>
          <a:p>
            <a:pPr algn="just"/>
            <a:r>
              <a:rPr lang="fr-FR" dirty="0" smtClean="0"/>
              <a:t>La </a:t>
            </a:r>
            <a:r>
              <a:rPr lang="fr-FR" dirty="0"/>
              <a:t>formule P a-t-elle un modèle? si oui lequel</a:t>
            </a:r>
            <a:r>
              <a:rPr lang="fr-FR" dirty="0" smtClean="0"/>
              <a:t>?</a:t>
            </a:r>
          </a:p>
          <a:p>
            <a:pPr algn="just"/>
            <a:r>
              <a:rPr lang="fr-FR" dirty="0" smtClean="0"/>
              <a:t>Donner </a:t>
            </a:r>
            <a:r>
              <a:rPr lang="fr-FR" dirty="0"/>
              <a:t>la forme normale conjonctive et la forme normale disjonctive de la formule </a:t>
            </a:r>
            <a:r>
              <a:rPr lang="fr-FR" dirty="0" smtClean="0"/>
              <a:t>A. </a:t>
            </a:r>
            <a:endParaRPr lang="fr-FR" dirty="0"/>
          </a:p>
        </p:txBody>
      </p:sp>
    </p:spTree>
    <p:extLst>
      <p:ext uri="{BB962C8B-B14F-4D97-AF65-F5344CB8AC3E}">
        <p14:creationId xmlns:p14="http://schemas.microsoft.com/office/powerpoint/2010/main" val="24219131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La syntaxe du langage propositionnel : </a:t>
            </a:r>
            <a:r>
              <a:rPr lang="fr-FR" dirty="0" smtClean="0"/>
              <a:t>constantes</a:t>
            </a:r>
            <a:endParaRPr lang="fr-FR" dirty="0"/>
          </a:p>
        </p:txBody>
      </p:sp>
      <p:sp>
        <p:nvSpPr>
          <p:cNvPr id="3" name="Espace réservé du contenu 2"/>
          <p:cNvSpPr>
            <a:spLocks noGrp="1"/>
          </p:cNvSpPr>
          <p:nvPr>
            <p:ph idx="1"/>
          </p:nvPr>
        </p:nvSpPr>
        <p:spPr/>
        <p:txBody>
          <a:bodyPr/>
          <a:lstStyle/>
          <a:p>
            <a:r>
              <a:rPr lang="fr-FR" b="1" dirty="0">
                <a:solidFill>
                  <a:schemeClr val="accent5">
                    <a:lumMod val="50000"/>
                  </a:schemeClr>
                </a:solidFill>
              </a:rPr>
              <a:t>T</a:t>
            </a:r>
            <a:r>
              <a:rPr lang="fr-FR" dirty="0"/>
              <a:t> </a:t>
            </a:r>
            <a:r>
              <a:rPr lang="fr-FR" dirty="0" smtClean="0"/>
              <a:t> / vrai / 1</a:t>
            </a:r>
          </a:p>
          <a:p>
            <a:r>
              <a:rPr lang="fr-FR" b="1" dirty="0" smtClean="0">
                <a:solidFill>
                  <a:schemeClr val="accent5">
                    <a:lumMod val="50000"/>
                  </a:schemeClr>
                </a:solidFill>
              </a:rPr>
              <a:t>Ʇ</a:t>
            </a:r>
            <a:r>
              <a:rPr lang="fr-FR" dirty="0" smtClean="0"/>
              <a:t>  / faux / 0</a:t>
            </a:r>
            <a:endParaRPr lang="fr-FR" dirty="0"/>
          </a:p>
        </p:txBody>
      </p:sp>
    </p:spTree>
    <p:extLst>
      <p:ext uri="{BB962C8B-B14F-4D97-AF65-F5344CB8AC3E}">
        <p14:creationId xmlns:p14="http://schemas.microsoft.com/office/powerpoint/2010/main" val="180191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solution</a:t>
            </a:r>
            <a:br>
              <a:rPr lang="fr-FR" dirty="0" smtClean="0"/>
            </a:br>
            <a:r>
              <a:rPr lang="fr-FR" b="1" dirty="0"/>
              <a:t>A=(p⇒(</a:t>
            </a:r>
            <a:r>
              <a:rPr lang="fr-FR" b="1" dirty="0" err="1"/>
              <a:t>q⇒r</a:t>
            </a:r>
            <a:r>
              <a:rPr lang="fr-FR" b="1" dirty="0"/>
              <a:t>))⇒(r∨¬p)</a:t>
            </a:r>
            <a:endParaRPr lang="fr-FR"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236854581"/>
              </p:ext>
            </p:extLst>
          </p:nvPr>
        </p:nvGraphicFramePr>
        <p:xfrm>
          <a:off x="457200" y="1628800"/>
          <a:ext cx="8229600" cy="3337560"/>
        </p:xfrm>
        <a:graphic>
          <a:graphicData uri="http://schemas.openxmlformats.org/drawingml/2006/table">
            <a:tbl>
              <a:tblPr firstRow="1" bandRow="1">
                <a:tableStyleId>{5C22544A-7EE6-4342-B048-85BDC9FD1C3A}</a:tableStyleId>
              </a:tblPr>
              <a:tblGrid>
                <a:gridCol w="914400"/>
                <a:gridCol w="914400"/>
                <a:gridCol w="914400"/>
                <a:gridCol w="914400"/>
                <a:gridCol w="1177280"/>
                <a:gridCol w="651520"/>
                <a:gridCol w="914400"/>
                <a:gridCol w="914400"/>
                <a:gridCol w="914400"/>
              </a:tblGrid>
              <a:tr h="370840">
                <a:tc>
                  <a:txBody>
                    <a:bodyPr/>
                    <a:lstStyle/>
                    <a:p>
                      <a:pPr algn="ctr"/>
                      <a:r>
                        <a:rPr lang="fr-FR" b="1" dirty="0" smtClean="0"/>
                        <a:t>p</a:t>
                      </a:r>
                      <a:endParaRPr lang="fr-FR" b="1" dirty="0"/>
                    </a:p>
                  </a:txBody>
                  <a:tcPr/>
                </a:tc>
                <a:tc>
                  <a:txBody>
                    <a:bodyPr/>
                    <a:lstStyle/>
                    <a:p>
                      <a:pPr algn="ctr"/>
                      <a:r>
                        <a:rPr lang="fr-FR" b="1" dirty="0" smtClean="0"/>
                        <a:t>q</a:t>
                      </a:r>
                      <a:endParaRPr lang="fr-FR" b="1" dirty="0"/>
                    </a:p>
                  </a:txBody>
                  <a:tcPr/>
                </a:tc>
                <a:tc>
                  <a:txBody>
                    <a:bodyPr/>
                    <a:lstStyle/>
                    <a:p>
                      <a:pPr algn="ctr"/>
                      <a:r>
                        <a:rPr lang="fr-FR" b="1" dirty="0" smtClean="0"/>
                        <a:t>r</a:t>
                      </a:r>
                      <a:endParaRPr lang="fr-FR" b="1" dirty="0"/>
                    </a:p>
                  </a:txBody>
                  <a:tcPr/>
                </a:tc>
                <a:tc>
                  <a:txBody>
                    <a:bodyPr/>
                    <a:lstStyle/>
                    <a:p>
                      <a:pPr algn="ctr"/>
                      <a:r>
                        <a:rPr lang="fr-FR" b="1" dirty="0" err="1" smtClean="0"/>
                        <a:t>q⇒r</a:t>
                      </a:r>
                      <a:endParaRPr lang="fr-FR" b="1" dirty="0"/>
                    </a:p>
                  </a:txBody>
                  <a:tcPr/>
                </a:tc>
                <a:tc>
                  <a:txBody>
                    <a:bodyPr/>
                    <a:lstStyle/>
                    <a:p>
                      <a:pPr algn="ctr"/>
                      <a:r>
                        <a:rPr lang="fr-FR" b="1" dirty="0" smtClean="0"/>
                        <a:t>p⇒(</a:t>
                      </a:r>
                      <a:r>
                        <a:rPr lang="fr-FR" b="1" dirty="0" err="1" smtClean="0"/>
                        <a:t>q⇒r</a:t>
                      </a:r>
                      <a:r>
                        <a:rPr lang="fr-FR" b="1" dirty="0" smtClean="0"/>
                        <a:t>)</a:t>
                      </a:r>
                      <a:endParaRPr lang="fr-FR" b="1" dirty="0"/>
                    </a:p>
                  </a:txBody>
                  <a:tcPr/>
                </a:tc>
                <a:tc>
                  <a:txBody>
                    <a:bodyPr/>
                    <a:lstStyle/>
                    <a:p>
                      <a:pPr algn="ctr"/>
                      <a:r>
                        <a:rPr lang="fr-FR" b="1" dirty="0" smtClean="0"/>
                        <a:t>¬p</a:t>
                      </a:r>
                      <a:endParaRPr lang="fr-FR" b="1" dirty="0"/>
                    </a:p>
                  </a:txBody>
                  <a:tcPr/>
                </a:tc>
                <a:tc>
                  <a:txBody>
                    <a:bodyPr/>
                    <a:lstStyle/>
                    <a:p>
                      <a:pPr algn="ctr"/>
                      <a:r>
                        <a:rPr lang="fr-FR" b="1" dirty="0" smtClean="0"/>
                        <a:t>r∨¬p</a:t>
                      </a:r>
                      <a:endParaRPr lang="fr-FR" b="1" dirty="0"/>
                    </a:p>
                  </a:txBody>
                  <a:tcPr/>
                </a:tc>
                <a:tc>
                  <a:txBody>
                    <a:bodyPr/>
                    <a:lstStyle/>
                    <a:p>
                      <a:pPr algn="ctr"/>
                      <a:r>
                        <a:rPr lang="fr-FR" b="1" dirty="0" smtClean="0">
                          <a:solidFill>
                            <a:srgbClr val="FF0000"/>
                          </a:solidFill>
                        </a:rPr>
                        <a:t>A</a:t>
                      </a:r>
                      <a:endParaRPr lang="fr-FR" b="1" dirty="0">
                        <a:solidFill>
                          <a:srgbClr val="FF0000"/>
                        </a:solidFill>
                      </a:endParaRPr>
                    </a:p>
                  </a:txBody>
                  <a:tcPr/>
                </a:tc>
                <a:tc>
                  <a:txBody>
                    <a:bodyPr/>
                    <a:lstStyle/>
                    <a:p>
                      <a:pPr algn="ctr"/>
                      <a:r>
                        <a:rPr lang="fr-FR" b="1" dirty="0" smtClean="0"/>
                        <a:t>¬A</a:t>
                      </a:r>
                      <a:endParaRPr lang="fr-FR" b="1" dirty="0"/>
                    </a:p>
                  </a:txBody>
                  <a:tcPr/>
                </a:tc>
              </a:tr>
              <a:tr h="370840">
                <a:tc>
                  <a:txBody>
                    <a:bodyPr/>
                    <a:lstStyle/>
                    <a:p>
                      <a:pPr algn="ctr"/>
                      <a:r>
                        <a:rPr lang="fr-FR" b="1" dirty="0" smtClean="0"/>
                        <a:t>0</a:t>
                      </a:r>
                      <a:endParaRPr lang="fr-FR" b="1" dirty="0"/>
                    </a:p>
                  </a:txBody>
                  <a:tcPr/>
                </a:tc>
                <a:tc>
                  <a:txBody>
                    <a:bodyPr/>
                    <a:lstStyle/>
                    <a:p>
                      <a:pPr algn="ctr"/>
                      <a:r>
                        <a:rPr lang="fr-FR" b="1" dirty="0" smtClean="0"/>
                        <a:t>0</a:t>
                      </a:r>
                      <a:endParaRPr lang="fr-FR" b="1" dirty="0"/>
                    </a:p>
                  </a:txBody>
                  <a:tcPr/>
                </a:tc>
                <a:tc>
                  <a:txBody>
                    <a:bodyPr/>
                    <a:lstStyle/>
                    <a:p>
                      <a:pPr algn="ctr"/>
                      <a:r>
                        <a:rPr lang="fr-FR" b="1" dirty="0" smtClean="0"/>
                        <a:t>0</a:t>
                      </a:r>
                      <a:endParaRPr lang="fr-FR" b="1" dirty="0"/>
                    </a:p>
                  </a:txBody>
                  <a:tcPr/>
                </a:tc>
                <a:tc>
                  <a:txBody>
                    <a:bodyPr/>
                    <a:lstStyle/>
                    <a:p>
                      <a:pPr algn="ctr"/>
                      <a:r>
                        <a:rPr lang="fr-FR" b="1" dirty="0" smtClean="0"/>
                        <a:t>1</a:t>
                      </a:r>
                      <a:endParaRPr lang="fr-FR" b="1" dirty="0"/>
                    </a:p>
                  </a:txBody>
                  <a:tcPr/>
                </a:tc>
                <a:tc>
                  <a:txBody>
                    <a:bodyPr/>
                    <a:lstStyle/>
                    <a:p>
                      <a:pPr algn="ctr"/>
                      <a:r>
                        <a:rPr lang="fr-FR" b="1" dirty="0" smtClean="0"/>
                        <a:t>1</a:t>
                      </a:r>
                      <a:endParaRPr lang="fr-FR" b="1" dirty="0"/>
                    </a:p>
                  </a:txBody>
                  <a:tcPr/>
                </a:tc>
                <a:tc>
                  <a:txBody>
                    <a:bodyPr/>
                    <a:lstStyle/>
                    <a:p>
                      <a:pPr algn="ctr"/>
                      <a:r>
                        <a:rPr lang="fr-FR" b="1" dirty="0" smtClean="0"/>
                        <a:t>1</a:t>
                      </a:r>
                      <a:endParaRPr lang="fr-FR" b="1" dirty="0"/>
                    </a:p>
                  </a:txBody>
                  <a:tcPr/>
                </a:tc>
                <a:tc>
                  <a:txBody>
                    <a:bodyPr/>
                    <a:lstStyle/>
                    <a:p>
                      <a:pPr algn="ctr"/>
                      <a:r>
                        <a:rPr lang="fr-FR" b="1" dirty="0" smtClean="0"/>
                        <a:t>1</a:t>
                      </a:r>
                      <a:endParaRPr lang="fr-FR" b="1" dirty="0"/>
                    </a:p>
                  </a:txBody>
                  <a:tcPr/>
                </a:tc>
                <a:tc>
                  <a:txBody>
                    <a:bodyPr/>
                    <a:lstStyle/>
                    <a:p>
                      <a:pPr algn="ctr"/>
                      <a:r>
                        <a:rPr lang="fr-FR" b="1" dirty="0" smtClean="0"/>
                        <a:t>1</a:t>
                      </a:r>
                      <a:endParaRPr lang="fr-FR" b="1" dirty="0"/>
                    </a:p>
                  </a:txBody>
                  <a:tcPr/>
                </a:tc>
                <a:tc>
                  <a:txBody>
                    <a:bodyPr/>
                    <a:lstStyle/>
                    <a:p>
                      <a:pPr algn="ctr"/>
                      <a:r>
                        <a:rPr lang="fr-FR" b="1" dirty="0" smtClean="0"/>
                        <a:t>0</a:t>
                      </a:r>
                      <a:endParaRPr lang="fr-FR" b="1" dirty="0"/>
                    </a:p>
                  </a:txBody>
                  <a:tcPr/>
                </a:tc>
              </a:tr>
              <a:tr h="370840">
                <a:tc>
                  <a:txBody>
                    <a:bodyPr/>
                    <a:lstStyle/>
                    <a:p>
                      <a:pPr algn="ctr"/>
                      <a:r>
                        <a:rPr lang="fr-FR" b="1" dirty="0" smtClean="0"/>
                        <a:t>0</a:t>
                      </a:r>
                      <a:endParaRPr lang="fr-FR" b="1" dirty="0"/>
                    </a:p>
                  </a:txBody>
                  <a:tcPr/>
                </a:tc>
                <a:tc>
                  <a:txBody>
                    <a:bodyPr/>
                    <a:lstStyle/>
                    <a:p>
                      <a:pPr algn="ctr"/>
                      <a:r>
                        <a:rPr lang="fr-FR" b="1" dirty="0" smtClean="0"/>
                        <a:t>0</a:t>
                      </a:r>
                      <a:endParaRPr lang="fr-FR" b="1" dirty="0"/>
                    </a:p>
                  </a:txBody>
                  <a:tcPr/>
                </a:tc>
                <a:tc>
                  <a:txBody>
                    <a:bodyPr/>
                    <a:lstStyle/>
                    <a:p>
                      <a:pPr algn="ctr"/>
                      <a:r>
                        <a:rPr lang="fr-FR" b="1" dirty="0" smtClean="0"/>
                        <a:t>1</a:t>
                      </a:r>
                      <a:endParaRPr lang="fr-FR" b="1" dirty="0"/>
                    </a:p>
                  </a:txBody>
                  <a:tcPr/>
                </a:tc>
                <a:tc>
                  <a:txBody>
                    <a:bodyPr/>
                    <a:lstStyle/>
                    <a:p>
                      <a:pPr algn="ctr"/>
                      <a:r>
                        <a:rPr lang="fr-FR" b="1" dirty="0" smtClean="0"/>
                        <a:t>1</a:t>
                      </a:r>
                      <a:endParaRPr lang="fr-FR" b="1" dirty="0"/>
                    </a:p>
                  </a:txBody>
                  <a:tcPr/>
                </a:tc>
                <a:tc>
                  <a:txBody>
                    <a:bodyPr/>
                    <a:lstStyle/>
                    <a:p>
                      <a:pPr algn="ctr"/>
                      <a:r>
                        <a:rPr lang="fr-FR" b="1" dirty="0" smtClean="0"/>
                        <a:t>1</a:t>
                      </a:r>
                      <a:endParaRPr lang="fr-FR" b="1" dirty="0"/>
                    </a:p>
                  </a:txBody>
                  <a:tcPr/>
                </a:tc>
                <a:tc>
                  <a:txBody>
                    <a:bodyPr/>
                    <a:lstStyle/>
                    <a:p>
                      <a:pPr algn="ctr"/>
                      <a:r>
                        <a:rPr lang="fr-FR" b="1" dirty="0" smtClean="0"/>
                        <a:t>1</a:t>
                      </a:r>
                      <a:endParaRPr lang="fr-FR" b="1" dirty="0"/>
                    </a:p>
                  </a:txBody>
                  <a:tcPr/>
                </a:tc>
                <a:tc>
                  <a:txBody>
                    <a:bodyPr/>
                    <a:lstStyle/>
                    <a:p>
                      <a:pPr algn="ctr"/>
                      <a:r>
                        <a:rPr lang="fr-FR" b="1" dirty="0" smtClean="0"/>
                        <a:t>1</a:t>
                      </a:r>
                      <a:endParaRPr lang="fr-FR" b="1" dirty="0"/>
                    </a:p>
                  </a:txBody>
                  <a:tcPr/>
                </a:tc>
                <a:tc>
                  <a:txBody>
                    <a:bodyPr/>
                    <a:lstStyle/>
                    <a:p>
                      <a:pPr algn="ctr"/>
                      <a:r>
                        <a:rPr lang="fr-FR" b="1" dirty="0" smtClean="0"/>
                        <a:t>1</a:t>
                      </a:r>
                      <a:endParaRPr lang="fr-FR" b="1" dirty="0"/>
                    </a:p>
                  </a:txBody>
                  <a:tcPr/>
                </a:tc>
                <a:tc>
                  <a:txBody>
                    <a:bodyPr/>
                    <a:lstStyle/>
                    <a:p>
                      <a:pPr algn="ctr"/>
                      <a:r>
                        <a:rPr lang="fr-FR" b="1" dirty="0" smtClean="0"/>
                        <a:t>0</a:t>
                      </a:r>
                      <a:endParaRPr lang="fr-FR" b="1" dirty="0"/>
                    </a:p>
                  </a:txBody>
                  <a:tcPr/>
                </a:tc>
              </a:tr>
              <a:tr h="370840">
                <a:tc>
                  <a:txBody>
                    <a:bodyPr/>
                    <a:lstStyle/>
                    <a:p>
                      <a:pPr algn="ctr"/>
                      <a:r>
                        <a:rPr lang="fr-FR" b="1" dirty="0" smtClean="0"/>
                        <a:t>0</a:t>
                      </a:r>
                      <a:endParaRPr lang="fr-FR" b="1" dirty="0"/>
                    </a:p>
                  </a:txBody>
                  <a:tcPr/>
                </a:tc>
                <a:tc>
                  <a:txBody>
                    <a:bodyPr/>
                    <a:lstStyle/>
                    <a:p>
                      <a:pPr algn="ctr"/>
                      <a:r>
                        <a:rPr lang="fr-FR" b="1" dirty="0" smtClean="0"/>
                        <a:t>1</a:t>
                      </a:r>
                      <a:endParaRPr lang="fr-FR" b="1" dirty="0"/>
                    </a:p>
                  </a:txBody>
                  <a:tcPr/>
                </a:tc>
                <a:tc>
                  <a:txBody>
                    <a:bodyPr/>
                    <a:lstStyle/>
                    <a:p>
                      <a:pPr algn="ctr"/>
                      <a:r>
                        <a:rPr lang="fr-FR" b="1" dirty="0" smtClean="0"/>
                        <a:t>0</a:t>
                      </a:r>
                      <a:endParaRPr lang="fr-FR" b="1" dirty="0"/>
                    </a:p>
                  </a:txBody>
                  <a:tcPr/>
                </a:tc>
                <a:tc>
                  <a:txBody>
                    <a:bodyPr/>
                    <a:lstStyle/>
                    <a:p>
                      <a:pPr algn="ctr"/>
                      <a:r>
                        <a:rPr lang="fr-FR" b="1" dirty="0" smtClean="0"/>
                        <a:t>0</a:t>
                      </a:r>
                      <a:endParaRPr lang="fr-FR" b="1" dirty="0"/>
                    </a:p>
                  </a:txBody>
                  <a:tcPr/>
                </a:tc>
                <a:tc>
                  <a:txBody>
                    <a:bodyPr/>
                    <a:lstStyle/>
                    <a:p>
                      <a:pPr algn="ctr"/>
                      <a:r>
                        <a:rPr lang="fr-FR" b="1" dirty="0" smtClean="0"/>
                        <a:t>1</a:t>
                      </a:r>
                      <a:endParaRPr lang="fr-FR" b="1" dirty="0"/>
                    </a:p>
                  </a:txBody>
                  <a:tcPr/>
                </a:tc>
                <a:tc>
                  <a:txBody>
                    <a:bodyPr/>
                    <a:lstStyle/>
                    <a:p>
                      <a:pPr algn="ctr"/>
                      <a:r>
                        <a:rPr lang="fr-FR" b="1" dirty="0" smtClean="0"/>
                        <a:t>1</a:t>
                      </a:r>
                      <a:endParaRPr lang="fr-FR" b="1" dirty="0"/>
                    </a:p>
                  </a:txBody>
                  <a:tcPr/>
                </a:tc>
                <a:tc>
                  <a:txBody>
                    <a:bodyPr/>
                    <a:lstStyle/>
                    <a:p>
                      <a:pPr algn="ctr"/>
                      <a:r>
                        <a:rPr lang="fr-FR" b="1" dirty="0" smtClean="0"/>
                        <a:t>1</a:t>
                      </a:r>
                      <a:endParaRPr lang="fr-FR" b="1" dirty="0"/>
                    </a:p>
                  </a:txBody>
                  <a:tcPr/>
                </a:tc>
                <a:tc>
                  <a:txBody>
                    <a:bodyPr/>
                    <a:lstStyle/>
                    <a:p>
                      <a:pPr algn="ctr"/>
                      <a:r>
                        <a:rPr lang="fr-FR" b="1" dirty="0" smtClean="0"/>
                        <a:t>1</a:t>
                      </a:r>
                      <a:endParaRPr lang="fr-FR" b="1" dirty="0"/>
                    </a:p>
                  </a:txBody>
                  <a:tcPr/>
                </a:tc>
                <a:tc>
                  <a:txBody>
                    <a:bodyPr/>
                    <a:lstStyle/>
                    <a:p>
                      <a:pPr algn="ctr"/>
                      <a:r>
                        <a:rPr lang="fr-FR" b="1" dirty="0" smtClean="0"/>
                        <a:t>0</a:t>
                      </a:r>
                      <a:endParaRPr lang="fr-FR" b="1" dirty="0"/>
                    </a:p>
                  </a:txBody>
                  <a:tcPr/>
                </a:tc>
              </a:tr>
              <a:tr h="370840">
                <a:tc>
                  <a:txBody>
                    <a:bodyPr/>
                    <a:lstStyle/>
                    <a:p>
                      <a:pPr algn="ctr"/>
                      <a:r>
                        <a:rPr lang="fr-FR" b="1" dirty="0" smtClean="0"/>
                        <a:t>0</a:t>
                      </a:r>
                      <a:endParaRPr lang="fr-FR" b="1" dirty="0"/>
                    </a:p>
                  </a:txBody>
                  <a:tcPr/>
                </a:tc>
                <a:tc>
                  <a:txBody>
                    <a:bodyPr/>
                    <a:lstStyle/>
                    <a:p>
                      <a:pPr algn="ctr"/>
                      <a:r>
                        <a:rPr lang="fr-FR" b="1" dirty="0" smtClean="0"/>
                        <a:t>1</a:t>
                      </a:r>
                      <a:endParaRPr lang="fr-FR" b="1" dirty="0"/>
                    </a:p>
                  </a:txBody>
                  <a:tcPr/>
                </a:tc>
                <a:tc>
                  <a:txBody>
                    <a:bodyPr/>
                    <a:lstStyle/>
                    <a:p>
                      <a:pPr algn="ctr"/>
                      <a:r>
                        <a:rPr lang="fr-FR" b="1" dirty="0" smtClean="0"/>
                        <a:t>1</a:t>
                      </a:r>
                      <a:endParaRPr lang="fr-FR" b="1" dirty="0"/>
                    </a:p>
                  </a:txBody>
                  <a:tcPr/>
                </a:tc>
                <a:tc>
                  <a:txBody>
                    <a:bodyPr/>
                    <a:lstStyle/>
                    <a:p>
                      <a:pPr algn="ctr"/>
                      <a:r>
                        <a:rPr lang="fr-FR" b="1" dirty="0" smtClean="0"/>
                        <a:t>1</a:t>
                      </a:r>
                      <a:endParaRPr lang="fr-FR" b="1" dirty="0"/>
                    </a:p>
                  </a:txBody>
                  <a:tcPr/>
                </a:tc>
                <a:tc>
                  <a:txBody>
                    <a:bodyPr/>
                    <a:lstStyle/>
                    <a:p>
                      <a:pPr algn="ctr"/>
                      <a:r>
                        <a:rPr lang="fr-FR" b="1" dirty="0" smtClean="0"/>
                        <a:t>1</a:t>
                      </a:r>
                      <a:endParaRPr lang="fr-FR" b="1" dirty="0"/>
                    </a:p>
                  </a:txBody>
                  <a:tcPr/>
                </a:tc>
                <a:tc>
                  <a:txBody>
                    <a:bodyPr/>
                    <a:lstStyle/>
                    <a:p>
                      <a:pPr algn="ctr"/>
                      <a:r>
                        <a:rPr lang="fr-FR" b="1" dirty="0" smtClean="0"/>
                        <a:t>1</a:t>
                      </a:r>
                      <a:endParaRPr lang="fr-FR" b="1" dirty="0"/>
                    </a:p>
                  </a:txBody>
                  <a:tcPr/>
                </a:tc>
                <a:tc>
                  <a:txBody>
                    <a:bodyPr/>
                    <a:lstStyle/>
                    <a:p>
                      <a:pPr algn="ctr"/>
                      <a:r>
                        <a:rPr lang="fr-FR" b="1" dirty="0" smtClean="0"/>
                        <a:t>1</a:t>
                      </a:r>
                      <a:endParaRPr lang="fr-FR" b="1" dirty="0"/>
                    </a:p>
                  </a:txBody>
                  <a:tcPr/>
                </a:tc>
                <a:tc>
                  <a:txBody>
                    <a:bodyPr/>
                    <a:lstStyle/>
                    <a:p>
                      <a:pPr algn="ctr"/>
                      <a:r>
                        <a:rPr lang="fr-FR" b="1" dirty="0" smtClean="0"/>
                        <a:t>1</a:t>
                      </a:r>
                      <a:endParaRPr lang="fr-FR" b="1" dirty="0"/>
                    </a:p>
                  </a:txBody>
                  <a:tcPr/>
                </a:tc>
                <a:tc>
                  <a:txBody>
                    <a:bodyPr/>
                    <a:lstStyle/>
                    <a:p>
                      <a:pPr algn="ctr"/>
                      <a:r>
                        <a:rPr lang="fr-FR" b="1" dirty="0" smtClean="0"/>
                        <a:t>0</a:t>
                      </a:r>
                      <a:endParaRPr lang="fr-FR" b="1" dirty="0"/>
                    </a:p>
                  </a:txBody>
                  <a:tcPr/>
                </a:tc>
              </a:tr>
              <a:tr h="370840">
                <a:tc>
                  <a:txBody>
                    <a:bodyPr/>
                    <a:lstStyle/>
                    <a:p>
                      <a:pPr algn="ctr"/>
                      <a:r>
                        <a:rPr lang="fr-FR" b="1" dirty="0" smtClean="0"/>
                        <a:t>1</a:t>
                      </a:r>
                      <a:endParaRPr lang="fr-FR" b="1" dirty="0"/>
                    </a:p>
                  </a:txBody>
                  <a:tcPr>
                    <a:solidFill>
                      <a:schemeClr val="accent5">
                        <a:lumMod val="20000"/>
                        <a:lumOff val="80000"/>
                      </a:schemeClr>
                    </a:solidFill>
                  </a:tcPr>
                </a:tc>
                <a:tc>
                  <a:txBody>
                    <a:bodyPr/>
                    <a:lstStyle/>
                    <a:p>
                      <a:pPr algn="ctr"/>
                      <a:r>
                        <a:rPr lang="fr-FR" b="1" dirty="0" smtClean="0"/>
                        <a:t>0</a:t>
                      </a:r>
                      <a:endParaRPr lang="fr-FR" b="1" dirty="0"/>
                    </a:p>
                  </a:txBody>
                  <a:tcPr>
                    <a:solidFill>
                      <a:schemeClr val="accent5">
                        <a:lumMod val="20000"/>
                        <a:lumOff val="80000"/>
                      </a:schemeClr>
                    </a:solidFill>
                  </a:tcPr>
                </a:tc>
                <a:tc>
                  <a:txBody>
                    <a:bodyPr/>
                    <a:lstStyle/>
                    <a:p>
                      <a:pPr algn="ctr"/>
                      <a:r>
                        <a:rPr lang="fr-FR" b="1" dirty="0" smtClean="0"/>
                        <a:t>0</a:t>
                      </a:r>
                      <a:endParaRPr lang="fr-FR" b="1" dirty="0"/>
                    </a:p>
                  </a:txBody>
                  <a:tcPr>
                    <a:solidFill>
                      <a:schemeClr val="accent5">
                        <a:lumMod val="20000"/>
                        <a:lumOff val="80000"/>
                      </a:schemeClr>
                    </a:solidFill>
                  </a:tcPr>
                </a:tc>
                <a:tc>
                  <a:txBody>
                    <a:bodyPr/>
                    <a:lstStyle/>
                    <a:p>
                      <a:pPr algn="ctr"/>
                      <a:r>
                        <a:rPr lang="fr-FR" b="1" dirty="0" smtClean="0"/>
                        <a:t>1</a:t>
                      </a:r>
                      <a:endParaRPr lang="fr-FR" b="1" dirty="0"/>
                    </a:p>
                  </a:txBody>
                  <a:tcPr>
                    <a:solidFill>
                      <a:schemeClr val="accent5">
                        <a:lumMod val="20000"/>
                        <a:lumOff val="80000"/>
                      </a:schemeClr>
                    </a:solidFill>
                  </a:tcPr>
                </a:tc>
                <a:tc>
                  <a:txBody>
                    <a:bodyPr/>
                    <a:lstStyle/>
                    <a:p>
                      <a:pPr algn="ctr"/>
                      <a:r>
                        <a:rPr lang="fr-FR" b="1" dirty="0" smtClean="0"/>
                        <a:t>1</a:t>
                      </a:r>
                      <a:endParaRPr lang="fr-FR" b="1" dirty="0"/>
                    </a:p>
                  </a:txBody>
                  <a:tcPr>
                    <a:solidFill>
                      <a:schemeClr val="accent5">
                        <a:lumMod val="20000"/>
                        <a:lumOff val="80000"/>
                      </a:schemeClr>
                    </a:solidFill>
                  </a:tcPr>
                </a:tc>
                <a:tc>
                  <a:txBody>
                    <a:bodyPr/>
                    <a:lstStyle/>
                    <a:p>
                      <a:pPr algn="ctr"/>
                      <a:r>
                        <a:rPr lang="fr-FR" b="1" dirty="0" smtClean="0"/>
                        <a:t>0</a:t>
                      </a:r>
                      <a:endParaRPr lang="fr-FR" b="1" dirty="0"/>
                    </a:p>
                  </a:txBody>
                  <a:tcPr>
                    <a:solidFill>
                      <a:schemeClr val="accent5">
                        <a:lumMod val="20000"/>
                        <a:lumOff val="80000"/>
                      </a:schemeClr>
                    </a:solidFill>
                  </a:tcPr>
                </a:tc>
                <a:tc>
                  <a:txBody>
                    <a:bodyPr/>
                    <a:lstStyle/>
                    <a:p>
                      <a:pPr algn="ctr"/>
                      <a:r>
                        <a:rPr lang="fr-FR" b="1" dirty="0" smtClean="0"/>
                        <a:t>0</a:t>
                      </a:r>
                      <a:endParaRPr lang="fr-FR" b="1" dirty="0"/>
                    </a:p>
                  </a:txBody>
                  <a:tcPr>
                    <a:solidFill>
                      <a:schemeClr val="accent5">
                        <a:lumMod val="20000"/>
                        <a:lumOff val="80000"/>
                      </a:schemeClr>
                    </a:solidFill>
                  </a:tcPr>
                </a:tc>
                <a:tc>
                  <a:txBody>
                    <a:bodyPr/>
                    <a:lstStyle/>
                    <a:p>
                      <a:pPr algn="ctr"/>
                      <a:r>
                        <a:rPr lang="fr-FR" b="1" dirty="0" smtClean="0">
                          <a:solidFill>
                            <a:srgbClr val="FF0000"/>
                          </a:solidFill>
                        </a:rPr>
                        <a:t>0</a:t>
                      </a:r>
                      <a:endParaRPr lang="fr-FR" b="1" dirty="0">
                        <a:solidFill>
                          <a:srgbClr val="FF0000"/>
                        </a:solidFill>
                      </a:endParaRPr>
                    </a:p>
                  </a:txBody>
                  <a:tcPr>
                    <a:solidFill>
                      <a:schemeClr val="accent5">
                        <a:lumMod val="20000"/>
                        <a:lumOff val="80000"/>
                      </a:schemeClr>
                    </a:solidFill>
                  </a:tcPr>
                </a:tc>
                <a:tc>
                  <a:txBody>
                    <a:bodyPr/>
                    <a:lstStyle/>
                    <a:p>
                      <a:pPr algn="ctr"/>
                      <a:r>
                        <a:rPr lang="fr-FR" b="1" dirty="0" smtClean="0"/>
                        <a:t>1</a:t>
                      </a:r>
                      <a:endParaRPr lang="fr-FR" b="1" dirty="0"/>
                    </a:p>
                  </a:txBody>
                  <a:tcPr>
                    <a:solidFill>
                      <a:schemeClr val="accent5">
                        <a:lumMod val="20000"/>
                        <a:lumOff val="80000"/>
                      </a:schemeClr>
                    </a:solidFill>
                  </a:tcPr>
                </a:tc>
              </a:tr>
              <a:tr h="370840">
                <a:tc>
                  <a:txBody>
                    <a:bodyPr/>
                    <a:lstStyle/>
                    <a:p>
                      <a:pPr algn="ctr"/>
                      <a:r>
                        <a:rPr lang="fr-FR" b="1" dirty="0" smtClean="0"/>
                        <a:t>1</a:t>
                      </a:r>
                      <a:endParaRPr lang="fr-FR" b="1" dirty="0"/>
                    </a:p>
                  </a:txBody>
                  <a:tcPr/>
                </a:tc>
                <a:tc>
                  <a:txBody>
                    <a:bodyPr/>
                    <a:lstStyle/>
                    <a:p>
                      <a:pPr algn="ctr"/>
                      <a:r>
                        <a:rPr lang="fr-FR" b="1" dirty="0" smtClean="0"/>
                        <a:t>0</a:t>
                      </a:r>
                      <a:endParaRPr lang="fr-FR" b="1" dirty="0"/>
                    </a:p>
                  </a:txBody>
                  <a:tcPr/>
                </a:tc>
                <a:tc>
                  <a:txBody>
                    <a:bodyPr/>
                    <a:lstStyle/>
                    <a:p>
                      <a:pPr algn="ctr"/>
                      <a:r>
                        <a:rPr lang="fr-FR" b="1" dirty="0" smtClean="0"/>
                        <a:t>1</a:t>
                      </a:r>
                      <a:endParaRPr lang="fr-FR" b="1" dirty="0"/>
                    </a:p>
                  </a:txBody>
                  <a:tcPr/>
                </a:tc>
                <a:tc>
                  <a:txBody>
                    <a:bodyPr/>
                    <a:lstStyle/>
                    <a:p>
                      <a:pPr algn="ctr"/>
                      <a:r>
                        <a:rPr lang="fr-FR" b="1" dirty="0" smtClean="0"/>
                        <a:t>1</a:t>
                      </a:r>
                      <a:endParaRPr lang="fr-FR" b="1" dirty="0"/>
                    </a:p>
                  </a:txBody>
                  <a:tcPr/>
                </a:tc>
                <a:tc>
                  <a:txBody>
                    <a:bodyPr/>
                    <a:lstStyle/>
                    <a:p>
                      <a:pPr algn="ctr"/>
                      <a:r>
                        <a:rPr lang="fr-FR" b="1" dirty="0" smtClean="0"/>
                        <a:t>1</a:t>
                      </a:r>
                      <a:endParaRPr lang="fr-FR" b="1" dirty="0"/>
                    </a:p>
                  </a:txBody>
                  <a:tcPr/>
                </a:tc>
                <a:tc>
                  <a:txBody>
                    <a:bodyPr/>
                    <a:lstStyle/>
                    <a:p>
                      <a:pPr algn="ctr"/>
                      <a:r>
                        <a:rPr lang="fr-FR" b="1" dirty="0" smtClean="0"/>
                        <a:t>0</a:t>
                      </a:r>
                      <a:endParaRPr lang="fr-FR" b="1" dirty="0"/>
                    </a:p>
                  </a:txBody>
                  <a:tcPr/>
                </a:tc>
                <a:tc>
                  <a:txBody>
                    <a:bodyPr/>
                    <a:lstStyle/>
                    <a:p>
                      <a:pPr algn="ctr"/>
                      <a:r>
                        <a:rPr lang="fr-FR" b="1" dirty="0" smtClean="0"/>
                        <a:t>1</a:t>
                      </a:r>
                      <a:endParaRPr lang="fr-FR" b="1" dirty="0"/>
                    </a:p>
                  </a:txBody>
                  <a:tcPr/>
                </a:tc>
                <a:tc>
                  <a:txBody>
                    <a:bodyPr/>
                    <a:lstStyle/>
                    <a:p>
                      <a:pPr algn="ctr"/>
                      <a:r>
                        <a:rPr lang="fr-FR" b="1" dirty="0" smtClean="0"/>
                        <a:t>1</a:t>
                      </a:r>
                      <a:endParaRPr lang="fr-FR" b="1" dirty="0"/>
                    </a:p>
                  </a:txBody>
                  <a:tcPr/>
                </a:tc>
                <a:tc>
                  <a:txBody>
                    <a:bodyPr/>
                    <a:lstStyle/>
                    <a:p>
                      <a:pPr algn="ctr"/>
                      <a:r>
                        <a:rPr lang="fr-FR" b="1" dirty="0" smtClean="0"/>
                        <a:t>0</a:t>
                      </a:r>
                      <a:endParaRPr lang="fr-FR" b="1" dirty="0"/>
                    </a:p>
                  </a:txBody>
                  <a:tcPr/>
                </a:tc>
              </a:tr>
              <a:tr h="370840">
                <a:tc>
                  <a:txBody>
                    <a:bodyPr/>
                    <a:lstStyle/>
                    <a:p>
                      <a:pPr algn="ctr"/>
                      <a:r>
                        <a:rPr lang="fr-FR" b="1" dirty="0" smtClean="0"/>
                        <a:t>1</a:t>
                      </a:r>
                      <a:endParaRPr lang="fr-FR" b="1" dirty="0"/>
                    </a:p>
                  </a:txBody>
                  <a:tcPr/>
                </a:tc>
                <a:tc>
                  <a:txBody>
                    <a:bodyPr/>
                    <a:lstStyle/>
                    <a:p>
                      <a:pPr algn="ctr"/>
                      <a:r>
                        <a:rPr lang="fr-FR" b="1" dirty="0" smtClean="0"/>
                        <a:t>1</a:t>
                      </a:r>
                      <a:endParaRPr lang="fr-FR" b="1" dirty="0"/>
                    </a:p>
                  </a:txBody>
                  <a:tcPr/>
                </a:tc>
                <a:tc>
                  <a:txBody>
                    <a:bodyPr/>
                    <a:lstStyle/>
                    <a:p>
                      <a:pPr algn="ctr"/>
                      <a:r>
                        <a:rPr lang="fr-FR" b="1" dirty="0" smtClean="0"/>
                        <a:t>0</a:t>
                      </a:r>
                      <a:endParaRPr lang="fr-FR" b="1" dirty="0"/>
                    </a:p>
                  </a:txBody>
                  <a:tcPr/>
                </a:tc>
                <a:tc>
                  <a:txBody>
                    <a:bodyPr/>
                    <a:lstStyle/>
                    <a:p>
                      <a:pPr algn="ctr"/>
                      <a:r>
                        <a:rPr lang="fr-FR" b="1" dirty="0" smtClean="0"/>
                        <a:t>0</a:t>
                      </a:r>
                      <a:endParaRPr lang="fr-FR" b="1" dirty="0"/>
                    </a:p>
                  </a:txBody>
                  <a:tcPr/>
                </a:tc>
                <a:tc>
                  <a:txBody>
                    <a:bodyPr/>
                    <a:lstStyle/>
                    <a:p>
                      <a:pPr algn="ctr"/>
                      <a:r>
                        <a:rPr lang="fr-FR" b="1" dirty="0" smtClean="0"/>
                        <a:t>0</a:t>
                      </a:r>
                      <a:endParaRPr lang="fr-FR" b="1" dirty="0"/>
                    </a:p>
                  </a:txBody>
                  <a:tcPr/>
                </a:tc>
                <a:tc>
                  <a:txBody>
                    <a:bodyPr/>
                    <a:lstStyle/>
                    <a:p>
                      <a:pPr algn="ctr"/>
                      <a:r>
                        <a:rPr lang="fr-FR" b="1" dirty="0" smtClean="0"/>
                        <a:t>0</a:t>
                      </a:r>
                      <a:endParaRPr lang="fr-FR" b="1" dirty="0"/>
                    </a:p>
                  </a:txBody>
                  <a:tcPr/>
                </a:tc>
                <a:tc>
                  <a:txBody>
                    <a:bodyPr/>
                    <a:lstStyle/>
                    <a:p>
                      <a:pPr algn="ctr"/>
                      <a:r>
                        <a:rPr lang="fr-FR" b="1" dirty="0" smtClean="0"/>
                        <a:t>0</a:t>
                      </a:r>
                      <a:endParaRPr lang="fr-FR" b="1" dirty="0"/>
                    </a:p>
                  </a:txBody>
                  <a:tcPr/>
                </a:tc>
                <a:tc>
                  <a:txBody>
                    <a:bodyPr/>
                    <a:lstStyle/>
                    <a:p>
                      <a:pPr algn="ctr"/>
                      <a:r>
                        <a:rPr lang="fr-FR" b="1" dirty="0" smtClean="0"/>
                        <a:t>1</a:t>
                      </a:r>
                      <a:endParaRPr lang="fr-FR" b="1" dirty="0"/>
                    </a:p>
                  </a:txBody>
                  <a:tcPr/>
                </a:tc>
                <a:tc>
                  <a:txBody>
                    <a:bodyPr/>
                    <a:lstStyle/>
                    <a:p>
                      <a:pPr algn="ctr"/>
                      <a:r>
                        <a:rPr lang="fr-FR" b="1" dirty="0" smtClean="0"/>
                        <a:t>0</a:t>
                      </a:r>
                      <a:endParaRPr lang="fr-FR" b="1" dirty="0"/>
                    </a:p>
                  </a:txBody>
                  <a:tcPr/>
                </a:tc>
              </a:tr>
              <a:tr h="370840">
                <a:tc>
                  <a:txBody>
                    <a:bodyPr/>
                    <a:lstStyle/>
                    <a:p>
                      <a:pPr algn="ctr"/>
                      <a:r>
                        <a:rPr lang="fr-FR" b="1" dirty="0" smtClean="0"/>
                        <a:t>1</a:t>
                      </a:r>
                      <a:endParaRPr lang="fr-FR" b="1" dirty="0"/>
                    </a:p>
                  </a:txBody>
                  <a:tcPr/>
                </a:tc>
                <a:tc>
                  <a:txBody>
                    <a:bodyPr/>
                    <a:lstStyle/>
                    <a:p>
                      <a:pPr algn="ctr"/>
                      <a:r>
                        <a:rPr lang="fr-FR" b="1" dirty="0" smtClean="0"/>
                        <a:t>1</a:t>
                      </a:r>
                      <a:endParaRPr lang="fr-FR" b="1" dirty="0"/>
                    </a:p>
                  </a:txBody>
                  <a:tcPr/>
                </a:tc>
                <a:tc>
                  <a:txBody>
                    <a:bodyPr/>
                    <a:lstStyle/>
                    <a:p>
                      <a:pPr algn="ctr"/>
                      <a:r>
                        <a:rPr lang="fr-FR" b="1" dirty="0" smtClean="0"/>
                        <a:t>1</a:t>
                      </a:r>
                      <a:endParaRPr lang="fr-FR" b="1" dirty="0"/>
                    </a:p>
                  </a:txBody>
                  <a:tcPr/>
                </a:tc>
                <a:tc>
                  <a:txBody>
                    <a:bodyPr/>
                    <a:lstStyle/>
                    <a:p>
                      <a:pPr algn="ctr"/>
                      <a:r>
                        <a:rPr lang="fr-FR" b="1" dirty="0" smtClean="0"/>
                        <a:t>1</a:t>
                      </a:r>
                      <a:endParaRPr lang="fr-FR" b="1" dirty="0"/>
                    </a:p>
                  </a:txBody>
                  <a:tcPr/>
                </a:tc>
                <a:tc>
                  <a:txBody>
                    <a:bodyPr/>
                    <a:lstStyle/>
                    <a:p>
                      <a:pPr algn="ctr"/>
                      <a:r>
                        <a:rPr lang="fr-FR" b="1" dirty="0" smtClean="0"/>
                        <a:t>1</a:t>
                      </a:r>
                      <a:endParaRPr lang="fr-FR" b="1" dirty="0"/>
                    </a:p>
                  </a:txBody>
                  <a:tcPr/>
                </a:tc>
                <a:tc>
                  <a:txBody>
                    <a:bodyPr/>
                    <a:lstStyle/>
                    <a:p>
                      <a:pPr algn="ctr"/>
                      <a:r>
                        <a:rPr lang="fr-FR" b="1" dirty="0" smtClean="0"/>
                        <a:t>0</a:t>
                      </a:r>
                      <a:endParaRPr lang="fr-FR" b="1" dirty="0"/>
                    </a:p>
                  </a:txBody>
                  <a:tcPr/>
                </a:tc>
                <a:tc>
                  <a:txBody>
                    <a:bodyPr/>
                    <a:lstStyle/>
                    <a:p>
                      <a:pPr algn="ctr"/>
                      <a:r>
                        <a:rPr lang="fr-FR" b="1" dirty="0" smtClean="0"/>
                        <a:t>1</a:t>
                      </a:r>
                      <a:endParaRPr lang="fr-FR" b="1" dirty="0"/>
                    </a:p>
                  </a:txBody>
                  <a:tcPr/>
                </a:tc>
                <a:tc>
                  <a:txBody>
                    <a:bodyPr/>
                    <a:lstStyle/>
                    <a:p>
                      <a:pPr algn="ctr"/>
                      <a:r>
                        <a:rPr lang="fr-FR" b="1" dirty="0" smtClean="0"/>
                        <a:t>1</a:t>
                      </a:r>
                      <a:endParaRPr lang="fr-FR" b="1" dirty="0"/>
                    </a:p>
                  </a:txBody>
                  <a:tcPr/>
                </a:tc>
                <a:tc>
                  <a:txBody>
                    <a:bodyPr/>
                    <a:lstStyle/>
                    <a:p>
                      <a:pPr algn="ctr"/>
                      <a:r>
                        <a:rPr lang="fr-FR" b="1" dirty="0" smtClean="0"/>
                        <a:t>0</a:t>
                      </a:r>
                      <a:endParaRPr lang="fr-FR" b="1" dirty="0"/>
                    </a:p>
                  </a:txBody>
                  <a:tcPr/>
                </a:tc>
              </a:tr>
            </a:tbl>
          </a:graphicData>
        </a:graphic>
      </p:graphicFrame>
      <p:sp>
        <p:nvSpPr>
          <p:cNvPr id="3" name="Rectangle 2"/>
          <p:cNvSpPr/>
          <p:nvPr/>
        </p:nvSpPr>
        <p:spPr>
          <a:xfrm>
            <a:off x="6845455" y="2009056"/>
            <a:ext cx="864096" cy="2952328"/>
          </a:xfrm>
          <a:prstGeom prst="rect">
            <a:avLst/>
          </a:prstGeom>
          <a:noFill/>
          <a:ln w="38100"/>
        </p:spPr>
        <p:style>
          <a:lnRef idx="1">
            <a:schemeClr val="accent2"/>
          </a:lnRef>
          <a:fillRef idx="2">
            <a:schemeClr val="accent2"/>
          </a:fillRef>
          <a:effectRef idx="1">
            <a:schemeClr val="accent2"/>
          </a:effectRef>
          <a:fontRef idx="minor">
            <a:schemeClr val="dk1"/>
          </a:fontRef>
        </p:style>
        <p:txBody>
          <a:bodyPr rtlCol="0" anchor="ctr"/>
          <a:lstStyle/>
          <a:p>
            <a:pPr algn="ctr"/>
            <a:endParaRPr lang="fr-FR"/>
          </a:p>
        </p:txBody>
      </p:sp>
      <p:sp>
        <p:nvSpPr>
          <p:cNvPr id="5" name="Rectangle 4"/>
          <p:cNvSpPr/>
          <p:nvPr/>
        </p:nvSpPr>
        <p:spPr>
          <a:xfrm>
            <a:off x="7812360" y="2009056"/>
            <a:ext cx="864096" cy="2952328"/>
          </a:xfrm>
          <a:prstGeom prst="rect">
            <a:avLst/>
          </a:prstGeom>
          <a:noFill/>
          <a:ln w="38100">
            <a:solidFill>
              <a:srgbClr val="00B0F0"/>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fr-FR"/>
          </a:p>
        </p:txBody>
      </p:sp>
      <p:sp>
        <p:nvSpPr>
          <p:cNvPr id="6" name="ZoneTexte 5"/>
          <p:cNvSpPr txBox="1"/>
          <p:nvPr/>
        </p:nvSpPr>
        <p:spPr>
          <a:xfrm>
            <a:off x="107504" y="5085184"/>
            <a:ext cx="9017212" cy="1200329"/>
          </a:xfrm>
          <a:prstGeom prst="rect">
            <a:avLst/>
          </a:prstGeom>
          <a:noFill/>
        </p:spPr>
        <p:txBody>
          <a:bodyPr wrap="none" rtlCol="0">
            <a:spAutoFit/>
          </a:bodyPr>
          <a:lstStyle/>
          <a:p>
            <a:r>
              <a:rPr lang="fr-FR" b="1" dirty="0" smtClean="0"/>
              <a:t>A n’est pas </a:t>
            </a:r>
            <a:r>
              <a:rPr lang="fr-FR" b="1" dirty="0" smtClean="0">
                <a:solidFill>
                  <a:srgbClr val="FF0000"/>
                </a:solidFill>
              </a:rPr>
              <a:t>valide</a:t>
            </a:r>
            <a:r>
              <a:rPr lang="fr-FR" b="1" dirty="0" smtClean="0"/>
              <a:t>, oui elle est </a:t>
            </a:r>
            <a:r>
              <a:rPr lang="fr-FR" b="1" dirty="0" smtClean="0">
                <a:solidFill>
                  <a:srgbClr val="00B050"/>
                </a:solidFill>
              </a:rPr>
              <a:t>satisfiable</a:t>
            </a:r>
            <a:r>
              <a:rPr lang="fr-FR" b="1" dirty="0" smtClean="0"/>
              <a:t>, non elle n’est pas </a:t>
            </a:r>
            <a:r>
              <a:rPr lang="fr-FR" b="1" dirty="0" err="1" smtClean="0">
                <a:solidFill>
                  <a:srgbClr val="FF0000"/>
                </a:solidFill>
              </a:rPr>
              <a:t>insatisfiable</a:t>
            </a:r>
            <a:endParaRPr lang="fr-FR" b="1" dirty="0" smtClean="0">
              <a:solidFill>
                <a:srgbClr val="FF0000"/>
              </a:solidFill>
            </a:endParaRPr>
          </a:p>
          <a:p>
            <a:r>
              <a:rPr lang="fr-FR" b="1" dirty="0" smtClean="0"/>
              <a:t>A </a:t>
            </a:r>
            <a:r>
              <a:rPr lang="fr-FR" b="1" dirty="0" err="1" smtClean="0"/>
              <a:t>a</a:t>
            </a:r>
            <a:r>
              <a:rPr lang="fr-FR" b="1" dirty="0" smtClean="0"/>
              <a:t> 7 </a:t>
            </a:r>
            <a:r>
              <a:rPr lang="fr-FR" b="1" dirty="0" err="1" smtClean="0"/>
              <a:t>models</a:t>
            </a:r>
            <a:r>
              <a:rPr lang="fr-FR" b="1" dirty="0" smtClean="0"/>
              <a:t> dont (p=0,q=0,r=0)</a:t>
            </a:r>
          </a:p>
          <a:p>
            <a:r>
              <a:rPr lang="fr-FR" b="1" dirty="0" smtClean="0"/>
              <a:t>FND(A</a:t>
            </a:r>
            <a:r>
              <a:rPr lang="fr-FR" b="1" dirty="0"/>
              <a:t>)=(¬p∧¬q∧¬r)v(¬p∧¬</a:t>
            </a:r>
            <a:r>
              <a:rPr lang="fr-FR" b="1" dirty="0" err="1"/>
              <a:t>q∧r</a:t>
            </a:r>
            <a:r>
              <a:rPr lang="fr-FR" b="1" dirty="0"/>
              <a:t>)v(¬</a:t>
            </a:r>
            <a:r>
              <a:rPr lang="fr-FR" b="1" dirty="0" err="1"/>
              <a:t>p∧q</a:t>
            </a:r>
            <a:r>
              <a:rPr lang="fr-FR" b="1" dirty="0"/>
              <a:t>∧¬r)v(¬</a:t>
            </a:r>
            <a:r>
              <a:rPr lang="fr-FR" b="1" dirty="0" err="1"/>
              <a:t>p∧q∧r</a:t>
            </a:r>
            <a:r>
              <a:rPr lang="fr-FR" b="1" dirty="0"/>
              <a:t>)v(p∧¬</a:t>
            </a:r>
            <a:r>
              <a:rPr lang="fr-FR" b="1" dirty="0" err="1"/>
              <a:t>q∧r</a:t>
            </a:r>
            <a:r>
              <a:rPr lang="fr-FR" b="1" dirty="0"/>
              <a:t>)v(</a:t>
            </a:r>
            <a:r>
              <a:rPr lang="fr-FR" b="1" dirty="0" err="1"/>
              <a:t>p∧q</a:t>
            </a:r>
            <a:r>
              <a:rPr lang="fr-FR" b="1" dirty="0"/>
              <a:t>∧¬r)v(</a:t>
            </a:r>
            <a:r>
              <a:rPr lang="fr-FR" b="1" dirty="0" err="1"/>
              <a:t>p∧q∧r</a:t>
            </a:r>
            <a:r>
              <a:rPr lang="fr-FR" b="1" dirty="0" smtClean="0"/>
              <a:t>)</a:t>
            </a:r>
          </a:p>
          <a:p>
            <a:r>
              <a:rPr lang="fr-FR" b="1" dirty="0" smtClean="0"/>
              <a:t>FNC(A)=FND(¬A)=¬(p</a:t>
            </a:r>
            <a:r>
              <a:rPr lang="fr-FR" b="1" dirty="0"/>
              <a:t> ∧ </a:t>
            </a:r>
            <a:r>
              <a:rPr lang="fr-FR" b="1" dirty="0" smtClean="0"/>
              <a:t>¬q</a:t>
            </a:r>
            <a:r>
              <a:rPr lang="fr-FR" b="1" dirty="0"/>
              <a:t> ∧ </a:t>
            </a:r>
            <a:r>
              <a:rPr lang="fr-FR" b="1" dirty="0" smtClean="0"/>
              <a:t>¬r)=¬</a:t>
            </a:r>
            <a:r>
              <a:rPr lang="fr-FR" b="1" dirty="0" err="1" smtClean="0"/>
              <a:t>pvqvr</a:t>
            </a:r>
            <a:endParaRPr lang="fr-FR" b="1" dirty="0"/>
          </a:p>
        </p:txBody>
      </p:sp>
    </p:spTree>
    <p:extLst>
      <p:ext uri="{BB962C8B-B14F-4D97-AF65-F5344CB8AC3E}">
        <p14:creationId xmlns:p14="http://schemas.microsoft.com/office/powerpoint/2010/main" val="973692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Les règles d’écriture</a:t>
            </a:r>
          </a:p>
        </p:txBody>
      </p:sp>
      <p:sp>
        <p:nvSpPr>
          <p:cNvPr id="3" name="Espace réservé du contenu 2"/>
          <p:cNvSpPr>
            <a:spLocks noGrp="1"/>
          </p:cNvSpPr>
          <p:nvPr>
            <p:ph idx="1"/>
          </p:nvPr>
        </p:nvSpPr>
        <p:spPr/>
        <p:txBody>
          <a:bodyPr/>
          <a:lstStyle/>
          <a:p>
            <a:pPr algn="just"/>
            <a:r>
              <a:rPr lang="fr-FR" dirty="0"/>
              <a:t>Les règles d’écriture précisent la manière dont sont assemblés les symboles de l’alphabet pour former des </a:t>
            </a:r>
            <a:r>
              <a:rPr lang="fr-FR" b="1" dirty="0">
                <a:solidFill>
                  <a:schemeClr val="accent5">
                    <a:lumMod val="50000"/>
                  </a:schemeClr>
                </a:solidFill>
              </a:rPr>
              <a:t>expressions bien formées </a:t>
            </a:r>
            <a:r>
              <a:rPr lang="fr-FR" dirty="0"/>
              <a:t>(ou </a:t>
            </a:r>
            <a:r>
              <a:rPr lang="fr-FR" b="1" dirty="0">
                <a:solidFill>
                  <a:schemeClr val="accent5">
                    <a:lumMod val="50000"/>
                  </a:schemeClr>
                </a:solidFill>
              </a:rPr>
              <a:t>formules</a:t>
            </a:r>
            <a:r>
              <a:rPr lang="fr-FR" dirty="0"/>
              <a:t>) du langage </a:t>
            </a:r>
            <a:r>
              <a:rPr lang="fr-FR" dirty="0" smtClean="0"/>
              <a:t>propositionnel.</a:t>
            </a:r>
          </a:p>
          <a:p>
            <a:pPr algn="just"/>
            <a:r>
              <a:rPr lang="fr-FR" dirty="0" smtClean="0"/>
              <a:t>Ex: Aicha va à l’école  </a:t>
            </a:r>
            <a:r>
              <a:rPr lang="fr-FR" sz="2800" b="1" dirty="0" smtClean="0">
                <a:solidFill>
                  <a:srgbClr val="00B050"/>
                </a:solidFill>
                <a:effectLst>
                  <a:outerShdw blurRad="38100" dist="38100" dir="2700000" algn="tl">
                    <a:srgbClr val="000000">
                      <a:alpha val="43137"/>
                    </a:srgbClr>
                  </a:outerShdw>
                </a:effectLst>
              </a:rPr>
              <a:t>√</a:t>
            </a:r>
            <a:endParaRPr lang="fr-FR" b="1" dirty="0" smtClean="0">
              <a:solidFill>
                <a:srgbClr val="00B050"/>
              </a:solidFill>
              <a:effectLst>
                <a:outerShdw blurRad="38100" dist="38100" dir="2700000" algn="tl">
                  <a:srgbClr val="000000">
                    <a:alpha val="43137"/>
                  </a:srgbClr>
                </a:outerShdw>
              </a:effectLst>
            </a:endParaRPr>
          </a:p>
          <a:p>
            <a:pPr algn="just"/>
            <a:r>
              <a:rPr lang="fr-FR" dirty="0" smtClean="0"/>
              <a:t>Aicha l’école à va        </a:t>
            </a:r>
            <a:r>
              <a:rPr lang="fr-FR" b="1" dirty="0" smtClean="0">
                <a:solidFill>
                  <a:srgbClr val="FF0000"/>
                </a:solidFill>
              </a:rPr>
              <a:t>X</a:t>
            </a:r>
            <a:endParaRPr lang="fr-FR" b="1" dirty="0">
              <a:solidFill>
                <a:srgbClr val="FF0000"/>
              </a:solidFill>
            </a:endParaRPr>
          </a:p>
        </p:txBody>
      </p:sp>
    </p:spTree>
    <p:extLst>
      <p:ext uri="{BB962C8B-B14F-4D97-AF65-F5344CB8AC3E}">
        <p14:creationId xmlns:p14="http://schemas.microsoft.com/office/powerpoint/2010/main" val="259152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Les règles d’écriture</a:t>
            </a:r>
          </a:p>
        </p:txBody>
      </p:sp>
      <p:sp>
        <p:nvSpPr>
          <p:cNvPr id="3" name="Espace réservé du contenu 2"/>
          <p:cNvSpPr>
            <a:spLocks noGrp="1"/>
          </p:cNvSpPr>
          <p:nvPr>
            <p:ph idx="1"/>
          </p:nvPr>
        </p:nvSpPr>
        <p:spPr/>
        <p:txBody>
          <a:bodyPr/>
          <a:lstStyle/>
          <a:p>
            <a:r>
              <a:rPr lang="fr-FR" dirty="0"/>
              <a:t>Toute </a:t>
            </a:r>
            <a:r>
              <a:rPr lang="fr-FR" b="1" dirty="0">
                <a:solidFill>
                  <a:schemeClr val="accent5">
                    <a:lumMod val="50000"/>
                  </a:schemeClr>
                </a:solidFill>
              </a:rPr>
              <a:t>variable</a:t>
            </a:r>
            <a:r>
              <a:rPr lang="fr-FR" dirty="0">
                <a:solidFill>
                  <a:schemeClr val="accent5">
                    <a:lumMod val="50000"/>
                  </a:schemeClr>
                </a:solidFill>
              </a:rPr>
              <a:t> </a:t>
            </a:r>
            <a:r>
              <a:rPr lang="fr-FR" dirty="0"/>
              <a:t>propositionnelle est une </a:t>
            </a:r>
            <a:r>
              <a:rPr lang="fr-FR" dirty="0" smtClean="0"/>
              <a:t>formule</a:t>
            </a:r>
          </a:p>
          <a:p>
            <a:r>
              <a:rPr lang="fr-FR" dirty="0" smtClean="0"/>
              <a:t>Si </a:t>
            </a:r>
            <a:r>
              <a:rPr lang="fr-FR" b="1" dirty="0">
                <a:solidFill>
                  <a:schemeClr val="accent5">
                    <a:lumMod val="50000"/>
                  </a:schemeClr>
                </a:solidFill>
              </a:rPr>
              <a:t>α</a:t>
            </a:r>
            <a:r>
              <a:rPr lang="fr-FR" dirty="0"/>
              <a:t> est une formule,</a:t>
            </a:r>
            <a:r>
              <a:rPr lang="fr-FR" b="1" dirty="0">
                <a:solidFill>
                  <a:schemeClr val="accent5">
                    <a:lumMod val="50000"/>
                  </a:schemeClr>
                </a:solidFill>
              </a:rPr>
              <a:t>¬α </a:t>
            </a:r>
            <a:r>
              <a:rPr lang="fr-FR" dirty="0"/>
              <a:t>est une </a:t>
            </a:r>
            <a:r>
              <a:rPr lang="fr-FR" dirty="0" smtClean="0"/>
              <a:t>formule</a:t>
            </a:r>
          </a:p>
          <a:p>
            <a:r>
              <a:rPr lang="fr-FR" dirty="0" smtClean="0"/>
              <a:t>Si </a:t>
            </a:r>
            <a:r>
              <a:rPr lang="fr-FR" b="1" dirty="0">
                <a:solidFill>
                  <a:schemeClr val="accent5">
                    <a:lumMod val="50000"/>
                  </a:schemeClr>
                </a:solidFill>
              </a:rPr>
              <a:t>α</a:t>
            </a:r>
            <a:r>
              <a:rPr lang="fr-FR" dirty="0"/>
              <a:t> et </a:t>
            </a:r>
            <a:r>
              <a:rPr lang="fr-FR" b="1" dirty="0">
                <a:solidFill>
                  <a:schemeClr val="accent5">
                    <a:lumMod val="50000"/>
                  </a:schemeClr>
                </a:solidFill>
              </a:rPr>
              <a:t>β</a:t>
            </a:r>
            <a:r>
              <a:rPr lang="fr-FR" dirty="0"/>
              <a:t> sont des formules, (</a:t>
            </a:r>
            <a:r>
              <a:rPr lang="fr-FR" b="1" dirty="0">
                <a:solidFill>
                  <a:schemeClr val="accent5">
                    <a:lumMod val="50000"/>
                  </a:schemeClr>
                </a:solidFill>
              </a:rPr>
              <a:t>α∧β</a:t>
            </a:r>
            <a:r>
              <a:rPr lang="fr-FR" dirty="0" smtClean="0"/>
              <a:t>),(</a:t>
            </a:r>
            <a:r>
              <a:rPr lang="fr-FR" b="1" dirty="0">
                <a:solidFill>
                  <a:schemeClr val="accent5">
                    <a:lumMod val="50000"/>
                  </a:schemeClr>
                </a:solidFill>
              </a:rPr>
              <a:t>α∨β</a:t>
            </a:r>
            <a:r>
              <a:rPr lang="fr-FR" dirty="0" smtClean="0"/>
              <a:t>),(</a:t>
            </a:r>
            <a:r>
              <a:rPr lang="fr-FR" b="1" dirty="0">
                <a:solidFill>
                  <a:schemeClr val="accent5">
                    <a:lumMod val="50000"/>
                  </a:schemeClr>
                </a:solidFill>
              </a:rPr>
              <a:t>α ⇒ β</a:t>
            </a:r>
            <a:r>
              <a:rPr lang="fr-FR" dirty="0" smtClean="0"/>
              <a:t>), et (</a:t>
            </a:r>
            <a:r>
              <a:rPr lang="fr-FR" b="1" dirty="0" smtClean="0">
                <a:solidFill>
                  <a:schemeClr val="accent5">
                    <a:lumMod val="50000"/>
                  </a:schemeClr>
                </a:solidFill>
              </a:rPr>
              <a:t>α </a:t>
            </a:r>
            <a:r>
              <a:rPr lang="fr-FR" b="1" dirty="0">
                <a:solidFill>
                  <a:schemeClr val="accent5">
                    <a:lumMod val="50000"/>
                  </a:schemeClr>
                </a:solidFill>
              </a:rPr>
              <a:t>⇔ β</a:t>
            </a:r>
            <a:r>
              <a:rPr lang="fr-FR" dirty="0"/>
              <a:t>) sont des </a:t>
            </a:r>
            <a:r>
              <a:rPr lang="fr-FR" dirty="0" smtClean="0"/>
              <a:t>formules</a:t>
            </a:r>
            <a:endParaRPr lang="fr-FR" dirty="0"/>
          </a:p>
        </p:txBody>
      </p:sp>
    </p:spTree>
    <p:extLst>
      <p:ext uri="{BB962C8B-B14F-4D97-AF65-F5344CB8AC3E}">
        <p14:creationId xmlns:p14="http://schemas.microsoft.com/office/powerpoint/2010/main" val="2660845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Les règles d’écriture</a:t>
            </a:r>
          </a:p>
        </p:txBody>
      </p:sp>
      <p:sp>
        <p:nvSpPr>
          <p:cNvPr id="3" name="Espace réservé du contenu 2"/>
          <p:cNvSpPr>
            <a:spLocks noGrp="1"/>
          </p:cNvSpPr>
          <p:nvPr>
            <p:ph idx="1"/>
          </p:nvPr>
        </p:nvSpPr>
        <p:spPr/>
        <p:txBody>
          <a:bodyPr/>
          <a:lstStyle/>
          <a:p>
            <a:pPr algn="just"/>
            <a:r>
              <a:rPr lang="fr-FR" dirty="0"/>
              <a:t>Exemple: </a:t>
            </a:r>
            <a:r>
              <a:rPr lang="fr-FR" b="1" dirty="0">
                <a:solidFill>
                  <a:schemeClr val="accent5">
                    <a:lumMod val="50000"/>
                  </a:schemeClr>
                </a:solidFill>
              </a:rPr>
              <a:t>p</a:t>
            </a:r>
            <a:r>
              <a:rPr lang="fr-FR" dirty="0"/>
              <a:t>, </a:t>
            </a:r>
            <a:r>
              <a:rPr lang="fr-FR" b="1" dirty="0">
                <a:solidFill>
                  <a:schemeClr val="accent5">
                    <a:lumMod val="50000"/>
                  </a:schemeClr>
                </a:solidFill>
              </a:rPr>
              <a:t>q</a:t>
            </a:r>
            <a:r>
              <a:rPr lang="fr-FR" dirty="0"/>
              <a:t>, </a:t>
            </a:r>
            <a:r>
              <a:rPr lang="fr-FR" b="1" dirty="0">
                <a:solidFill>
                  <a:schemeClr val="accent5">
                    <a:lumMod val="50000"/>
                  </a:schemeClr>
                </a:solidFill>
              </a:rPr>
              <a:t>r</a:t>
            </a:r>
            <a:r>
              <a:rPr lang="fr-FR" dirty="0"/>
              <a:t> sont des variables propositionnelles, donc des formules.  </a:t>
            </a:r>
            <a:endParaRPr lang="fr-FR" dirty="0" smtClean="0"/>
          </a:p>
          <a:p>
            <a:pPr algn="just"/>
            <a:r>
              <a:rPr lang="fr-FR" b="1" dirty="0" err="1" smtClean="0">
                <a:solidFill>
                  <a:srgbClr val="00B050"/>
                </a:solidFill>
              </a:rPr>
              <a:t>p</a:t>
            </a:r>
            <a:r>
              <a:rPr lang="fr-FR" b="1" dirty="0" err="1">
                <a:solidFill>
                  <a:srgbClr val="00B050"/>
                </a:solidFill>
              </a:rPr>
              <a:t>∨q</a:t>
            </a:r>
            <a:r>
              <a:rPr lang="fr-FR" dirty="0"/>
              <a:t> est une </a:t>
            </a:r>
            <a:r>
              <a:rPr lang="fr-FR" dirty="0" smtClean="0"/>
              <a:t>formule.</a:t>
            </a:r>
          </a:p>
          <a:p>
            <a:pPr algn="just"/>
            <a:r>
              <a:rPr lang="fr-FR" b="1" dirty="0" smtClean="0">
                <a:solidFill>
                  <a:srgbClr val="FF0000"/>
                </a:solidFill>
              </a:rPr>
              <a:t>p </a:t>
            </a:r>
            <a:r>
              <a:rPr lang="fr-FR" b="1" dirty="0">
                <a:solidFill>
                  <a:srgbClr val="FF0000"/>
                </a:solidFill>
              </a:rPr>
              <a:t>⇒ (</a:t>
            </a:r>
            <a:r>
              <a:rPr lang="fr-FR" b="1" dirty="0" err="1">
                <a:solidFill>
                  <a:srgbClr val="FF0000"/>
                </a:solidFill>
              </a:rPr>
              <a:t>q¬r</a:t>
            </a:r>
            <a:r>
              <a:rPr lang="fr-FR" b="1" dirty="0">
                <a:solidFill>
                  <a:srgbClr val="FF0000"/>
                </a:solidFill>
              </a:rPr>
              <a:t>) </a:t>
            </a:r>
            <a:r>
              <a:rPr lang="fr-FR" dirty="0"/>
              <a:t>n’est pas une formule. </a:t>
            </a:r>
          </a:p>
        </p:txBody>
      </p:sp>
    </p:spTree>
    <p:extLst>
      <p:ext uri="{BB962C8B-B14F-4D97-AF65-F5344CB8AC3E}">
        <p14:creationId xmlns:p14="http://schemas.microsoft.com/office/powerpoint/2010/main" val="1238360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icaire">
  <a:themeElements>
    <a:clrScheme name="Apothicaire">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icaire">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icaire">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625</TotalTime>
  <Words>3841</Words>
  <Application>Microsoft Office PowerPoint</Application>
  <PresentationFormat>Affichage à l'écran (4:3)</PresentationFormat>
  <Paragraphs>534</Paragraphs>
  <Slides>60</Slides>
  <Notes>2</Notes>
  <HiddenSlides>0</HiddenSlides>
  <MMClips>0</MMClips>
  <ScaleCrop>false</ScaleCrop>
  <HeadingPairs>
    <vt:vector size="4" baseType="variant">
      <vt:variant>
        <vt:lpstr>Thème</vt:lpstr>
      </vt:variant>
      <vt:variant>
        <vt:i4>1</vt:i4>
      </vt:variant>
      <vt:variant>
        <vt:lpstr>Titres des diapositives</vt:lpstr>
      </vt:variant>
      <vt:variant>
        <vt:i4>60</vt:i4>
      </vt:variant>
    </vt:vector>
  </HeadingPairs>
  <TitlesOfParts>
    <vt:vector size="61" baseType="lpstr">
      <vt:lpstr>Apothicaire</vt:lpstr>
      <vt:lpstr>Logique mathématique chapitre 1: logique propositionnelle</vt:lpstr>
      <vt:lpstr>Qu’est ce qu’une Proposition?</vt:lpstr>
      <vt:lpstr>La syntaxe du langage propositionnel : L’alphabet </vt:lpstr>
      <vt:lpstr>La syntaxe du langage propositionnel : connecteurs </vt:lpstr>
      <vt:lpstr>La syntaxe du langage propositionnel : symboles auxiliaires</vt:lpstr>
      <vt:lpstr>La syntaxe du langage propositionnel : constantes</vt:lpstr>
      <vt:lpstr>Les règles d’écriture</vt:lpstr>
      <vt:lpstr>Les règles d’écriture</vt:lpstr>
      <vt:lpstr>Les règles d’écriture</vt:lpstr>
      <vt:lpstr>Priorité des connecteurs</vt:lpstr>
      <vt:lpstr>Priorité des connecteurs</vt:lpstr>
      <vt:lpstr>Sémantique d’un langage propositionnel</vt:lpstr>
      <vt:lpstr>Sémantique d’un langage propositionnel</vt:lpstr>
      <vt:lpstr>Table de vérité</vt:lpstr>
      <vt:lpstr>Interprétation</vt:lpstr>
      <vt:lpstr>Interprétation</vt:lpstr>
      <vt:lpstr>La négation</vt:lpstr>
      <vt:lpstr>La conjonction</vt:lpstr>
      <vt:lpstr>La disjonction</vt:lpstr>
      <vt:lpstr>L’implication</vt:lpstr>
      <vt:lpstr>L’implication: expressions de l’implication</vt:lpstr>
      <vt:lpstr>L’implication: Condition nécessaire et suffisante</vt:lpstr>
      <vt:lpstr>L’implication: contraposée</vt:lpstr>
      <vt:lpstr>L’implication: contraire</vt:lpstr>
      <vt:lpstr>L’équivalence </vt:lpstr>
      <vt:lpstr>L’équivalence </vt:lpstr>
      <vt:lpstr>Autres</vt:lpstr>
      <vt:lpstr>exercice</vt:lpstr>
      <vt:lpstr>Arbre syntaxique </vt:lpstr>
      <vt:lpstr>Arbre syntaxique </vt:lpstr>
      <vt:lpstr>Arbre syntaxique </vt:lpstr>
      <vt:lpstr>Sous formule</vt:lpstr>
      <vt:lpstr>Sous formule</vt:lpstr>
      <vt:lpstr>Satisfiabilité </vt:lpstr>
      <vt:lpstr>Satisfiabilité d’un ensemble de formules</vt:lpstr>
      <vt:lpstr>exemple</vt:lpstr>
      <vt:lpstr>Tautologie </vt:lpstr>
      <vt:lpstr>Tautologie</vt:lpstr>
      <vt:lpstr>Tautologie</vt:lpstr>
      <vt:lpstr>Tautologie</vt:lpstr>
      <vt:lpstr>antilogie</vt:lpstr>
      <vt:lpstr>Lois De Morgane </vt:lpstr>
      <vt:lpstr>Commutativité &amp; Distributivité </vt:lpstr>
      <vt:lpstr>Substitution dans une formule </vt:lpstr>
      <vt:lpstr>Conséquence logique </vt:lpstr>
      <vt:lpstr>Conséquence logique </vt:lpstr>
      <vt:lpstr>Equivalence sémantique </vt:lpstr>
      <vt:lpstr> Formes Normales</vt:lpstr>
      <vt:lpstr>Transformation en forme normale</vt:lpstr>
      <vt:lpstr>Transformation en forme normale</vt:lpstr>
      <vt:lpstr>Transformation en forme normale</vt:lpstr>
      <vt:lpstr>Transformation en forme normale Disjonctive (somme de monômes) </vt:lpstr>
      <vt:lpstr>Transformation en forme normale Disjonctive</vt:lpstr>
      <vt:lpstr>Transformation en forme normale Disjonctive</vt:lpstr>
      <vt:lpstr>Transformation en forme normale conjonctive (produit de clauses)</vt:lpstr>
      <vt:lpstr>Transformation en forme normale conjonctive</vt:lpstr>
      <vt:lpstr>Transformation en forme normale conjonctive</vt:lpstr>
      <vt:lpstr>Transformation en forme normale conjonctive</vt:lpstr>
      <vt:lpstr>Exercice </vt:lpstr>
      <vt:lpstr>solution A=(p⇒(q⇒r))⇒(r∨¬p)</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Logique mathématique chapitre 1: logique propositionnelle</dc:title>
  <dc:creator>STORMPC</dc:creator>
  <cp:lastModifiedBy>STORMPC</cp:lastModifiedBy>
  <cp:revision>184</cp:revision>
  <dcterms:created xsi:type="dcterms:W3CDTF">2021-10-16T10:42:48Z</dcterms:created>
  <dcterms:modified xsi:type="dcterms:W3CDTF">2021-11-03T07:29:00Z</dcterms:modified>
</cp:coreProperties>
</file>