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3" r:id="rId5"/>
    <p:sldId id="265" r:id="rId6"/>
    <p:sldId id="266" r:id="rId7"/>
    <p:sldId id="259" r:id="rId8"/>
    <p:sldId id="273" r:id="rId9"/>
    <p:sldId id="274" r:id="rId10"/>
    <p:sldId id="275" r:id="rId11"/>
    <p:sldId id="276" r:id="rId12"/>
    <p:sldId id="278" r:id="rId13"/>
    <p:sldId id="27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625F114-22B9-4804-A06C-D8EA43C59389}" type="datetimeFigureOut">
              <a:rPr lang="fr-FR" smtClean="0"/>
              <a:t>08/11/2021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FAAA3DE-3C06-4BB2-851A-E7A504DED5D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L2 informatique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anchor="ctr">
            <a:noAutofit/>
          </a:bodyPr>
          <a:lstStyle/>
          <a:p>
            <a:r>
              <a:rPr lang="fr-FR" sz="2000" dirty="0" smtClean="0"/>
              <a:t>Logique mathématique</a:t>
            </a:r>
            <a:br>
              <a:rPr lang="fr-FR" sz="2000" dirty="0" smtClean="0"/>
            </a:br>
            <a:r>
              <a:rPr lang="fr-FR" sz="2000" smtClean="0"/>
              <a:t>chapitre 1: </a:t>
            </a:r>
            <a:r>
              <a:rPr lang="fr-FR" sz="2000" dirty="0" smtClean="0"/>
              <a:t>logique propositionnelle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6568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 indent="-571500">
              <a:buFont typeface="+mj-lt"/>
              <a:buAutoNum type="romanLcPeriod"/>
            </a:pPr>
            <a:r>
              <a:rPr lang="fr-FR" sz="3200" b="1" dirty="0" smtClean="0"/>
              <a:t>a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sz="3200" b="1" dirty="0" smtClean="0"/>
              <a:t> (b </a:t>
            </a:r>
            <a:r>
              <a:rPr lang="fr-FR" sz="3200" b="1" dirty="0"/>
              <a:t>→ </a:t>
            </a:r>
            <a:r>
              <a:rPr lang="fr-FR" sz="3200" b="1" dirty="0" smtClean="0"/>
              <a:t>a)</a:t>
            </a:r>
          </a:p>
          <a:p>
            <a:pPr marL="685800" indent="-571500">
              <a:buFont typeface="+mj-lt"/>
              <a:buAutoNum type="romanLcPeriod"/>
            </a:pPr>
            <a:r>
              <a:rPr lang="fr-FR" sz="3200" b="1" dirty="0" smtClean="0"/>
              <a:t>(a</a:t>
            </a:r>
            <a:r>
              <a:rPr lang="fr-FR" sz="3200" b="1" dirty="0"/>
              <a:t> → </a:t>
            </a:r>
            <a:r>
              <a:rPr lang="fr-FR" sz="3200" b="1" dirty="0" smtClean="0"/>
              <a:t>b), (b</a:t>
            </a:r>
            <a:r>
              <a:rPr lang="fr-FR" sz="3200" b="1" dirty="0"/>
              <a:t> → </a:t>
            </a:r>
            <a:r>
              <a:rPr lang="fr-FR" sz="3200" b="1" dirty="0" smtClean="0"/>
              <a:t>c)</a:t>
            </a:r>
            <a:r>
              <a:rPr lang="fr-FR" sz="3200" b="1" dirty="0"/>
              <a:t> 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sz="3200" b="1" dirty="0" smtClean="0"/>
              <a:t> (a</a:t>
            </a:r>
            <a:r>
              <a:rPr lang="fr-FR" sz="3200" b="1" dirty="0"/>
              <a:t> → </a:t>
            </a:r>
            <a:r>
              <a:rPr lang="fr-FR" sz="3200" b="1" dirty="0" smtClean="0"/>
              <a:t>c)</a:t>
            </a:r>
          </a:p>
          <a:p>
            <a:pPr marL="685800" indent="-571500">
              <a:buFont typeface="+mj-lt"/>
              <a:buAutoNum type="romanLcPeriod"/>
            </a:pPr>
            <a:r>
              <a:rPr lang="fr-FR" sz="3200" b="1" dirty="0"/>
              <a:t>a →(b → c)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sz="3200" b="1" dirty="0"/>
              <a:t> </a:t>
            </a:r>
            <a:r>
              <a:rPr lang="fr-FR" sz="3200" b="1" dirty="0" smtClean="0"/>
              <a:t>b</a:t>
            </a:r>
            <a:r>
              <a:rPr lang="fr-FR" sz="3200" b="1" dirty="0"/>
              <a:t> →</a:t>
            </a:r>
            <a:r>
              <a:rPr lang="fr-FR" sz="3200" b="1" dirty="0" smtClean="0"/>
              <a:t>(a</a:t>
            </a:r>
            <a:r>
              <a:rPr lang="fr-FR" sz="3200" b="1" dirty="0"/>
              <a:t> → </a:t>
            </a:r>
            <a:r>
              <a:rPr lang="fr-FR" sz="3200" b="1" dirty="0" smtClean="0"/>
              <a:t>c)</a:t>
            </a:r>
          </a:p>
          <a:p>
            <a:pPr marL="685800" indent="-571500">
              <a:buFont typeface="+mj-lt"/>
              <a:buAutoNum type="romanLcPeriod"/>
            </a:pPr>
            <a:r>
              <a:rPr lang="fr-FR" sz="3200" b="1" dirty="0" smtClean="0"/>
              <a:t>(a</a:t>
            </a:r>
            <a:r>
              <a:rPr lang="fr-FR" sz="3200" b="1" dirty="0"/>
              <a:t> </a:t>
            </a:r>
            <a:r>
              <a:rPr lang="fr-FR" sz="3200" b="1" dirty="0" smtClean="0"/>
              <a:t>→b), ¬b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sz="3200" b="1" dirty="0"/>
              <a:t> </a:t>
            </a:r>
            <a:r>
              <a:rPr lang="fr-FR" sz="3200" b="1" dirty="0" smtClean="0"/>
              <a:t>¬a</a:t>
            </a:r>
            <a:endParaRPr lang="fr-FR" sz="3200" b="1" dirty="0"/>
          </a:p>
          <a:p>
            <a:pPr marL="685800" indent="-571500">
              <a:buFont typeface="+mj-lt"/>
              <a:buAutoNum type="romanLcPeriod"/>
            </a:pP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6167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Théorème de déduction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a →(b → c)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b="1" dirty="0"/>
              <a:t> b →(a → c)</a:t>
            </a:r>
          </a:p>
          <a:p>
            <a:r>
              <a:rPr lang="fr-FR" b="1" dirty="0"/>
              <a:t>a →(b → c</a:t>
            </a:r>
            <a:r>
              <a:rPr lang="fr-FR" b="1" dirty="0" smtClean="0"/>
              <a:t>), </a:t>
            </a:r>
            <a:r>
              <a:rPr lang="fr-FR" b="1" dirty="0" smtClean="0">
                <a:solidFill>
                  <a:srgbClr val="0070C0"/>
                </a:solidFill>
              </a:rPr>
              <a:t>b</a:t>
            </a:r>
            <a:r>
              <a:rPr lang="fr-FR" b="1" dirty="0" smtClean="0"/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b="1" dirty="0"/>
              <a:t> </a:t>
            </a:r>
            <a:r>
              <a:rPr lang="fr-FR" b="1" dirty="0" smtClean="0"/>
              <a:t>(</a:t>
            </a:r>
            <a:r>
              <a:rPr lang="fr-FR" b="1" dirty="0"/>
              <a:t>a → c</a:t>
            </a:r>
            <a:r>
              <a:rPr lang="fr-FR" b="1" dirty="0" smtClean="0"/>
              <a:t>)   th. de </a:t>
            </a:r>
            <a:r>
              <a:rPr lang="fr-FR" b="1" dirty="0" err="1" smtClean="0"/>
              <a:t>ded</a:t>
            </a:r>
            <a:r>
              <a:rPr lang="fr-FR" b="1" dirty="0" smtClean="0"/>
              <a:t>.</a:t>
            </a:r>
          </a:p>
          <a:p>
            <a:r>
              <a:rPr lang="fr-FR" b="1" dirty="0"/>
              <a:t>a →(b → c</a:t>
            </a:r>
            <a:r>
              <a:rPr lang="fr-FR" b="1" dirty="0" smtClean="0"/>
              <a:t>), </a:t>
            </a:r>
            <a:r>
              <a:rPr lang="fr-FR" b="1" dirty="0" smtClean="0">
                <a:solidFill>
                  <a:srgbClr val="0070C0"/>
                </a:solidFill>
              </a:rPr>
              <a:t>b</a:t>
            </a:r>
            <a:r>
              <a:rPr lang="fr-FR" b="1" dirty="0" smtClean="0"/>
              <a:t>, </a:t>
            </a:r>
            <a:r>
              <a:rPr lang="fr-FR" b="1" dirty="0" smtClean="0">
                <a:solidFill>
                  <a:srgbClr val="0070C0"/>
                </a:solidFill>
              </a:rPr>
              <a:t>a</a:t>
            </a:r>
            <a:r>
              <a:rPr lang="fr-FR" b="1" dirty="0" smtClean="0"/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b="1" dirty="0"/>
              <a:t> </a:t>
            </a:r>
            <a:r>
              <a:rPr lang="fr-FR" b="1" dirty="0" smtClean="0"/>
              <a:t> c   th. de </a:t>
            </a:r>
            <a:r>
              <a:rPr lang="fr-FR" b="1" dirty="0" err="1" smtClean="0"/>
              <a:t>ded</a:t>
            </a:r>
            <a:r>
              <a:rPr lang="fr-FR" b="1" dirty="0" smtClean="0"/>
              <a:t>.</a:t>
            </a:r>
          </a:p>
          <a:p>
            <a:r>
              <a:rPr lang="fr-FR" b="1" dirty="0" smtClean="0"/>
              <a:t>le contraire est vraie aussi:</a:t>
            </a:r>
          </a:p>
          <a:p>
            <a:r>
              <a:rPr lang="fr-FR" b="1" dirty="0"/>
              <a:t>a →(b → c), b, a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b="1" dirty="0"/>
              <a:t>  </a:t>
            </a:r>
            <a:r>
              <a:rPr lang="fr-FR" b="1" dirty="0" smtClean="0"/>
              <a:t>c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 (</a:t>
            </a:r>
            <a:r>
              <a:rPr lang="fr-FR" b="1" dirty="0" smtClean="0"/>
              <a:t>a </a:t>
            </a:r>
            <a:r>
              <a:rPr lang="fr-FR" b="1" dirty="0"/>
              <a:t>→(b → c</a:t>
            </a:r>
            <a:r>
              <a:rPr lang="fr-FR" b="1" dirty="0" smtClean="0"/>
              <a:t>))</a:t>
            </a:r>
            <a:r>
              <a:rPr lang="fr-FR" b="1" dirty="0"/>
              <a:t> </a:t>
            </a:r>
            <a:r>
              <a:rPr lang="fr-FR" b="1" dirty="0" smtClean="0"/>
              <a:t>→(b </a:t>
            </a:r>
            <a:r>
              <a:rPr lang="fr-FR" b="1" dirty="0"/>
              <a:t>→(a → c</a:t>
            </a:r>
            <a:r>
              <a:rPr lang="fr-FR" b="1" dirty="0" smtClean="0"/>
              <a:t>))</a:t>
            </a:r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369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b="1" smtClean="0">
                <a:solidFill>
                  <a:schemeClr val="tx1"/>
                </a:solidFill>
              </a:rPr>
              <a:t>├ (</a:t>
            </a:r>
            <a:r>
              <a:rPr lang="fr-FR" b="1" dirty="0" smtClean="0">
                <a:solidFill>
                  <a:schemeClr val="tx1"/>
                </a:solidFill>
              </a:rPr>
              <a:t>a</a:t>
            </a:r>
            <a:r>
              <a:rPr lang="az-Cyrl-AZ" b="1" dirty="0" smtClean="0">
                <a:solidFill>
                  <a:schemeClr val="tx1"/>
                </a:solidFill>
              </a:rPr>
              <a:t> </a:t>
            </a:r>
            <a:r>
              <a:rPr lang="az-Cyrl-AZ" b="1" dirty="0">
                <a:solidFill>
                  <a:schemeClr val="tx1"/>
                </a:solidFill>
              </a:rPr>
              <a:t>л </a:t>
            </a:r>
            <a:r>
              <a:rPr lang="fr-FR" b="1" dirty="0" smtClean="0">
                <a:solidFill>
                  <a:schemeClr val="tx1"/>
                </a:solidFill>
              </a:rPr>
              <a:t>b)</a:t>
            </a:r>
            <a:r>
              <a:rPr lang="fr-FR" b="1" dirty="0">
                <a:solidFill>
                  <a:schemeClr val="tx1"/>
                </a:solidFill>
              </a:rPr>
              <a:t> →</a:t>
            </a:r>
            <a:r>
              <a:rPr lang="fr-FR" b="1" dirty="0" smtClean="0">
                <a:solidFill>
                  <a:schemeClr val="tx1"/>
                </a:solidFill>
              </a:rPr>
              <a:t> (</a:t>
            </a:r>
            <a:r>
              <a:rPr lang="fr-FR" b="1" dirty="0" err="1" smtClean="0">
                <a:solidFill>
                  <a:schemeClr val="tx1"/>
                </a:solidFill>
              </a:rPr>
              <a:t>avb</a:t>
            </a:r>
            <a:r>
              <a:rPr lang="fr-FR" b="1" dirty="0" smtClean="0">
                <a:solidFill>
                  <a:schemeClr val="tx1"/>
                </a:solidFill>
              </a:rPr>
              <a:t>)</a:t>
            </a:r>
          </a:p>
          <a:p>
            <a:pPr marL="571500" indent="-457200">
              <a:buFont typeface="+mj-lt"/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a</a:t>
            </a:r>
            <a:r>
              <a:rPr lang="az-Cyrl-AZ" b="1" dirty="0" smtClean="0">
                <a:solidFill>
                  <a:schemeClr val="tx1"/>
                </a:solidFill>
              </a:rPr>
              <a:t> </a:t>
            </a:r>
            <a:r>
              <a:rPr lang="az-Cyrl-AZ" b="1" dirty="0">
                <a:solidFill>
                  <a:schemeClr val="tx1"/>
                </a:solidFill>
              </a:rPr>
              <a:t>л </a:t>
            </a:r>
            <a:r>
              <a:rPr lang="fr-FR" b="1" dirty="0" smtClean="0">
                <a:solidFill>
                  <a:schemeClr val="tx1"/>
                </a:solidFill>
              </a:rPr>
              <a:t>b├ </a:t>
            </a:r>
            <a:r>
              <a:rPr lang="fr-FR" b="1" dirty="0" err="1" smtClean="0">
                <a:solidFill>
                  <a:schemeClr val="tx1"/>
                </a:solidFill>
              </a:rPr>
              <a:t>avb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th. de </a:t>
            </a:r>
            <a:r>
              <a:rPr lang="fr-FR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ded</a:t>
            </a: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571500" indent="-457200">
              <a:buFont typeface="+mj-lt"/>
              <a:buAutoNum type="arabicPeriod"/>
            </a:pPr>
            <a:r>
              <a:rPr lang="fr-FR" b="1" dirty="0">
                <a:solidFill>
                  <a:schemeClr val="tx1"/>
                </a:solidFill>
              </a:rPr>
              <a:t>a</a:t>
            </a:r>
            <a:r>
              <a:rPr lang="az-Cyrl-AZ" b="1" dirty="0">
                <a:solidFill>
                  <a:schemeClr val="tx1"/>
                </a:solidFill>
              </a:rPr>
              <a:t> л </a:t>
            </a:r>
            <a:r>
              <a:rPr lang="fr-FR" b="1" dirty="0" smtClean="0">
                <a:solidFill>
                  <a:schemeClr val="tx1"/>
                </a:solidFill>
              </a:rPr>
              <a:t>b </a:t>
            </a: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hypothèse</a:t>
            </a:r>
          </a:p>
          <a:p>
            <a:pPr marL="571500" indent="-457200">
              <a:buFont typeface="+mj-lt"/>
              <a:buAutoNum type="arabicPeriod"/>
            </a:pPr>
            <a:r>
              <a:rPr lang="fr-FR" b="1" dirty="0">
                <a:solidFill>
                  <a:schemeClr val="tx1"/>
                </a:solidFill>
              </a:rPr>
              <a:t>a</a:t>
            </a:r>
            <a:r>
              <a:rPr lang="az-Cyrl-AZ" b="1" dirty="0">
                <a:solidFill>
                  <a:schemeClr val="tx1"/>
                </a:solidFill>
              </a:rPr>
              <a:t> л </a:t>
            </a:r>
            <a:r>
              <a:rPr lang="fr-FR" b="1" dirty="0">
                <a:solidFill>
                  <a:schemeClr val="tx1"/>
                </a:solidFill>
              </a:rPr>
              <a:t>b →a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conjonction-a</a:t>
            </a:r>
          </a:p>
          <a:p>
            <a:pPr marL="571500" indent="-457200">
              <a:buFont typeface="+mj-lt"/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a </a:t>
            </a:r>
            <a:r>
              <a:rPr lang="fr-FR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mp</a:t>
            </a: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2,3</a:t>
            </a:r>
          </a:p>
          <a:p>
            <a:pPr marL="571500" indent="-457200">
              <a:buFont typeface="+mj-lt"/>
              <a:buAutoNum type="arabicPeriod"/>
            </a:pPr>
            <a:r>
              <a:rPr lang="fr-FR" b="1" dirty="0">
                <a:solidFill>
                  <a:schemeClr val="tx1"/>
                </a:solidFill>
              </a:rPr>
              <a:t>a →</a:t>
            </a:r>
            <a:r>
              <a:rPr lang="fr-FR" b="1" dirty="0" err="1">
                <a:solidFill>
                  <a:schemeClr val="tx1"/>
                </a:solidFill>
              </a:rPr>
              <a:t>avb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disjonction-a</a:t>
            </a:r>
          </a:p>
          <a:p>
            <a:pPr marL="571500" indent="-457200">
              <a:buFont typeface="+mj-lt"/>
              <a:buAutoNum type="arabicPeriod"/>
            </a:pPr>
            <a:r>
              <a:rPr lang="fr-FR" b="1" dirty="0" err="1" smtClean="0">
                <a:solidFill>
                  <a:schemeClr val="tx1"/>
                </a:solidFill>
              </a:rPr>
              <a:t>avb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mp</a:t>
            </a: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4,5</a:t>
            </a: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89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cohérence et complétude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Cohérence</a:t>
            </a:r>
            <a:r>
              <a:rPr lang="fr-FR" dirty="0" smtClean="0"/>
              <a:t>: </a:t>
            </a:r>
            <a:r>
              <a:rPr lang="fr-FR" b="1" dirty="0">
                <a:solidFill>
                  <a:srgbClr val="FF0000"/>
                </a:solidFill>
              </a:rPr>
              <a:t>├</a:t>
            </a:r>
            <a:r>
              <a:rPr lang="fr-FR" b="1" dirty="0" smtClean="0">
                <a:solidFill>
                  <a:srgbClr val="FF0000"/>
                </a:solidFill>
              </a:rPr>
              <a:t>A </a:t>
            </a:r>
            <a:r>
              <a:rPr lang="fr-FR" dirty="0" smtClean="0"/>
              <a:t>et</a:t>
            </a:r>
            <a:r>
              <a:rPr lang="fr-FR" b="1" dirty="0" smtClean="0">
                <a:solidFill>
                  <a:srgbClr val="FF0000"/>
                </a:solidFill>
              </a:rPr>
              <a:t>├¬A</a:t>
            </a:r>
            <a:endParaRPr lang="fr-FR" b="1" dirty="0">
              <a:solidFill>
                <a:srgbClr val="FF0000"/>
              </a:solidFill>
            </a:endParaRPr>
          </a:p>
          <a:p>
            <a:r>
              <a:rPr lang="fr-FR" dirty="0" smtClean="0"/>
              <a:t>Théorème de </a:t>
            </a:r>
            <a:r>
              <a:rPr lang="fr-FR" b="1" dirty="0" smtClean="0"/>
              <a:t>complétude</a:t>
            </a:r>
            <a:r>
              <a:rPr lang="fr-FR" dirty="0" smtClean="0"/>
              <a:t> de Hilbert: </a:t>
            </a:r>
            <a:r>
              <a:rPr lang="fr-FR" b="1" dirty="0" smtClean="0"/>
              <a:t>si ╞A </a:t>
            </a:r>
            <a:r>
              <a:rPr lang="fr-FR" b="1" dirty="0" err="1" smtClean="0"/>
              <a:t>alors├A</a:t>
            </a:r>
            <a:r>
              <a:rPr lang="fr-FR" dirty="0" smtClean="0"/>
              <a:t>, on dit que A est décidable (Prouvable).</a:t>
            </a:r>
          </a:p>
          <a:p>
            <a:r>
              <a:rPr lang="fr-FR" dirty="0" smtClean="0"/>
              <a:t>Théorème d’</a:t>
            </a:r>
            <a:r>
              <a:rPr lang="fr-FR" b="1" dirty="0" smtClean="0"/>
              <a:t>incomplétude</a:t>
            </a:r>
            <a:r>
              <a:rPr lang="fr-FR" dirty="0" smtClean="0"/>
              <a:t> de Gödel:</a:t>
            </a:r>
          </a:p>
          <a:p>
            <a:pPr lvl="1"/>
            <a:r>
              <a:rPr lang="fr-FR" dirty="0" smtClean="0"/>
              <a:t>Tout système d’axiome qu’on utilise est soit incomplet soit incohérent.</a:t>
            </a:r>
          </a:p>
          <a:p>
            <a:pPr lvl="1"/>
            <a:r>
              <a:rPr lang="fr-FR" dirty="0" smtClean="0"/>
              <a:t>La cohérence ne peut pas être démontré en restant à l’intérieur de ce système.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310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Définition d'un système déductif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i="1" dirty="0" smtClean="0"/>
              <a:t>axiomes</a:t>
            </a:r>
            <a:r>
              <a:rPr lang="fr-FR" b="1" dirty="0" smtClean="0"/>
              <a:t>:</a:t>
            </a:r>
          </a:p>
          <a:p>
            <a:r>
              <a:rPr lang="fr-FR" b="1" dirty="0" smtClean="0"/>
              <a:t>si </a:t>
            </a:r>
            <a:r>
              <a:rPr lang="fr-FR" b="1" dirty="0"/>
              <a:t>le ciel est bleu alors je peut sortir</a:t>
            </a:r>
          </a:p>
          <a:p>
            <a:r>
              <a:rPr lang="fr-FR" b="1" dirty="0"/>
              <a:t>si </a:t>
            </a:r>
            <a:r>
              <a:rPr lang="fr-FR" b="1" dirty="0" smtClean="0"/>
              <a:t>j‘économise </a:t>
            </a:r>
            <a:r>
              <a:rPr lang="fr-FR" b="1" dirty="0"/>
              <a:t>de l'argent je peut acheter un </a:t>
            </a:r>
            <a:r>
              <a:rPr lang="fr-FR" b="1" dirty="0" smtClean="0"/>
              <a:t>appartement</a:t>
            </a:r>
          </a:p>
          <a:p>
            <a:r>
              <a:rPr lang="fr-FR" sz="2800" b="1" i="1" dirty="0" smtClean="0"/>
              <a:t>déductions</a:t>
            </a:r>
            <a:r>
              <a:rPr lang="fr-FR" b="1" dirty="0" smtClean="0"/>
              <a:t>:</a:t>
            </a:r>
            <a:endParaRPr lang="fr-FR" b="1" dirty="0"/>
          </a:p>
          <a:p>
            <a:r>
              <a:rPr lang="fr-FR" b="1" dirty="0">
                <a:solidFill>
                  <a:srgbClr val="00B050"/>
                </a:solidFill>
              </a:rPr>
              <a:t>je peut </a:t>
            </a:r>
            <a:r>
              <a:rPr lang="fr-FR" b="1" dirty="0" smtClean="0">
                <a:solidFill>
                  <a:srgbClr val="00B050"/>
                </a:solidFill>
              </a:rPr>
              <a:t>sortir</a:t>
            </a:r>
          </a:p>
          <a:p>
            <a:r>
              <a:rPr lang="fr-FR" b="1" dirty="0" smtClean="0">
                <a:solidFill>
                  <a:srgbClr val="00B050"/>
                </a:solidFill>
              </a:rPr>
              <a:t>je </a:t>
            </a:r>
            <a:r>
              <a:rPr lang="fr-FR" b="1" dirty="0">
                <a:solidFill>
                  <a:srgbClr val="00B050"/>
                </a:solidFill>
              </a:rPr>
              <a:t>ne peut pas sortir</a:t>
            </a:r>
          </a:p>
          <a:p>
            <a:r>
              <a:rPr lang="fr-FR" b="1" dirty="0">
                <a:solidFill>
                  <a:srgbClr val="FF0000"/>
                </a:solidFill>
              </a:rPr>
              <a:t>je peut </a:t>
            </a:r>
            <a:r>
              <a:rPr lang="fr-FR" b="1" dirty="0" smtClean="0">
                <a:solidFill>
                  <a:srgbClr val="FF0000"/>
                </a:solidFill>
              </a:rPr>
              <a:t>mélanger </a:t>
            </a:r>
            <a:r>
              <a:rPr lang="fr-FR" b="1" dirty="0">
                <a:solidFill>
                  <a:srgbClr val="FF0000"/>
                </a:solidFill>
              </a:rPr>
              <a:t>le </a:t>
            </a:r>
            <a:r>
              <a:rPr lang="fr-FR" b="1" dirty="0" smtClean="0">
                <a:solidFill>
                  <a:srgbClr val="FF0000"/>
                </a:solidFill>
              </a:rPr>
              <a:t>sodium(Na) </a:t>
            </a:r>
            <a:r>
              <a:rPr lang="fr-FR" b="1" dirty="0">
                <a:solidFill>
                  <a:srgbClr val="FF0000"/>
                </a:solidFill>
              </a:rPr>
              <a:t>et </a:t>
            </a:r>
            <a:r>
              <a:rPr lang="fr-FR" b="1" dirty="0" smtClean="0">
                <a:solidFill>
                  <a:srgbClr val="FF0000"/>
                </a:solidFill>
              </a:rPr>
              <a:t>l'eau(H2O)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31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Définition d'un système déductif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/>
              <a:t>Un calcul ou un </a:t>
            </a:r>
            <a:r>
              <a:rPr lang="fr-FR" b="1" dirty="0"/>
              <a:t>système déductif </a:t>
            </a:r>
            <a:r>
              <a:rPr lang="fr-FR" dirty="0"/>
              <a:t>est, en logique, un ensemble de </a:t>
            </a:r>
            <a:r>
              <a:rPr lang="fr-FR" b="1" dirty="0"/>
              <a:t>règles</a:t>
            </a:r>
            <a:r>
              <a:rPr lang="fr-FR" dirty="0"/>
              <a:t> permettant en un nombre fini d'étapes et selon des règles explicites de déterminer si une proposition est </a:t>
            </a:r>
            <a:r>
              <a:rPr lang="fr-FR" b="1" dirty="0"/>
              <a:t>vraie</a:t>
            </a:r>
            <a:r>
              <a:rPr lang="fr-FR" dirty="0"/>
              <a:t>. Un tel procédé s'appelle une </a:t>
            </a:r>
            <a:r>
              <a:rPr lang="fr-FR" b="1" dirty="0"/>
              <a:t>démonstration</a:t>
            </a:r>
            <a:r>
              <a:rPr lang="fr-FR" dirty="0"/>
              <a:t>. </a:t>
            </a:r>
            <a:endParaRPr lang="fr-FR" dirty="0" smtClean="0"/>
          </a:p>
          <a:p>
            <a:pPr algn="just"/>
            <a:r>
              <a:rPr lang="fr-FR" dirty="0" smtClean="0"/>
              <a:t>On </a:t>
            </a:r>
            <a:r>
              <a:rPr lang="fr-FR" dirty="0"/>
              <a:t>associe aussi aux propositions une structure mathématique qui permet de garantir que ces raisonnements ou démonstrations ont du sens, on dit qu'on lui a donné une sémantique. </a:t>
            </a:r>
            <a:endParaRPr lang="fr-FR" dirty="0" smtClean="0"/>
          </a:p>
          <a:p>
            <a:pPr algn="just"/>
            <a:r>
              <a:rPr lang="fr-FR" dirty="0" smtClean="0"/>
              <a:t>En </a:t>
            </a:r>
            <a:r>
              <a:rPr lang="fr-FR" dirty="0"/>
              <a:t>calcul des propositions classique, cette sémantique n'utilise que deux valeurs, </a:t>
            </a:r>
            <a:r>
              <a:rPr lang="fr-FR" b="1" dirty="0"/>
              <a:t>vrai</a:t>
            </a:r>
            <a:r>
              <a:rPr lang="fr-FR" dirty="0"/>
              <a:t> et </a:t>
            </a:r>
            <a:r>
              <a:rPr lang="fr-FR" b="1" dirty="0"/>
              <a:t>faux</a:t>
            </a:r>
            <a:r>
              <a:rPr lang="fr-FR" dirty="0"/>
              <a:t> (souvent notées 1 et 0</a:t>
            </a:r>
            <a:r>
              <a:rPr lang="fr-FR" dirty="0" smtClean="0"/>
              <a:t>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622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Système à la Hilbert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dirty="0"/>
              <a:t>En logique, les systèmes à la Hilbert servent à définir les déductions formelles en suivant un modèle proposé par </a:t>
            </a:r>
            <a:r>
              <a:rPr lang="fr-FR" b="1" dirty="0"/>
              <a:t>David Hilbert </a:t>
            </a:r>
            <a:r>
              <a:rPr lang="fr-FR" dirty="0"/>
              <a:t>au début </a:t>
            </a:r>
            <a:r>
              <a:rPr lang="fr-FR" b="1" dirty="0"/>
              <a:t>du </a:t>
            </a:r>
            <a:r>
              <a:rPr lang="fr-FR" b="1" dirty="0" err="1"/>
              <a:t>xxe</a:t>
            </a:r>
            <a:r>
              <a:rPr lang="fr-FR" b="1" dirty="0"/>
              <a:t> siècle</a:t>
            </a:r>
            <a:r>
              <a:rPr lang="fr-FR" dirty="0"/>
              <a:t> : un grand nombre d'axiomes logiques exprimant les principales propriétés de la logique que l'on combine au moyen de quelques règles, notamment la règle de </a:t>
            </a:r>
            <a:r>
              <a:rPr lang="fr-FR" b="1" dirty="0"/>
              <a:t>modus </a:t>
            </a:r>
            <a:r>
              <a:rPr lang="fr-FR" b="1" dirty="0" err="1"/>
              <a:t>ponens</a:t>
            </a:r>
            <a:r>
              <a:rPr lang="fr-FR" dirty="0"/>
              <a:t>, pour dériver de nouveaux théorèmes. </a:t>
            </a:r>
            <a:endParaRPr lang="fr-FR" dirty="0" smtClean="0"/>
          </a:p>
          <a:p>
            <a:pPr algn="just"/>
            <a:r>
              <a:rPr lang="fr-FR" dirty="0" smtClean="0"/>
              <a:t>Les </a:t>
            </a:r>
            <a:r>
              <a:rPr lang="fr-FR" dirty="0"/>
              <a:t>systèmes à la Hilbert héritent du système défini par </a:t>
            </a:r>
            <a:r>
              <a:rPr lang="fr-FR" b="1" dirty="0" err="1"/>
              <a:t>Gottlob</a:t>
            </a:r>
            <a:r>
              <a:rPr lang="fr-FR" b="1" dirty="0"/>
              <a:t> Frege </a:t>
            </a:r>
            <a:r>
              <a:rPr lang="fr-FR" dirty="0"/>
              <a:t>et constituent les premiers systèmes déductifs, avant l'apparition de la </a:t>
            </a:r>
            <a:r>
              <a:rPr lang="fr-FR" b="1" dirty="0"/>
              <a:t>déduction naturelle </a:t>
            </a:r>
            <a:r>
              <a:rPr lang="fr-FR" dirty="0"/>
              <a:t>ou du calcul des </a:t>
            </a:r>
            <a:r>
              <a:rPr lang="fr-FR" b="1" dirty="0"/>
              <a:t>séquents</a:t>
            </a:r>
            <a:r>
              <a:rPr lang="fr-FR" dirty="0"/>
              <a:t>, appelés parfois par opposition systèmes à la Gentzen</a:t>
            </a:r>
          </a:p>
        </p:txBody>
      </p:sp>
    </p:spTree>
    <p:extLst>
      <p:ext uri="{BB962C8B-B14F-4D97-AF65-F5344CB8AC3E}">
        <p14:creationId xmlns:p14="http://schemas.microsoft.com/office/powerpoint/2010/main" val="182751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Système à la Hilbert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71500" indent="-457200">
              <a:buFont typeface="+mj-lt"/>
              <a:buAutoNum type="arabicParenR"/>
            </a:pP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a →(b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→a)</a:t>
            </a:r>
            <a:r>
              <a:rPr lang="fr-FR" b="1" dirty="0" smtClean="0"/>
              <a:t> implication-a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(a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→(b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→c))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→((a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→b)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→(a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→c)) </a:t>
            </a:r>
            <a:r>
              <a:rPr lang="fr-FR" b="1" dirty="0" smtClean="0"/>
              <a:t>implication-b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az-Cyrl-AZ" b="1" dirty="0">
                <a:solidFill>
                  <a:schemeClr val="accent5">
                    <a:lumMod val="50000"/>
                  </a:schemeClr>
                </a:solidFill>
              </a:rPr>
              <a:t> л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b →a </a:t>
            </a:r>
            <a:r>
              <a:rPr lang="fr-FR" b="1" dirty="0" smtClean="0"/>
              <a:t>conjonction-a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az-Cyrl-AZ" b="1" dirty="0">
                <a:solidFill>
                  <a:schemeClr val="accent5">
                    <a:lumMod val="50000"/>
                  </a:schemeClr>
                </a:solidFill>
              </a:rPr>
              <a:t> л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b →b </a:t>
            </a:r>
            <a:r>
              <a:rPr lang="fr-FR" b="1" dirty="0" smtClean="0"/>
              <a:t>conjonction-b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a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→(b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→(a</a:t>
            </a:r>
            <a:r>
              <a:rPr lang="az-Cyrl-AZ" b="1" dirty="0">
                <a:solidFill>
                  <a:schemeClr val="accent5">
                    <a:lumMod val="50000"/>
                  </a:schemeClr>
                </a:solidFill>
              </a:rPr>
              <a:t> л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b)) </a:t>
            </a:r>
            <a:r>
              <a:rPr lang="fr-FR" b="1" dirty="0" smtClean="0"/>
              <a:t>conjonction-c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a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</a:t>
            </a:r>
            <a:r>
              <a:rPr lang="fr-FR" b="1" dirty="0" err="1" smtClean="0">
                <a:solidFill>
                  <a:schemeClr val="accent5">
                    <a:lumMod val="50000"/>
                  </a:schemeClr>
                </a:solidFill>
              </a:rPr>
              <a:t>avb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/>
              <a:t>disjonction-a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b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</a:t>
            </a:r>
            <a:r>
              <a:rPr lang="fr-FR" b="1" dirty="0" err="1" smtClean="0">
                <a:solidFill>
                  <a:schemeClr val="accent5">
                    <a:lumMod val="50000"/>
                  </a:schemeClr>
                </a:solidFill>
              </a:rPr>
              <a:t>avb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/>
              <a:t>disjonction-b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(a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→c)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→((b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→c)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→((</a:t>
            </a:r>
            <a:r>
              <a:rPr lang="fr-FR" b="1" dirty="0" err="1" smtClean="0">
                <a:solidFill>
                  <a:schemeClr val="accent5">
                    <a:lumMod val="50000"/>
                  </a:schemeClr>
                </a:solidFill>
              </a:rPr>
              <a:t>avb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→c))</a:t>
            </a:r>
            <a:r>
              <a:rPr lang="fr-FR" b="1" dirty="0" smtClean="0"/>
              <a:t> raisonnement par cas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(a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→b)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→((a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→¬b)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→¬a)</a:t>
            </a:r>
            <a:r>
              <a:rPr lang="fr-FR" b="1" dirty="0" smtClean="0"/>
              <a:t> raisonnement par l’absurde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¬a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→a </a:t>
            </a:r>
            <a:r>
              <a:rPr lang="fr-FR" b="1" dirty="0" smtClean="0"/>
              <a:t>tiers exclus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>
                <a:solidFill>
                  <a:srgbClr val="FF0000"/>
                </a:solidFill>
              </a:rPr>
              <a:t>a,(a </a:t>
            </a:r>
            <a:r>
              <a:rPr lang="fr-FR" b="1" dirty="0" smtClean="0">
                <a:solidFill>
                  <a:srgbClr val="FF0000"/>
                </a:solidFill>
              </a:rPr>
              <a:t>→b)├ b modus </a:t>
            </a:r>
            <a:r>
              <a:rPr lang="fr-FR" b="1" dirty="0" err="1" smtClean="0">
                <a:solidFill>
                  <a:srgbClr val="FF0000"/>
                </a:solidFill>
              </a:rPr>
              <a:t>ponens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0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Système à la Hilbert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fr-FR" b="1" dirty="0" smtClean="0"/>
              <a:t>il existe une version simplifiée du système dans laquelle les connecteurs sont supprimés. cette version n’utilise que 4 règles: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a →(b →a)</a:t>
            </a:r>
            <a:r>
              <a:rPr lang="fr-FR" b="1" dirty="0"/>
              <a:t> implication-a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(a →(b →c)) →((a →b) →(a →c)) </a:t>
            </a:r>
            <a:r>
              <a:rPr lang="fr-FR" b="1" dirty="0"/>
              <a:t>implication-b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(¬b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→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¬a) →(a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→b) </a:t>
            </a:r>
            <a:r>
              <a:rPr lang="fr-FR" b="1" dirty="0" smtClean="0">
                <a:solidFill>
                  <a:schemeClr val="tx1"/>
                </a:solidFill>
              </a:rPr>
              <a:t>contraposée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fr-FR" b="1" dirty="0">
                <a:solidFill>
                  <a:srgbClr val="FF0000"/>
                </a:solidFill>
              </a:rPr>
              <a:t>a,(a →b)├ b modus </a:t>
            </a:r>
            <a:r>
              <a:rPr lang="fr-FR" b="1" dirty="0" err="1" smtClean="0">
                <a:solidFill>
                  <a:srgbClr val="FF0000"/>
                </a:solidFill>
              </a:rPr>
              <a:t>ponens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86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b="1" dirty="0" err="1" smtClean="0"/>
              <a:t>p→p</a:t>
            </a:r>
            <a:r>
              <a:rPr lang="fr-FR" b="1" dirty="0" smtClean="0"/>
              <a:t> ?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/>
              <a:t>(</a:t>
            </a:r>
            <a:r>
              <a:rPr lang="fr-FR" b="1" dirty="0" smtClean="0">
                <a:solidFill>
                  <a:srgbClr val="FF0000"/>
                </a:solidFill>
              </a:rPr>
              <a:t>a</a:t>
            </a:r>
            <a:r>
              <a:rPr lang="fr-FR" b="1" dirty="0" smtClean="0"/>
              <a:t>→(</a:t>
            </a:r>
            <a:r>
              <a:rPr lang="fr-FR" b="1" dirty="0" err="1" smtClean="0">
                <a:solidFill>
                  <a:srgbClr val="0070C0"/>
                </a:solidFill>
              </a:rPr>
              <a:t>b</a:t>
            </a:r>
            <a:r>
              <a:rPr lang="fr-FR" b="1" dirty="0" err="1" smtClean="0"/>
              <a:t>→</a:t>
            </a:r>
            <a:r>
              <a:rPr lang="fr-FR" b="1" dirty="0" err="1" smtClean="0">
                <a:solidFill>
                  <a:srgbClr val="00B050"/>
                </a:solidFill>
              </a:rPr>
              <a:t>c</a:t>
            </a:r>
            <a:r>
              <a:rPr lang="fr-FR" b="1" dirty="0" smtClean="0"/>
              <a:t>))</a:t>
            </a:r>
            <a:r>
              <a:rPr lang="fr-FR" b="1" dirty="0"/>
              <a:t> </a:t>
            </a:r>
            <a:r>
              <a:rPr lang="fr-FR" b="1" dirty="0" smtClean="0"/>
              <a:t>→((</a:t>
            </a:r>
            <a:r>
              <a:rPr lang="fr-FR" b="1" dirty="0" err="1" smtClean="0">
                <a:solidFill>
                  <a:srgbClr val="FF0000"/>
                </a:solidFill>
              </a:rPr>
              <a:t>a</a:t>
            </a:r>
            <a:r>
              <a:rPr lang="fr-FR" b="1" dirty="0" err="1" smtClean="0"/>
              <a:t>→</a:t>
            </a:r>
            <a:r>
              <a:rPr lang="fr-FR" b="1" dirty="0" err="1" smtClean="0">
                <a:solidFill>
                  <a:srgbClr val="0070C0"/>
                </a:solidFill>
              </a:rPr>
              <a:t>b</a:t>
            </a:r>
            <a:r>
              <a:rPr lang="fr-FR" b="1" dirty="0" smtClean="0"/>
              <a:t>)→(</a:t>
            </a:r>
            <a:r>
              <a:rPr lang="fr-FR" b="1" dirty="0" err="1" smtClean="0">
                <a:solidFill>
                  <a:srgbClr val="FF0000"/>
                </a:solidFill>
              </a:rPr>
              <a:t>a</a:t>
            </a:r>
            <a:r>
              <a:rPr lang="fr-FR" b="1" dirty="0" err="1" smtClean="0"/>
              <a:t>→</a:t>
            </a:r>
            <a:r>
              <a:rPr lang="fr-FR" b="1" dirty="0" err="1" smtClean="0">
                <a:solidFill>
                  <a:srgbClr val="00B050"/>
                </a:solidFill>
              </a:rPr>
              <a:t>c</a:t>
            </a:r>
            <a:r>
              <a:rPr lang="fr-FR" b="1" dirty="0" smtClean="0"/>
              <a:t>)) ax2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 smtClean="0"/>
              <a:t>(</a:t>
            </a:r>
            <a:r>
              <a:rPr lang="fr-FR" b="1" dirty="0" smtClean="0">
                <a:solidFill>
                  <a:srgbClr val="FF0000"/>
                </a:solidFill>
              </a:rPr>
              <a:t>p</a:t>
            </a:r>
            <a:r>
              <a:rPr lang="fr-FR" b="1" dirty="0" smtClean="0"/>
              <a:t>→((</a:t>
            </a:r>
            <a:r>
              <a:rPr lang="fr-FR" b="1" dirty="0" err="1" smtClean="0">
                <a:solidFill>
                  <a:srgbClr val="0070C0"/>
                </a:solidFill>
              </a:rPr>
              <a:t>p→p</a:t>
            </a:r>
            <a:r>
              <a:rPr lang="fr-FR" b="1" dirty="0" smtClean="0"/>
              <a:t>)→</a:t>
            </a:r>
            <a:r>
              <a:rPr lang="fr-FR" b="1" dirty="0" smtClean="0">
                <a:solidFill>
                  <a:srgbClr val="00B050"/>
                </a:solidFill>
              </a:rPr>
              <a:t>p</a:t>
            </a:r>
            <a:r>
              <a:rPr lang="fr-FR" b="1" dirty="0" smtClean="0"/>
              <a:t>))→((</a:t>
            </a:r>
            <a:r>
              <a:rPr lang="fr-FR" b="1" dirty="0" smtClean="0">
                <a:solidFill>
                  <a:srgbClr val="FF0000"/>
                </a:solidFill>
              </a:rPr>
              <a:t>p</a:t>
            </a:r>
            <a:r>
              <a:rPr lang="fr-FR" b="1" dirty="0" smtClean="0"/>
              <a:t>→(</a:t>
            </a:r>
            <a:r>
              <a:rPr lang="fr-FR" b="1" dirty="0" err="1" smtClean="0">
                <a:solidFill>
                  <a:srgbClr val="0070C0"/>
                </a:solidFill>
              </a:rPr>
              <a:t>p→p</a:t>
            </a:r>
            <a:r>
              <a:rPr lang="fr-FR" b="1" dirty="0" smtClean="0"/>
              <a:t>))→(</a:t>
            </a:r>
            <a:r>
              <a:rPr lang="fr-FR" b="1" dirty="0" err="1" smtClean="0">
                <a:solidFill>
                  <a:srgbClr val="FF0000"/>
                </a:solidFill>
              </a:rPr>
              <a:t>p</a:t>
            </a:r>
            <a:r>
              <a:rPr lang="fr-FR" b="1" dirty="0" err="1" smtClean="0"/>
              <a:t>→</a:t>
            </a:r>
            <a:r>
              <a:rPr lang="fr-FR" b="1" dirty="0" err="1" smtClean="0">
                <a:solidFill>
                  <a:srgbClr val="00B050"/>
                </a:solidFill>
              </a:rPr>
              <a:t>p</a:t>
            </a:r>
            <a:r>
              <a:rPr lang="fr-FR" b="1" dirty="0" smtClean="0"/>
              <a:t>)) </a:t>
            </a:r>
            <a:r>
              <a:rPr lang="fr-FR" b="1" dirty="0" err="1" smtClean="0"/>
              <a:t>sub</a:t>
            </a:r>
            <a:r>
              <a:rPr lang="fr-FR" b="1" dirty="0" smtClean="0"/>
              <a:t> ax2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 smtClean="0">
                <a:solidFill>
                  <a:srgbClr val="FF0000"/>
                </a:solidFill>
              </a:rPr>
              <a:t>a</a:t>
            </a:r>
            <a:r>
              <a:rPr lang="fr-FR" b="1" dirty="0"/>
              <a:t> </a:t>
            </a:r>
            <a:r>
              <a:rPr lang="fr-FR" b="1" dirty="0" smtClean="0"/>
              <a:t>→(</a:t>
            </a:r>
            <a:r>
              <a:rPr lang="fr-FR" b="1" dirty="0" smtClean="0">
                <a:solidFill>
                  <a:srgbClr val="0070C0"/>
                </a:solidFill>
              </a:rPr>
              <a:t>b</a:t>
            </a:r>
            <a:r>
              <a:rPr lang="fr-FR" b="1" dirty="0"/>
              <a:t> </a:t>
            </a:r>
            <a:r>
              <a:rPr lang="fr-FR" b="1" dirty="0" smtClean="0"/>
              <a:t>→</a:t>
            </a:r>
            <a:r>
              <a:rPr lang="fr-FR" b="1" dirty="0" smtClean="0">
                <a:solidFill>
                  <a:srgbClr val="FF0000"/>
                </a:solidFill>
              </a:rPr>
              <a:t>a</a:t>
            </a:r>
            <a:r>
              <a:rPr lang="fr-FR" b="1" dirty="0" smtClean="0"/>
              <a:t>) ax1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 smtClean="0">
                <a:solidFill>
                  <a:srgbClr val="FF0000"/>
                </a:solidFill>
              </a:rPr>
              <a:t>p</a:t>
            </a:r>
            <a:r>
              <a:rPr lang="fr-FR" b="1" dirty="0"/>
              <a:t> </a:t>
            </a:r>
            <a:r>
              <a:rPr lang="fr-FR" b="1" dirty="0" smtClean="0"/>
              <a:t>→((</a:t>
            </a:r>
            <a:r>
              <a:rPr lang="fr-FR" b="1" dirty="0" smtClean="0">
                <a:solidFill>
                  <a:srgbClr val="0070C0"/>
                </a:solidFill>
              </a:rPr>
              <a:t>p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 smtClean="0">
                <a:solidFill>
                  <a:srgbClr val="0070C0"/>
                </a:solidFill>
              </a:rPr>
              <a:t>→p</a:t>
            </a:r>
            <a:r>
              <a:rPr lang="fr-FR" b="1" dirty="0" smtClean="0"/>
              <a:t>)</a:t>
            </a:r>
            <a:r>
              <a:rPr lang="fr-FR" b="1" dirty="0"/>
              <a:t> </a:t>
            </a:r>
            <a:r>
              <a:rPr lang="fr-FR" b="1" dirty="0" smtClean="0"/>
              <a:t>→</a:t>
            </a:r>
            <a:r>
              <a:rPr lang="fr-FR" b="1" dirty="0" smtClean="0">
                <a:solidFill>
                  <a:srgbClr val="FF0000"/>
                </a:solidFill>
              </a:rPr>
              <a:t>p</a:t>
            </a:r>
            <a:r>
              <a:rPr lang="fr-FR" b="1" dirty="0" smtClean="0"/>
              <a:t>) </a:t>
            </a:r>
            <a:r>
              <a:rPr lang="fr-FR" b="1" dirty="0" err="1" smtClean="0"/>
              <a:t>sub</a:t>
            </a:r>
            <a:r>
              <a:rPr lang="fr-FR" b="1" dirty="0" smtClean="0"/>
              <a:t> ax1</a:t>
            </a:r>
            <a:endParaRPr lang="fr-FR" b="1" dirty="0"/>
          </a:p>
          <a:p>
            <a:pPr marL="571500" indent="-457200">
              <a:buFont typeface="+mj-lt"/>
              <a:buAutoNum type="arabicParenR"/>
            </a:pPr>
            <a:r>
              <a:rPr lang="fr-FR" b="1" dirty="0" smtClean="0"/>
              <a:t>(</a:t>
            </a:r>
            <a:r>
              <a:rPr lang="fr-FR" b="1" dirty="0">
                <a:solidFill>
                  <a:srgbClr val="FF0000"/>
                </a:solidFill>
              </a:rPr>
              <a:t>p</a:t>
            </a:r>
            <a:r>
              <a:rPr lang="fr-FR" b="1" dirty="0"/>
              <a:t>→(</a:t>
            </a:r>
            <a:r>
              <a:rPr lang="fr-FR" b="1" dirty="0" err="1">
                <a:solidFill>
                  <a:srgbClr val="0070C0"/>
                </a:solidFill>
              </a:rPr>
              <a:t>p→p</a:t>
            </a:r>
            <a:r>
              <a:rPr lang="fr-FR" b="1" dirty="0"/>
              <a:t>))→(</a:t>
            </a:r>
            <a:r>
              <a:rPr lang="fr-FR" b="1" dirty="0" err="1">
                <a:solidFill>
                  <a:srgbClr val="FF0000"/>
                </a:solidFill>
              </a:rPr>
              <a:t>p</a:t>
            </a:r>
            <a:r>
              <a:rPr lang="fr-FR" b="1" dirty="0" err="1"/>
              <a:t>→</a:t>
            </a:r>
            <a:r>
              <a:rPr lang="fr-FR" b="1" dirty="0" err="1">
                <a:solidFill>
                  <a:srgbClr val="00B050"/>
                </a:solidFill>
              </a:rPr>
              <a:t>p</a:t>
            </a:r>
            <a:r>
              <a:rPr lang="fr-FR" b="1" dirty="0" smtClean="0"/>
              <a:t>) Modus </a:t>
            </a:r>
            <a:r>
              <a:rPr lang="fr-FR" b="1" dirty="0" err="1" smtClean="0"/>
              <a:t>ponens</a:t>
            </a:r>
            <a:r>
              <a:rPr lang="fr-FR" b="1" dirty="0" smtClean="0"/>
              <a:t> 2,4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>
                <a:solidFill>
                  <a:srgbClr val="FF0000"/>
                </a:solidFill>
              </a:rPr>
              <a:t>a</a:t>
            </a:r>
            <a:r>
              <a:rPr lang="fr-FR" b="1" dirty="0"/>
              <a:t> →(</a:t>
            </a:r>
            <a:r>
              <a:rPr lang="fr-FR" b="1" dirty="0" err="1" smtClean="0">
                <a:solidFill>
                  <a:srgbClr val="0070C0"/>
                </a:solidFill>
              </a:rPr>
              <a:t>b</a:t>
            </a:r>
            <a:r>
              <a:rPr lang="fr-FR" b="1" dirty="0" err="1" smtClean="0"/>
              <a:t>→</a:t>
            </a:r>
            <a:r>
              <a:rPr lang="fr-FR" b="1" dirty="0" err="1">
                <a:solidFill>
                  <a:srgbClr val="FF0000"/>
                </a:solidFill>
              </a:rPr>
              <a:t>a</a:t>
            </a:r>
            <a:r>
              <a:rPr lang="fr-FR" b="1" dirty="0"/>
              <a:t>) ax1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>
                <a:solidFill>
                  <a:srgbClr val="FF0000"/>
                </a:solidFill>
              </a:rPr>
              <a:t>p</a:t>
            </a:r>
            <a:r>
              <a:rPr lang="fr-FR" b="1" dirty="0"/>
              <a:t> →</a:t>
            </a:r>
            <a:r>
              <a:rPr lang="fr-FR" b="1" dirty="0" smtClean="0"/>
              <a:t>(</a:t>
            </a:r>
            <a:r>
              <a:rPr lang="fr-FR" b="1" dirty="0" err="1" smtClean="0">
                <a:solidFill>
                  <a:srgbClr val="0070C0"/>
                </a:solidFill>
              </a:rPr>
              <a:t>p</a:t>
            </a:r>
            <a:r>
              <a:rPr lang="fr-FR" b="1" dirty="0" err="1" smtClean="0"/>
              <a:t>→</a:t>
            </a:r>
            <a:r>
              <a:rPr lang="fr-FR" b="1" dirty="0" err="1">
                <a:solidFill>
                  <a:srgbClr val="FF0000"/>
                </a:solidFill>
              </a:rPr>
              <a:t>p</a:t>
            </a:r>
            <a:r>
              <a:rPr lang="fr-FR" b="1" dirty="0"/>
              <a:t>) </a:t>
            </a:r>
            <a:r>
              <a:rPr lang="fr-FR" b="1" dirty="0" err="1"/>
              <a:t>sub</a:t>
            </a:r>
            <a:r>
              <a:rPr lang="fr-FR" b="1" dirty="0"/>
              <a:t> </a:t>
            </a:r>
            <a:r>
              <a:rPr lang="fr-FR" b="1" dirty="0" smtClean="0"/>
              <a:t>ax1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/>
              <a:t>(</a:t>
            </a:r>
            <a:r>
              <a:rPr lang="fr-FR" b="1" dirty="0" err="1">
                <a:solidFill>
                  <a:srgbClr val="FF0000"/>
                </a:solidFill>
              </a:rPr>
              <a:t>p</a:t>
            </a:r>
            <a:r>
              <a:rPr lang="fr-FR" b="1" dirty="0" err="1"/>
              <a:t>→</a:t>
            </a:r>
            <a:r>
              <a:rPr lang="fr-FR" b="1" dirty="0" err="1">
                <a:solidFill>
                  <a:srgbClr val="00B050"/>
                </a:solidFill>
              </a:rPr>
              <a:t>p</a:t>
            </a:r>
            <a:r>
              <a:rPr lang="fr-FR" b="1" dirty="0"/>
              <a:t>) Modus </a:t>
            </a:r>
            <a:r>
              <a:rPr lang="fr-FR" b="1" dirty="0" err="1"/>
              <a:t>ponens</a:t>
            </a:r>
            <a:r>
              <a:rPr lang="fr-FR" b="1" dirty="0"/>
              <a:t> </a:t>
            </a:r>
            <a:r>
              <a:rPr lang="fr-FR" b="1" dirty="0" smtClean="0"/>
              <a:t>5,7</a:t>
            </a:r>
            <a:endParaRPr lang="fr-FR" b="1" dirty="0"/>
          </a:p>
          <a:p>
            <a:pPr marL="571500" indent="-457200">
              <a:buFont typeface="+mj-lt"/>
              <a:buAutoNum type="arabicParenR"/>
            </a:pPr>
            <a:endParaRPr lang="fr-FR" b="1" dirty="0" smtClean="0"/>
          </a:p>
          <a:p>
            <a:pPr marL="571500" indent="-457200">
              <a:buFont typeface="+mj-lt"/>
              <a:buAutoNum type="arabicParenR"/>
            </a:pPr>
            <a:endParaRPr lang="fr-FR" b="1" dirty="0"/>
          </a:p>
        </p:txBody>
      </p:sp>
      <p:grpSp>
        <p:nvGrpSpPr>
          <p:cNvPr id="16" name="Groupe 15"/>
          <p:cNvGrpSpPr/>
          <p:nvPr/>
        </p:nvGrpSpPr>
        <p:grpSpPr>
          <a:xfrm>
            <a:off x="1043608" y="2708920"/>
            <a:ext cx="2592288" cy="1224136"/>
            <a:chOff x="1043608" y="2708920"/>
            <a:chExt cx="2592288" cy="1224136"/>
          </a:xfrm>
        </p:grpSpPr>
        <p:sp>
          <p:nvSpPr>
            <p:cNvPr id="14" name="Rectangle 13"/>
            <p:cNvSpPr/>
            <p:nvPr/>
          </p:nvSpPr>
          <p:spPr>
            <a:xfrm>
              <a:off x="1043608" y="2708920"/>
              <a:ext cx="2592288" cy="3600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43608" y="3573016"/>
              <a:ext cx="2592288" cy="3600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1043608" y="4032774"/>
            <a:ext cx="1741855" cy="1237991"/>
            <a:chOff x="1043608" y="4032774"/>
            <a:chExt cx="1741855" cy="1237991"/>
          </a:xfrm>
        </p:grpSpPr>
        <p:sp>
          <p:nvSpPr>
            <p:cNvPr id="17" name="Rectangle 16"/>
            <p:cNvSpPr/>
            <p:nvPr/>
          </p:nvSpPr>
          <p:spPr>
            <a:xfrm>
              <a:off x="1057463" y="4032774"/>
              <a:ext cx="1728000" cy="360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43608" y="4910765"/>
              <a:ext cx="1656000" cy="360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60529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b="1" dirty="0" smtClean="0"/>
              <a:t>a├ </a:t>
            </a:r>
            <a:r>
              <a:rPr lang="fr-FR" b="1" dirty="0" err="1" smtClean="0"/>
              <a:t>avb</a:t>
            </a:r>
            <a:endParaRPr lang="fr-FR" b="1" dirty="0" smtClean="0"/>
          </a:p>
          <a:p>
            <a:pPr marL="571500" indent="-457200">
              <a:buFont typeface="+mj-lt"/>
              <a:buAutoNum type="arabicParenR"/>
            </a:pPr>
            <a:r>
              <a:rPr lang="fr-FR" b="1" dirty="0" smtClean="0"/>
              <a:t>a </a:t>
            </a:r>
            <a:r>
              <a:rPr lang="fr-FR" b="1" dirty="0" smtClean="0">
                <a:solidFill>
                  <a:srgbClr val="FF0000"/>
                </a:solidFill>
              </a:rPr>
              <a:t>hypothèse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 smtClean="0"/>
              <a:t>a</a:t>
            </a:r>
            <a:r>
              <a:rPr lang="fr-FR" b="1" dirty="0"/>
              <a:t> </a:t>
            </a:r>
            <a:r>
              <a:rPr lang="fr-FR" b="1" dirty="0" smtClean="0"/>
              <a:t>→(</a:t>
            </a:r>
            <a:r>
              <a:rPr lang="fr-FR" b="1" dirty="0" err="1" smtClean="0"/>
              <a:t>avb</a:t>
            </a:r>
            <a:r>
              <a:rPr lang="fr-FR" b="1" dirty="0" smtClean="0"/>
              <a:t>) ax6</a:t>
            </a:r>
          </a:p>
          <a:p>
            <a:pPr marL="571500" indent="-457200">
              <a:buFont typeface="+mj-lt"/>
              <a:buAutoNum type="arabicParenR"/>
            </a:pPr>
            <a:r>
              <a:rPr lang="fr-FR" b="1" dirty="0" err="1" smtClean="0"/>
              <a:t>avb</a:t>
            </a:r>
            <a:r>
              <a:rPr lang="fr-FR" b="1" dirty="0" smtClean="0"/>
              <a:t> MP 1,2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06760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b="1" dirty="0" smtClean="0"/>
              <a:t>a, b </a:t>
            </a:r>
            <a:r>
              <a:rPr lang="fr-FR" b="1" dirty="0"/>
              <a:t>├ </a:t>
            </a:r>
            <a:r>
              <a:rPr lang="fr-FR" b="1" dirty="0" smtClean="0"/>
              <a:t>a</a:t>
            </a:r>
            <a:r>
              <a:rPr lang="az-Cyrl-AZ" b="1" dirty="0" smtClean="0"/>
              <a:t>л</a:t>
            </a:r>
            <a:r>
              <a:rPr lang="fr-FR" b="1" dirty="0" smtClean="0"/>
              <a:t>b</a:t>
            </a:r>
            <a:endParaRPr lang="fr-FR" b="1" dirty="0"/>
          </a:p>
          <a:p>
            <a:pPr marL="571500" indent="-457200">
              <a:buFont typeface="+mj-lt"/>
              <a:buAutoNum type="arabicPeriod"/>
            </a:pPr>
            <a:r>
              <a:rPr lang="fr-FR" b="1" dirty="0" smtClean="0"/>
              <a:t>a </a:t>
            </a:r>
            <a:r>
              <a:rPr lang="fr-FR" b="1" dirty="0" smtClean="0">
                <a:solidFill>
                  <a:srgbClr val="FF0000"/>
                </a:solidFill>
              </a:rPr>
              <a:t>hypothèse</a:t>
            </a:r>
          </a:p>
          <a:p>
            <a:pPr marL="571500" indent="-457200">
              <a:buFont typeface="+mj-lt"/>
              <a:buAutoNum type="arabicPeriod"/>
            </a:pPr>
            <a:r>
              <a:rPr lang="fr-FR" b="1" dirty="0" smtClean="0"/>
              <a:t>b </a:t>
            </a:r>
            <a:r>
              <a:rPr lang="fr-FR" b="1" dirty="0" smtClean="0">
                <a:solidFill>
                  <a:srgbClr val="FF0000"/>
                </a:solidFill>
              </a:rPr>
              <a:t>hypothèse</a:t>
            </a:r>
          </a:p>
          <a:p>
            <a:pPr marL="571500" indent="-457200">
              <a:buFont typeface="+mj-lt"/>
              <a:buAutoNum type="arabicPeriod"/>
            </a:pPr>
            <a:r>
              <a:rPr lang="fr-FR" b="1" dirty="0" smtClean="0"/>
              <a:t>a</a:t>
            </a:r>
            <a:r>
              <a:rPr lang="fr-FR" b="1" dirty="0"/>
              <a:t> </a:t>
            </a:r>
            <a:r>
              <a:rPr lang="fr-FR" b="1" dirty="0" smtClean="0"/>
              <a:t>→(b</a:t>
            </a:r>
            <a:r>
              <a:rPr lang="fr-FR" b="1" dirty="0"/>
              <a:t> </a:t>
            </a:r>
            <a:r>
              <a:rPr lang="fr-FR" b="1" dirty="0" smtClean="0"/>
              <a:t>→(</a:t>
            </a:r>
            <a:r>
              <a:rPr lang="fr-FR" b="1" dirty="0"/>
              <a:t>a</a:t>
            </a:r>
            <a:r>
              <a:rPr lang="az-Cyrl-AZ" b="1" dirty="0"/>
              <a:t>л</a:t>
            </a:r>
            <a:r>
              <a:rPr lang="fr-FR" b="1" dirty="0"/>
              <a:t>b</a:t>
            </a:r>
            <a:r>
              <a:rPr lang="fr-FR" b="1" dirty="0" smtClean="0"/>
              <a:t>)) ax5</a:t>
            </a:r>
          </a:p>
          <a:p>
            <a:pPr marL="571500" indent="-457200">
              <a:buFont typeface="+mj-lt"/>
              <a:buAutoNum type="arabicPeriod"/>
            </a:pPr>
            <a:r>
              <a:rPr lang="fr-FR" b="1" dirty="0"/>
              <a:t>b →(a</a:t>
            </a:r>
            <a:r>
              <a:rPr lang="az-Cyrl-AZ" b="1" dirty="0"/>
              <a:t>л</a:t>
            </a:r>
            <a:r>
              <a:rPr lang="fr-FR" b="1" dirty="0"/>
              <a:t>b</a:t>
            </a:r>
            <a:r>
              <a:rPr lang="fr-FR" b="1" dirty="0" smtClean="0"/>
              <a:t>) MP 1,3</a:t>
            </a:r>
          </a:p>
          <a:p>
            <a:pPr marL="571500" indent="-457200">
              <a:buFont typeface="+mj-lt"/>
              <a:buAutoNum type="arabicPeriod"/>
            </a:pPr>
            <a:r>
              <a:rPr lang="fr-FR" b="1" dirty="0"/>
              <a:t>a</a:t>
            </a:r>
            <a:r>
              <a:rPr lang="az-Cyrl-AZ" b="1" dirty="0"/>
              <a:t>л</a:t>
            </a:r>
            <a:r>
              <a:rPr lang="fr-FR" b="1" dirty="0" smtClean="0"/>
              <a:t>b MP 2,3</a:t>
            </a:r>
            <a:endParaRPr lang="fr-FR" b="1" dirty="0"/>
          </a:p>
          <a:p>
            <a:pPr marL="571500" indent="-457200">
              <a:buFont typeface="+mj-lt"/>
              <a:buAutoNum type="arabicPeriod"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48211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549</TotalTime>
  <Words>859</Words>
  <Application>Microsoft Office PowerPoint</Application>
  <PresentationFormat>Affichage à l'écran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Apothicaire</vt:lpstr>
      <vt:lpstr>Logique mathématique chapitre 1: logique propositionnelle</vt:lpstr>
      <vt:lpstr>Définition d'un système déductif</vt:lpstr>
      <vt:lpstr>Définition d'un système déductif</vt:lpstr>
      <vt:lpstr>Système à la Hilbert</vt:lpstr>
      <vt:lpstr>Système à la Hilbert</vt:lpstr>
      <vt:lpstr>Système à la Hilbert</vt:lpstr>
      <vt:lpstr>exemple</vt:lpstr>
      <vt:lpstr>exemple</vt:lpstr>
      <vt:lpstr>exemple</vt:lpstr>
      <vt:lpstr>exercice</vt:lpstr>
      <vt:lpstr>Théorème de déduction</vt:lpstr>
      <vt:lpstr>exemple</vt:lpstr>
      <vt:lpstr>cohérence et complétude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Logique mathématique chapitre 2: logique propositionnelle</dc:title>
  <dc:creator>STORMPC</dc:creator>
  <cp:lastModifiedBy>STORMPC</cp:lastModifiedBy>
  <cp:revision>98</cp:revision>
  <dcterms:created xsi:type="dcterms:W3CDTF">2021-11-02T07:00:27Z</dcterms:created>
  <dcterms:modified xsi:type="dcterms:W3CDTF">2021-11-08T19:11:19Z</dcterms:modified>
</cp:coreProperties>
</file>