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4660"/>
  </p:normalViewPr>
  <p:slideViewPr>
    <p:cSldViewPr>
      <p:cViewPr>
        <p:scale>
          <a:sx n="80" d="100"/>
          <a:sy n="80" d="100"/>
        </p:scale>
        <p:origin x="-66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68007D1-B9E4-4427-AB04-7A5F0A9FE03E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8DAA9EA-0C4F-4E81-9EC7-18DF0B345A1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L2 informatique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r>
              <a:rPr lang="fr-FR" sz="2000" dirty="0" smtClean="0"/>
              <a:t>Logique mathématique</a:t>
            </a:r>
            <a:br>
              <a:rPr lang="fr-FR" sz="2000" dirty="0" smtClean="0"/>
            </a:br>
            <a:r>
              <a:rPr lang="fr-FR" sz="2000" smtClean="0"/>
              <a:t>chapitre 1: </a:t>
            </a:r>
            <a:r>
              <a:rPr lang="fr-FR" sz="2000" dirty="0" smtClean="0"/>
              <a:t>logique propositionnelle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483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</a:t>
            </a:r>
            <a:r>
              <a:rPr lang="fr-FR" dirty="0"/>
              <a:t>méthode </a:t>
            </a:r>
            <a:br>
              <a:rPr lang="fr-FR" dirty="0"/>
            </a:br>
            <a:r>
              <a:rPr lang="fr-FR" dirty="0"/>
              <a:t>des </a:t>
            </a:r>
            <a:r>
              <a:rPr lang="fr-FR" dirty="0" smtClean="0"/>
              <a:t>tableaux sémantiques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méthode des tableaux </a:t>
            </a:r>
            <a:r>
              <a:rPr lang="fr-FR" dirty="0" smtClean="0"/>
              <a:t>permet elle aussi de </a:t>
            </a:r>
            <a:r>
              <a:rPr lang="fr-FR" b="1" dirty="0" smtClean="0"/>
              <a:t>démontrer</a:t>
            </a:r>
            <a:r>
              <a:rPr lang="fr-FR" dirty="0" smtClean="0"/>
              <a:t> si une proposition est valide ou non.</a:t>
            </a:r>
          </a:p>
          <a:p>
            <a:pPr algn="just"/>
            <a:r>
              <a:rPr lang="fr-FR" dirty="0" smtClean="0"/>
              <a:t>C’est une méthode algorithmique basée sur la notion d’</a:t>
            </a:r>
            <a:r>
              <a:rPr lang="fr-FR" b="1" dirty="0" smtClean="0"/>
              <a:t>arbre</a:t>
            </a:r>
            <a:r>
              <a:rPr lang="fr-FR" dirty="0" smtClean="0"/>
              <a:t> et la démonstration par l’</a:t>
            </a:r>
            <a:r>
              <a:rPr lang="fr-FR" b="1" dirty="0" smtClean="0"/>
              <a:t>absurde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49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On considère que les formules propositionnelles ne sont écrites qu’avec </a:t>
            </a:r>
            <a:r>
              <a:rPr lang="fr-FR" b="1" dirty="0" smtClean="0"/>
              <a:t>¬,</a:t>
            </a:r>
            <a:r>
              <a:rPr lang="az-Cyrl-AZ" b="1" dirty="0" smtClean="0"/>
              <a:t>л</a:t>
            </a:r>
            <a:r>
              <a:rPr lang="fr-FR" b="1" dirty="0" smtClean="0"/>
              <a:t>,v,</a:t>
            </a:r>
            <a:r>
              <a:rPr lang="az-Cyrl-AZ" b="1" dirty="0" smtClean="0"/>
              <a:t>→</a:t>
            </a:r>
            <a:r>
              <a:rPr lang="fr-FR" dirty="0" smtClean="0"/>
              <a:t>. L’équivalence (</a:t>
            </a:r>
            <a:r>
              <a:rPr lang="fr-FR" dirty="0" err="1" smtClean="0"/>
              <a:t>a↔b</a:t>
            </a:r>
            <a:r>
              <a:rPr lang="fr-FR" dirty="0" smtClean="0"/>
              <a:t>) sera considérée par la formule </a:t>
            </a:r>
            <a:r>
              <a:rPr lang="fr-FR" b="1" dirty="0" smtClean="0"/>
              <a:t>(a</a:t>
            </a:r>
            <a:r>
              <a:rPr lang="az-Cyrl-AZ" b="1" dirty="0" smtClean="0"/>
              <a:t> →</a:t>
            </a:r>
            <a:r>
              <a:rPr lang="fr-FR" b="1" dirty="0" smtClean="0"/>
              <a:t>b)</a:t>
            </a:r>
            <a:r>
              <a:rPr lang="az-Cyrl-AZ" b="1" dirty="0"/>
              <a:t> </a:t>
            </a:r>
            <a:r>
              <a:rPr lang="az-Cyrl-AZ" b="1" dirty="0" smtClean="0"/>
              <a:t>л</a:t>
            </a:r>
            <a:r>
              <a:rPr lang="fr-FR" b="1" dirty="0" smtClean="0"/>
              <a:t> (b</a:t>
            </a:r>
            <a:r>
              <a:rPr lang="az-Cyrl-AZ" b="1" dirty="0" smtClean="0"/>
              <a:t>→</a:t>
            </a:r>
            <a:r>
              <a:rPr lang="fr-FR" b="1" dirty="0" smtClean="0"/>
              <a:t>a)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On considère deux types de formules:</a:t>
            </a:r>
          </a:p>
          <a:p>
            <a:pPr algn="just"/>
            <a:r>
              <a:rPr lang="fr-FR" dirty="0" smtClean="0"/>
              <a:t>Les formules </a:t>
            </a:r>
            <a:r>
              <a:rPr lang="el-GR" b="1" dirty="0" smtClean="0"/>
              <a:t>α</a:t>
            </a:r>
            <a:endParaRPr lang="fr-FR" b="1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formules </a:t>
            </a:r>
            <a:r>
              <a:rPr lang="el-GR" b="1" dirty="0" smtClean="0"/>
              <a:t>β</a:t>
            </a:r>
            <a:endParaRPr lang="fr-FR" b="1" dirty="0"/>
          </a:p>
        </p:txBody>
      </p:sp>
      <p:grpSp>
        <p:nvGrpSpPr>
          <p:cNvPr id="29" name="Groupe 28"/>
          <p:cNvGrpSpPr/>
          <p:nvPr/>
        </p:nvGrpSpPr>
        <p:grpSpPr>
          <a:xfrm>
            <a:off x="983291" y="3831391"/>
            <a:ext cx="755335" cy="923330"/>
            <a:chOff x="983291" y="3831391"/>
            <a:chExt cx="755335" cy="923330"/>
          </a:xfrm>
        </p:grpSpPr>
        <p:sp>
          <p:nvSpPr>
            <p:cNvPr id="4" name="ZoneTexte 3"/>
            <p:cNvSpPr txBox="1"/>
            <p:nvPr/>
          </p:nvSpPr>
          <p:spPr>
            <a:xfrm>
              <a:off x="983291" y="3831391"/>
              <a:ext cx="75533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a</a:t>
              </a:r>
              <a:r>
                <a:rPr lang="az-Cyrl-AZ" b="1" dirty="0" smtClean="0">
                  <a:solidFill>
                    <a:schemeClr val="accent5">
                      <a:lumMod val="50000"/>
                    </a:schemeClr>
                  </a:solidFill>
                </a:rPr>
                <a:t> л </a:t>
              </a:r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b</a:t>
              </a:r>
            </a:p>
            <a:p>
              <a:pPr algn="ctr"/>
              <a:endParaRPr lang="fr-FR" b="1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/>
              <a:r>
                <a:rPr lang="fr-FR" b="1" dirty="0" err="1" smtClean="0">
                  <a:solidFill>
                    <a:schemeClr val="accent5">
                      <a:lumMod val="50000"/>
                    </a:schemeClr>
                  </a:solidFill>
                </a:rPr>
                <a:t>a,b</a:t>
              </a:r>
              <a:endParaRPr lang="fr-FR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1360958" y="4184705"/>
              <a:ext cx="0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/>
          <p:cNvGrpSpPr/>
          <p:nvPr/>
        </p:nvGrpSpPr>
        <p:grpSpPr>
          <a:xfrm>
            <a:off x="3204040" y="3852782"/>
            <a:ext cx="936475" cy="923330"/>
            <a:chOff x="3204040" y="3852782"/>
            <a:chExt cx="936475" cy="923330"/>
          </a:xfrm>
        </p:grpSpPr>
        <p:sp>
          <p:nvSpPr>
            <p:cNvPr id="5" name="ZoneTexte 4"/>
            <p:cNvSpPr txBox="1"/>
            <p:nvPr/>
          </p:nvSpPr>
          <p:spPr>
            <a:xfrm>
              <a:off x="3204040" y="3852782"/>
              <a:ext cx="93647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¬(</a:t>
              </a:r>
              <a:r>
                <a:rPr lang="fr-FR" b="1" dirty="0" err="1" smtClean="0">
                  <a:solidFill>
                    <a:schemeClr val="accent5">
                      <a:lumMod val="50000"/>
                    </a:schemeClr>
                  </a:solidFill>
                </a:rPr>
                <a:t>a</a:t>
              </a:r>
              <a:r>
                <a:rPr lang="fr-FR" b="1" dirty="0" err="1">
                  <a:solidFill>
                    <a:schemeClr val="accent5">
                      <a:lumMod val="50000"/>
                    </a:schemeClr>
                  </a:solidFill>
                </a:rPr>
                <a:t>v</a:t>
              </a:r>
              <a:r>
                <a:rPr lang="fr-FR" b="1" dirty="0" err="1" smtClean="0">
                  <a:solidFill>
                    <a:schemeClr val="accent5">
                      <a:lumMod val="50000"/>
                    </a:schemeClr>
                  </a:solidFill>
                </a:rPr>
                <a:t>b</a:t>
              </a:r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)</a:t>
              </a:r>
            </a:p>
            <a:p>
              <a:pPr algn="ctr"/>
              <a:endParaRPr lang="fr-FR" b="1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¬</a:t>
              </a:r>
              <a:r>
                <a:rPr lang="fr-FR" b="1" dirty="0" err="1" smtClean="0">
                  <a:solidFill>
                    <a:schemeClr val="accent5">
                      <a:lumMod val="50000"/>
                    </a:schemeClr>
                  </a:solidFill>
                </a:rPr>
                <a:t>a,¬b</a:t>
              </a:r>
              <a:endParaRPr lang="fr-FR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4" name="Connecteur droit 13"/>
            <p:cNvCxnSpPr/>
            <p:nvPr/>
          </p:nvCxnSpPr>
          <p:spPr>
            <a:xfrm>
              <a:off x="3707904" y="4221088"/>
              <a:ext cx="0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e 30"/>
          <p:cNvGrpSpPr/>
          <p:nvPr/>
        </p:nvGrpSpPr>
        <p:grpSpPr>
          <a:xfrm>
            <a:off x="5220072" y="3852782"/>
            <a:ext cx="1167307" cy="923330"/>
            <a:chOff x="5220072" y="3852782"/>
            <a:chExt cx="1167307" cy="923330"/>
          </a:xfrm>
        </p:grpSpPr>
        <p:sp>
          <p:nvSpPr>
            <p:cNvPr id="6" name="ZoneTexte 5"/>
            <p:cNvSpPr txBox="1"/>
            <p:nvPr/>
          </p:nvSpPr>
          <p:spPr>
            <a:xfrm>
              <a:off x="5220072" y="3852782"/>
              <a:ext cx="116730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¬(a</a:t>
              </a:r>
              <a:r>
                <a:rPr lang="az-Cyrl-AZ" b="1" dirty="0" smtClean="0">
                  <a:solidFill>
                    <a:schemeClr val="accent5">
                      <a:lumMod val="50000"/>
                    </a:schemeClr>
                  </a:solidFill>
                </a:rPr>
                <a:t> → </a:t>
              </a:r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b)</a:t>
              </a:r>
            </a:p>
            <a:p>
              <a:pPr algn="ctr"/>
              <a:endParaRPr lang="fr-FR" b="1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a, ¬b</a:t>
              </a:r>
              <a:endParaRPr lang="fr-FR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5" name="Connecteur droit 14"/>
            <p:cNvCxnSpPr/>
            <p:nvPr/>
          </p:nvCxnSpPr>
          <p:spPr>
            <a:xfrm>
              <a:off x="5796136" y="4221088"/>
              <a:ext cx="0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 31"/>
          <p:cNvGrpSpPr/>
          <p:nvPr/>
        </p:nvGrpSpPr>
        <p:grpSpPr>
          <a:xfrm>
            <a:off x="7338766" y="3852782"/>
            <a:ext cx="620683" cy="923330"/>
            <a:chOff x="7338766" y="3852782"/>
            <a:chExt cx="620683" cy="923330"/>
          </a:xfrm>
        </p:grpSpPr>
        <p:sp>
          <p:nvSpPr>
            <p:cNvPr id="7" name="ZoneTexte 6"/>
            <p:cNvSpPr txBox="1"/>
            <p:nvPr/>
          </p:nvSpPr>
          <p:spPr>
            <a:xfrm>
              <a:off x="7338766" y="3852782"/>
              <a:ext cx="62068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¬¬a</a:t>
              </a:r>
            </a:p>
            <a:p>
              <a:pPr algn="ctr"/>
              <a:endParaRPr lang="fr-FR" b="1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/>
              <a:r>
                <a:rPr lang="fr-FR" b="1" dirty="0" smtClean="0">
                  <a:solidFill>
                    <a:schemeClr val="accent5">
                      <a:lumMod val="50000"/>
                    </a:schemeClr>
                  </a:solidFill>
                </a:rPr>
                <a:t>a</a:t>
              </a:r>
              <a:endParaRPr lang="fr-FR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16" name="Connecteur droit 15"/>
            <p:cNvCxnSpPr/>
            <p:nvPr/>
          </p:nvCxnSpPr>
          <p:spPr>
            <a:xfrm>
              <a:off x="7668344" y="4221088"/>
              <a:ext cx="0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/>
          <p:cNvGrpSpPr/>
          <p:nvPr/>
        </p:nvGrpSpPr>
        <p:grpSpPr>
          <a:xfrm>
            <a:off x="1135691" y="5301208"/>
            <a:ext cx="755335" cy="923330"/>
            <a:chOff x="1135691" y="5301208"/>
            <a:chExt cx="755335" cy="923330"/>
          </a:xfrm>
        </p:grpSpPr>
        <p:sp>
          <p:nvSpPr>
            <p:cNvPr id="9" name="ZoneTexte 8"/>
            <p:cNvSpPr txBox="1"/>
            <p:nvPr/>
          </p:nvSpPr>
          <p:spPr>
            <a:xfrm>
              <a:off x="1135691" y="5301208"/>
              <a:ext cx="75533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00B050"/>
                  </a:solidFill>
                </a:rPr>
                <a:t>a</a:t>
              </a:r>
              <a:r>
                <a:rPr lang="az-Cyrl-AZ" b="1" dirty="0" smtClean="0">
                  <a:solidFill>
                    <a:srgbClr val="00B050"/>
                  </a:solidFill>
                </a:rPr>
                <a:t> </a:t>
              </a:r>
              <a:r>
                <a:rPr lang="fr-FR" b="1" dirty="0" smtClean="0">
                  <a:solidFill>
                    <a:srgbClr val="00B050"/>
                  </a:solidFill>
                </a:rPr>
                <a:t>v</a:t>
              </a:r>
              <a:r>
                <a:rPr lang="az-Cyrl-AZ" b="1" dirty="0" smtClean="0">
                  <a:solidFill>
                    <a:srgbClr val="00B050"/>
                  </a:solidFill>
                </a:rPr>
                <a:t> </a:t>
              </a:r>
              <a:r>
                <a:rPr lang="fr-FR" b="1" dirty="0" smtClean="0">
                  <a:solidFill>
                    <a:srgbClr val="00B050"/>
                  </a:solidFill>
                </a:rPr>
                <a:t>b</a:t>
              </a:r>
            </a:p>
            <a:p>
              <a:pPr algn="ctr"/>
              <a:endParaRPr lang="fr-FR" b="1" dirty="0" smtClean="0">
                <a:solidFill>
                  <a:srgbClr val="00B050"/>
                </a:solidFill>
              </a:endParaRPr>
            </a:p>
            <a:p>
              <a:pPr algn="ctr"/>
              <a:r>
                <a:rPr lang="fr-FR" b="1" dirty="0" smtClean="0">
                  <a:solidFill>
                    <a:srgbClr val="00B050"/>
                  </a:solidFill>
                </a:rPr>
                <a:t>a    b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  <p:grpSp>
          <p:nvGrpSpPr>
            <p:cNvPr id="22" name="Groupe 21"/>
            <p:cNvGrpSpPr/>
            <p:nvPr/>
          </p:nvGrpSpPr>
          <p:grpSpPr>
            <a:xfrm>
              <a:off x="1360958" y="5624865"/>
              <a:ext cx="282668" cy="288032"/>
              <a:chOff x="1360958" y="5624865"/>
              <a:chExt cx="282668" cy="288032"/>
            </a:xfrm>
          </p:grpSpPr>
          <p:cxnSp>
            <p:nvCxnSpPr>
              <p:cNvPr id="17" name="Connecteur droit 16"/>
              <p:cNvCxnSpPr/>
              <p:nvPr/>
            </p:nvCxnSpPr>
            <p:spPr>
              <a:xfrm flipH="1">
                <a:off x="1360958" y="5624865"/>
                <a:ext cx="114698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/>
              <p:nvPr/>
            </p:nvCxnSpPr>
            <p:spPr>
              <a:xfrm>
                <a:off x="1533056" y="5624865"/>
                <a:ext cx="110570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e 33"/>
          <p:cNvGrpSpPr/>
          <p:nvPr/>
        </p:nvGrpSpPr>
        <p:grpSpPr>
          <a:xfrm>
            <a:off x="4033352" y="5341647"/>
            <a:ext cx="1149675" cy="923330"/>
            <a:chOff x="4033352" y="5341647"/>
            <a:chExt cx="1149675" cy="923330"/>
          </a:xfrm>
        </p:grpSpPr>
        <p:sp>
          <p:nvSpPr>
            <p:cNvPr id="10" name="ZoneTexte 9"/>
            <p:cNvSpPr txBox="1"/>
            <p:nvPr/>
          </p:nvSpPr>
          <p:spPr>
            <a:xfrm>
              <a:off x="4033352" y="5341647"/>
              <a:ext cx="114967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00B050"/>
                  </a:solidFill>
                </a:rPr>
                <a:t>¬(a</a:t>
              </a:r>
              <a:r>
                <a:rPr lang="az-Cyrl-AZ" b="1" dirty="0" smtClean="0">
                  <a:solidFill>
                    <a:srgbClr val="00B050"/>
                  </a:solidFill>
                </a:rPr>
                <a:t>л</a:t>
              </a:r>
              <a:r>
                <a:rPr lang="fr-FR" b="1" dirty="0" smtClean="0">
                  <a:solidFill>
                    <a:srgbClr val="00B050"/>
                  </a:solidFill>
                </a:rPr>
                <a:t>b)</a:t>
              </a:r>
            </a:p>
            <a:p>
              <a:pPr algn="ctr"/>
              <a:endParaRPr lang="fr-FR" b="1" dirty="0" smtClean="0">
                <a:solidFill>
                  <a:srgbClr val="00B050"/>
                </a:solidFill>
              </a:endParaRPr>
            </a:p>
            <a:p>
              <a:pPr algn="ctr"/>
              <a:r>
                <a:rPr lang="fr-FR" b="1" dirty="0" smtClean="0">
                  <a:solidFill>
                    <a:srgbClr val="00B050"/>
                  </a:solidFill>
                </a:rPr>
                <a:t>  ¬a    ¬b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  <p:grpSp>
          <p:nvGrpSpPr>
            <p:cNvPr id="23" name="Groupe 22"/>
            <p:cNvGrpSpPr/>
            <p:nvPr/>
          </p:nvGrpSpPr>
          <p:grpSpPr>
            <a:xfrm>
              <a:off x="4513189" y="5659296"/>
              <a:ext cx="282668" cy="288032"/>
              <a:chOff x="1360958" y="5624865"/>
              <a:chExt cx="282668" cy="288032"/>
            </a:xfrm>
          </p:grpSpPr>
          <p:cxnSp>
            <p:nvCxnSpPr>
              <p:cNvPr id="24" name="Connecteur droit 23"/>
              <p:cNvCxnSpPr/>
              <p:nvPr/>
            </p:nvCxnSpPr>
            <p:spPr>
              <a:xfrm flipH="1">
                <a:off x="1360958" y="5624865"/>
                <a:ext cx="114698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/>
              <p:nvPr/>
            </p:nvCxnSpPr>
            <p:spPr>
              <a:xfrm>
                <a:off x="1533056" y="5624865"/>
                <a:ext cx="110570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oupe 34"/>
          <p:cNvGrpSpPr/>
          <p:nvPr/>
        </p:nvGrpSpPr>
        <p:grpSpPr>
          <a:xfrm>
            <a:off x="6834463" y="5301208"/>
            <a:ext cx="1011816" cy="923330"/>
            <a:chOff x="6834463" y="5301208"/>
            <a:chExt cx="1011816" cy="923330"/>
          </a:xfrm>
        </p:grpSpPr>
        <p:sp>
          <p:nvSpPr>
            <p:cNvPr id="11" name="ZoneTexte 10"/>
            <p:cNvSpPr txBox="1"/>
            <p:nvPr/>
          </p:nvSpPr>
          <p:spPr>
            <a:xfrm>
              <a:off x="6834463" y="5301208"/>
              <a:ext cx="101181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00B050"/>
                  </a:solidFill>
                </a:rPr>
                <a:t>a</a:t>
              </a:r>
              <a:r>
                <a:rPr lang="az-Cyrl-AZ" b="1" dirty="0" smtClean="0">
                  <a:solidFill>
                    <a:srgbClr val="00B050"/>
                  </a:solidFill>
                </a:rPr>
                <a:t>→</a:t>
              </a:r>
              <a:r>
                <a:rPr lang="fr-FR" b="1" dirty="0" smtClean="0">
                  <a:solidFill>
                    <a:srgbClr val="00B050"/>
                  </a:solidFill>
                </a:rPr>
                <a:t>b</a:t>
              </a:r>
            </a:p>
            <a:p>
              <a:pPr algn="ctr"/>
              <a:endParaRPr lang="fr-FR" b="1" dirty="0" smtClean="0">
                <a:solidFill>
                  <a:srgbClr val="00B050"/>
                </a:solidFill>
              </a:endParaRPr>
            </a:p>
            <a:p>
              <a:pPr algn="ctr"/>
              <a:r>
                <a:rPr lang="fr-FR" b="1" dirty="0" smtClean="0">
                  <a:solidFill>
                    <a:srgbClr val="00B050"/>
                  </a:solidFill>
                </a:rPr>
                <a:t>¬a      b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  <p:grpSp>
          <p:nvGrpSpPr>
            <p:cNvPr id="26" name="Groupe 25"/>
            <p:cNvGrpSpPr/>
            <p:nvPr/>
          </p:nvGrpSpPr>
          <p:grpSpPr>
            <a:xfrm>
              <a:off x="7175286" y="5609586"/>
              <a:ext cx="282668" cy="288032"/>
              <a:chOff x="1360958" y="5624865"/>
              <a:chExt cx="282668" cy="288032"/>
            </a:xfrm>
          </p:grpSpPr>
          <p:cxnSp>
            <p:nvCxnSpPr>
              <p:cNvPr id="27" name="Connecteur droit 26"/>
              <p:cNvCxnSpPr/>
              <p:nvPr/>
            </p:nvCxnSpPr>
            <p:spPr>
              <a:xfrm flipH="1">
                <a:off x="1360958" y="5624865"/>
                <a:ext cx="114698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1533056" y="5624865"/>
                <a:ext cx="110570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707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Soit la formule : F=((p</a:t>
            </a:r>
            <a:r>
              <a:rPr lang="az-Cyrl-AZ" dirty="0" smtClean="0"/>
              <a:t>л</a:t>
            </a:r>
            <a:r>
              <a:rPr lang="fr-FR" dirty="0" smtClean="0"/>
              <a:t>q) →r)</a:t>
            </a:r>
            <a:r>
              <a:rPr lang="fr-FR" dirty="0"/>
              <a:t> </a:t>
            </a:r>
            <a:r>
              <a:rPr lang="fr-FR" dirty="0" smtClean="0"/>
              <a:t>→((p</a:t>
            </a:r>
            <a:r>
              <a:rPr lang="fr-FR" dirty="0"/>
              <a:t> </a:t>
            </a:r>
            <a:r>
              <a:rPr lang="fr-FR" dirty="0" smtClean="0"/>
              <a:t>→r)v(q</a:t>
            </a:r>
            <a:r>
              <a:rPr lang="fr-FR" dirty="0"/>
              <a:t> </a:t>
            </a:r>
            <a:r>
              <a:rPr lang="fr-FR" dirty="0" smtClean="0"/>
              <a:t>→r))</a:t>
            </a:r>
          </a:p>
          <a:p>
            <a:pPr algn="just"/>
            <a:r>
              <a:rPr lang="fr-FR" dirty="0" smtClean="0"/>
              <a:t>Pour prouver que F est valide, on va prouver que </a:t>
            </a:r>
            <a:r>
              <a:rPr lang="az-Cyrl-AZ" dirty="0"/>
              <a:t>¬</a:t>
            </a:r>
            <a:r>
              <a:rPr lang="fr-FR" dirty="0" smtClean="0"/>
              <a:t>F est fausse.</a:t>
            </a:r>
          </a:p>
          <a:p>
            <a:pPr algn="just"/>
            <a:r>
              <a:rPr lang="fr-FR" dirty="0" smtClean="0"/>
              <a:t>Pour cela on va construire l’arbre de </a:t>
            </a:r>
            <a:r>
              <a:rPr lang="az-Cyrl-AZ" dirty="0" smtClean="0"/>
              <a:t>¬</a:t>
            </a:r>
            <a:r>
              <a:rPr lang="fr-FR" dirty="0" smtClean="0"/>
              <a:t>F, si toutes les branches de l’arbre mènent à des contradictions, </a:t>
            </a:r>
            <a:r>
              <a:rPr lang="az-Cyrl-AZ" dirty="0" smtClean="0"/>
              <a:t>¬</a:t>
            </a:r>
            <a:r>
              <a:rPr lang="fr-FR" dirty="0" smtClean="0"/>
              <a:t>F est fausse, donc F est valide.</a:t>
            </a:r>
          </a:p>
          <a:p>
            <a:pPr algn="just"/>
            <a:r>
              <a:rPr lang="fr-FR" dirty="0" smtClean="0"/>
              <a:t>Sinon f n’est pas valide et les branches de l’arbres sans contradiction constituent les contres modèles de F.</a:t>
            </a:r>
          </a:p>
          <a:p>
            <a:pPr algn="just"/>
            <a:r>
              <a:rPr lang="fr-FR" dirty="0" smtClean="0"/>
              <a:t>une branche avec contradiction est dite clause, </a:t>
            </a:r>
            <a:r>
              <a:rPr lang="fr-FR" dirty="0" smtClean="0"/>
              <a:t>sinon </a:t>
            </a:r>
            <a:r>
              <a:rPr lang="fr-FR" dirty="0" smtClean="0"/>
              <a:t>elle est dite ouverte</a:t>
            </a:r>
          </a:p>
          <a:p>
            <a:pPr algn="just"/>
            <a:r>
              <a:rPr lang="fr-FR" dirty="0" smtClean="0"/>
              <a:t>un arbre avec au moins une branche ouverte est dit arbre ouvert, sinon il est dit clos.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31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627784" y="2027331"/>
            <a:ext cx="36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b="1" dirty="0" smtClean="0">
                <a:solidFill>
                  <a:srgbClr val="FF0000"/>
                </a:solidFill>
              </a:rPr>
              <a:t>¬</a:t>
            </a:r>
            <a:r>
              <a:rPr lang="fr-FR" b="1" dirty="0" smtClean="0">
                <a:solidFill>
                  <a:srgbClr val="FF0000"/>
                </a:solidFill>
              </a:rPr>
              <a:t>(</a:t>
            </a:r>
            <a:r>
              <a:rPr lang="fr-FR" b="1" dirty="0" smtClean="0"/>
              <a:t>((p</a:t>
            </a:r>
            <a:r>
              <a:rPr lang="az-Cyrl-AZ" b="1" dirty="0" smtClean="0"/>
              <a:t>л</a:t>
            </a:r>
            <a:r>
              <a:rPr lang="fr-FR" b="1" dirty="0" smtClean="0"/>
              <a:t>q) →r) →((p →r)v(q →r))</a:t>
            </a:r>
            <a:r>
              <a:rPr lang="fr-FR" b="1" dirty="0" smtClean="0">
                <a:solidFill>
                  <a:srgbClr val="FF0000"/>
                </a:solidFill>
              </a:rPr>
              <a:t>)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4355976" y="245937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937279" y="2747411"/>
            <a:ext cx="3278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((p</a:t>
            </a:r>
            <a:r>
              <a:rPr lang="az-Cyrl-AZ" b="1" dirty="0" smtClean="0"/>
              <a:t>л</a:t>
            </a:r>
            <a:r>
              <a:rPr lang="fr-FR" b="1" dirty="0" smtClean="0"/>
              <a:t>q) →r),</a:t>
            </a:r>
            <a:r>
              <a:rPr lang="az-Cyrl-AZ" b="1" dirty="0" smtClean="0"/>
              <a:t> ¬</a:t>
            </a:r>
            <a:r>
              <a:rPr lang="fr-FR" b="1" dirty="0" smtClean="0"/>
              <a:t>((p →r)v(q →r))</a:t>
            </a:r>
            <a:endParaRPr lang="fr-FR" b="1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4334672" y="4340879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334672" y="36466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346277" y="3035443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47864" y="3323475"/>
            <a:ext cx="1973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b="1" dirty="0" smtClean="0"/>
              <a:t>¬</a:t>
            </a:r>
            <a:r>
              <a:rPr lang="fr-FR" b="1" dirty="0" smtClean="0"/>
              <a:t>(p →r),</a:t>
            </a:r>
            <a:r>
              <a:rPr lang="az-Cyrl-AZ" b="1" dirty="0" smtClean="0"/>
              <a:t> ¬</a:t>
            </a:r>
            <a:r>
              <a:rPr lang="fr-FR" b="1" dirty="0" smtClean="0"/>
              <a:t>(q →r)</a:t>
            </a:r>
          </a:p>
          <a:p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3973505" y="3971547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p,</a:t>
            </a:r>
            <a:r>
              <a:rPr lang="az-Cyrl-AZ" b="1" dirty="0" smtClean="0"/>
              <a:t> ¬ </a:t>
            </a:r>
            <a:r>
              <a:rPr lang="fr-FR" b="1" dirty="0" smtClean="0"/>
              <a:t>r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3995936" y="461961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q,</a:t>
            </a:r>
            <a:r>
              <a:rPr lang="az-Cyrl-AZ" b="1" dirty="0" smtClean="0"/>
              <a:t> ¬</a:t>
            </a:r>
            <a:r>
              <a:rPr lang="fr-FR" b="1" dirty="0" smtClean="0"/>
              <a:t>r</a:t>
            </a:r>
            <a:endParaRPr lang="fr-FR" b="1" dirty="0"/>
          </a:p>
        </p:txBody>
      </p:sp>
      <p:grpSp>
        <p:nvGrpSpPr>
          <p:cNvPr id="18" name="Groupe 17"/>
          <p:cNvGrpSpPr/>
          <p:nvPr/>
        </p:nvGrpSpPr>
        <p:grpSpPr>
          <a:xfrm>
            <a:off x="3923928" y="5005719"/>
            <a:ext cx="803963" cy="370363"/>
            <a:chOff x="3923928" y="4607188"/>
            <a:chExt cx="803963" cy="370363"/>
          </a:xfrm>
        </p:grpSpPr>
        <p:cxnSp>
          <p:nvCxnSpPr>
            <p:cNvPr id="14" name="Connecteur droit 13"/>
            <p:cNvCxnSpPr/>
            <p:nvPr/>
          </p:nvCxnSpPr>
          <p:spPr>
            <a:xfrm flipH="1">
              <a:off x="3923928" y="4607188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4363341" y="4617551"/>
              <a:ext cx="364550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3347864" y="5365759"/>
            <a:ext cx="100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b="1" dirty="0" smtClean="0"/>
              <a:t>¬ </a:t>
            </a:r>
            <a:r>
              <a:rPr lang="fr-FR" b="1" dirty="0" smtClean="0"/>
              <a:t>(p</a:t>
            </a:r>
            <a:r>
              <a:rPr lang="az-Cyrl-AZ" b="1" dirty="0" smtClean="0"/>
              <a:t>л</a:t>
            </a:r>
            <a:r>
              <a:rPr lang="fr-FR" b="1" dirty="0" smtClean="0"/>
              <a:t>q)</a:t>
            </a:r>
            <a:endParaRPr lang="fr-FR" b="1" dirty="0"/>
          </a:p>
        </p:txBody>
      </p:sp>
      <p:sp>
        <p:nvSpPr>
          <p:cNvPr id="20" name="Rectangle 19"/>
          <p:cNvSpPr/>
          <p:nvPr/>
        </p:nvSpPr>
        <p:spPr>
          <a:xfrm>
            <a:off x="4606436" y="5352427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r</a:t>
            </a:r>
            <a:endParaRPr lang="fr-FR" b="1" dirty="0"/>
          </a:p>
        </p:txBody>
      </p:sp>
      <p:grpSp>
        <p:nvGrpSpPr>
          <p:cNvPr id="23" name="Groupe 22"/>
          <p:cNvGrpSpPr/>
          <p:nvPr/>
        </p:nvGrpSpPr>
        <p:grpSpPr>
          <a:xfrm>
            <a:off x="3530709" y="5735091"/>
            <a:ext cx="803963" cy="370363"/>
            <a:chOff x="3923928" y="4607188"/>
            <a:chExt cx="803963" cy="370363"/>
          </a:xfrm>
        </p:grpSpPr>
        <p:cxnSp>
          <p:nvCxnSpPr>
            <p:cNvPr id="24" name="Connecteur droit 23"/>
            <p:cNvCxnSpPr/>
            <p:nvPr/>
          </p:nvCxnSpPr>
          <p:spPr>
            <a:xfrm flipH="1">
              <a:off x="3923928" y="4607188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4363341" y="4617551"/>
              <a:ext cx="364550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ZoneTexte 25"/>
          <p:cNvSpPr txBox="1"/>
          <p:nvPr/>
        </p:nvSpPr>
        <p:spPr>
          <a:xfrm>
            <a:off x="3229507" y="610545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b="1" dirty="0" smtClean="0"/>
              <a:t>¬</a:t>
            </a:r>
            <a:r>
              <a:rPr lang="fr-FR" b="1" dirty="0" smtClean="0"/>
              <a:t>p</a:t>
            </a:r>
            <a:endParaRPr lang="fr-FR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4139952" y="612249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b="1" dirty="0" smtClean="0"/>
              <a:t>¬</a:t>
            </a:r>
            <a:r>
              <a:rPr lang="fr-FR" b="1" dirty="0" smtClean="0"/>
              <a:t>q</a:t>
            </a:r>
            <a:endParaRPr lang="fr-FR" b="1" dirty="0"/>
          </a:p>
        </p:txBody>
      </p:sp>
      <p:grpSp>
        <p:nvGrpSpPr>
          <p:cNvPr id="35" name="Groupe 34"/>
          <p:cNvGrpSpPr/>
          <p:nvPr/>
        </p:nvGrpSpPr>
        <p:grpSpPr>
          <a:xfrm>
            <a:off x="4475405" y="4851768"/>
            <a:ext cx="481222" cy="916840"/>
            <a:chOff x="4475405" y="4453237"/>
            <a:chExt cx="481222" cy="916840"/>
          </a:xfrm>
        </p:grpSpPr>
        <p:sp>
          <p:nvSpPr>
            <p:cNvPr id="30" name="Ellipse 29"/>
            <p:cNvSpPr/>
            <p:nvPr/>
          </p:nvSpPr>
          <p:spPr>
            <a:xfrm>
              <a:off x="4475405" y="4933711"/>
              <a:ext cx="481222" cy="436366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Forme libre 30"/>
            <p:cNvSpPr/>
            <p:nvPr/>
          </p:nvSpPr>
          <p:spPr>
            <a:xfrm>
              <a:off x="4572000" y="4453237"/>
              <a:ext cx="344384" cy="570025"/>
            </a:xfrm>
            <a:custGeom>
              <a:avLst/>
              <a:gdLst>
                <a:gd name="connsiteX0" fmla="*/ 344384 w 344384"/>
                <a:gd name="connsiteY0" fmla="*/ 570025 h 570025"/>
                <a:gd name="connsiteX1" fmla="*/ 320634 w 344384"/>
                <a:gd name="connsiteY1" fmla="*/ 475023 h 570025"/>
                <a:gd name="connsiteX2" fmla="*/ 308758 w 344384"/>
                <a:gd name="connsiteY2" fmla="*/ 427521 h 570025"/>
                <a:gd name="connsiteX3" fmla="*/ 285008 w 344384"/>
                <a:gd name="connsiteY3" fmla="*/ 356269 h 570025"/>
                <a:gd name="connsiteX4" fmla="*/ 273132 w 344384"/>
                <a:gd name="connsiteY4" fmla="*/ 308768 h 570025"/>
                <a:gd name="connsiteX5" fmla="*/ 261257 w 344384"/>
                <a:gd name="connsiteY5" fmla="*/ 249392 h 570025"/>
                <a:gd name="connsiteX6" fmla="*/ 249382 w 344384"/>
                <a:gd name="connsiteY6" fmla="*/ 213766 h 570025"/>
                <a:gd name="connsiteX7" fmla="*/ 237506 w 344384"/>
                <a:gd name="connsiteY7" fmla="*/ 166264 h 570025"/>
                <a:gd name="connsiteX8" fmla="*/ 190005 w 344384"/>
                <a:gd name="connsiteY8" fmla="*/ 95012 h 570025"/>
                <a:gd name="connsiteX9" fmla="*/ 118753 w 344384"/>
                <a:gd name="connsiteY9" fmla="*/ 47511 h 570025"/>
                <a:gd name="connsiteX10" fmla="*/ 83127 w 344384"/>
                <a:gd name="connsiteY10" fmla="*/ 23760 h 570025"/>
                <a:gd name="connsiteX11" fmla="*/ 0 w 344384"/>
                <a:gd name="connsiteY11" fmla="*/ 10 h 57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4384" h="570025">
                  <a:moveTo>
                    <a:pt x="344384" y="570025"/>
                  </a:moveTo>
                  <a:cubicBezTo>
                    <a:pt x="320244" y="449322"/>
                    <a:pt x="344976" y="560218"/>
                    <a:pt x="320634" y="475023"/>
                  </a:cubicBezTo>
                  <a:cubicBezTo>
                    <a:pt x="316150" y="459330"/>
                    <a:pt x="313448" y="443154"/>
                    <a:pt x="308758" y="427521"/>
                  </a:cubicBezTo>
                  <a:cubicBezTo>
                    <a:pt x="301564" y="403541"/>
                    <a:pt x="291080" y="380557"/>
                    <a:pt x="285008" y="356269"/>
                  </a:cubicBezTo>
                  <a:cubicBezTo>
                    <a:pt x="281049" y="340435"/>
                    <a:pt x="276673" y="324700"/>
                    <a:pt x="273132" y="308768"/>
                  </a:cubicBezTo>
                  <a:cubicBezTo>
                    <a:pt x="268753" y="289065"/>
                    <a:pt x="266152" y="268973"/>
                    <a:pt x="261257" y="249392"/>
                  </a:cubicBezTo>
                  <a:cubicBezTo>
                    <a:pt x="258221" y="237248"/>
                    <a:pt x="252821" y="225802"/>
                    <a:pt x="249382" y="213766"/>
                  </a:cubicBezTo>
                  <a:cubicBezTo>
                    <a:pt x="244898" y="198073"/>
                    <a:pt x="244805" y="180862"/>
                    <a:pt x="237506" y="166264"/>
                  </a:cubicBezTo>
                  <a:cubicBezTo>
                    <a:pt x="224740" y="140733"/>
                    <a:pt x="213756" y="110846"/>
                    <a:pt x="190005" y="95012"/>
                  </a:cubicBezTo>
                  <a:lnTo>
                    <a:pt x="118753" y="47511"/>
                  </a:lnTo>
                  <a:cubicBezTo>
                    <a:pt x="106878" y="39594"/>
                    <a:pt x="96667" y="28273"/>
                    <a:pt x="83127" y="23760"/>
                  </a:cubicBezTo>
                  <a:cubicBezTo>
                    <a:pt x="8120" y="-1242"/>
                    <a:pt x="36910" y="10"/>
                    <a:pt x="0" y="10"/>
                  </a:cubicBezTo>
                </a:path>
              </a:pathLst>
            </a:cu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3087584" y="4186547"/>
            <a:ext cx="950026" cy="2338797"/>
            <a:chOff x="3087584" y="3788016"/>
            <a:chExt cx="950026" cy="2338797"/>
          </a:xfrm>
        </p:grpSpPr>
        <p:sp>
          <p:nvSpPr>
            <p:cNvPr id="29" name="Ellipse 28"/>
            <p:cNvSpPr/>
            <p:nvPr/>
          </p:nvSpPr>
          <p:spPr>
            <a:xfrm>
              <a:off x="3213081" y="5690447"/>
              <a:ext cx="481222" cy="436366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3087584" y="3788016"/>
              <a:ext cx="950026" cy="2030893"/>
            </a:xfrm>
            <a:custGeom>
              <a:avLst/>
              <a:gdLst>
                <a:gd name="connsiteX0" fmla="*/ 130629 w 950026"/>
                <a:gd name="connsiteY0" fmla="*/ 2030893 h 2030893"/>
                <a:gd name="connsiteX1" fmla="*/ 118754 w 950026"/>
                <a:gd name="connsiteY1" fmla="*/ 1912140 h 2030893"/>
                <a:gd name="connsiteX2" fmla="*/ 95003 w 950026"/>
                <a:gd name="connsiteY2" fmla="*/ 1852763 h 2030893"/>
                <a:gd name="connsiteX3" fmla="*/ 71252 w 950026"/>
                <a:gd name="connsiteY3" fmla="*/ 1781511 h 2030893"/>
                <a:gd name="connsiteX4" fmla="*/ 47502 w 950026"/>
                <a:gd name="connsiteY4" fmla="*/ 1710259 h 2030893"/>
                <a:gd name="connsiteX5" fmla="*/ 11876 w 950026"/>
                <a:gd name="connsiteY5" fmla="*/ 1603381 h 2030893"/>
                <a:gd name="connsiteX6" fmla="*/ 0 w 950026"/>
                <a:gd name="connsiteY6" fmla="*/ 1567755 h 2030893"/>
                <a:gd name="connsiteX7" fmla="*/ 11876 w 950026"/>
                <a:gd name="connsiteY7" fmla="*/ 1092742 h 2030893"/>
                <a:gd name="connsiteX8" fmla="*/ 23751 w 950026"/>
                <a:gd name="connsiteY8" fmla="*/ 938363 h 2030893"/>
                <a:gd name="connsiteX9" fmla="*/ 35626 w 950026"/>
                <a:gd name="connsiteY9" fmla="*/ 890862 h 2030893"/>
                <a:gd name="connsiteX10" fmla="*/ 47502 w 950026"/>
                <a:gd name="connsiteY10" fmla="*/ 831485 h 2030893"/>
                <a:gd name="connsiteX11" fmla="*/ 59377 w 950026"/>
                <a:gd name="connsiteY11" fmla="*/ 724607 h 2030893"/>
                <a:gd name="connsiteX12" fmla="*/ 83128 w 950026"/>
                <a:gd name="connsiteY12" fmla="*/ 677106 h 2030893"/>
                <a:gd name="connsiteX13" fmla="*/ 95003 w 950026"/>
                <a:gd name="connsiteY13" fmla="*/ 641480 h 2030893"/>
                <a:gd name="connsiteX14" fmla="*/ 118754 w 950026"/>
                <a:gd name="connsiteY14" fmla="*/ 546478 h 2030893"/>
                <a:gd name="connsiteX15" fmla="*/ 142504 w 950026"/>
                <a:gd name="connsiteY15" fmla="*/ 510852 h 2030893"/>
                <a:gd name="connsiteX16" fmla="*/ 201881 w 950026"/>
                <a:gd name="connsiteY16" fmla="*/ 403974 h 2030893"/>
                <a:gd name="connsiteX17" fmla="*/ 225632 w 950026"/>
                <a:gd name="connsiteY17" fmla="*/ 368348 h 2030893"/>
                <a:gd name="connsiteX18" fmla="*/ 261258 w 950026"/>
                <a:gd name="connsiteY18" fmla="*/ 356472 h 2030893"/>
                <a:gd name="connsiteX19" fmla="*/ 391886 w 950026"/>
                <a:gd name="connsiteY19" fmla="*/ 249594 h 2030893"/>
                <a:gd name="connsiteX20" fmla="*/ 427512 w 950026"/>
                <a:gd name="connsiteY20" fmla="*/ 225844 h 2030893"/>
                <a:gd name="connsiteX21" fmla="*/ 463138 w 950026"/>
                <a:gd name="connsiteY21" fmla="*/ 190218 h 2030893"/>
                <a:gd name="connsiteX22" fmla="*/ 498764 w 950026"/>
                <a:gd name="connsiteY22" fmla="*/ 178342 h 2030893"/>
                <a:gd name="connsiteX23" fmla="*/ 546265 w 950026"/>
                <a:gd name="connsiteY23" fmla="*/ 154592 h 2030893"/>
                <a:gd name="connsiteX24" fmla="*/ 617517 w 950026"/>
                <a:gd name="connsiteY24" fmla="*/ 95215 h 2030893"/>
                <a:gd name="connsiteX25" fmla="*/ 653143 w 950026"/>
                <a:gd name="connsiteY25" fmla="*/ 83340 h 2030893"/>
                <a:gd name="connsiteX26" fmla="*/ 724395 w 950026"/>
                <a:gd name="connsiteY26" fmla="*/ 47714 h 2030893"/>
                <a:gd name="connsiteX27" fmla="*/ 760021 w 950026"/>
                <a:gd name="connsiteY27" fmla="*/ 23963 h 2030893"/>
                <a:gd name="connsiteX28" fmla="*/ 807522 w 950026"/>
                <a:gd name="connsiteY28" fmla="*/ 12088 h 2030893"/>
                <a:gd name="connsiteX29" fmla="*/ 950026 w 950026"/>
                <a:gd name="connsiteY29" fmla="*/ 213 h 203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950026" h="2030893">
                  <a:moveTo>
                    <a:pt x="130629" y="2030893"/>
                  </a:moveTo>
                  <a:cubicBezTo>
                    <a:pt x="126671" y="1991309"/>
                    <a:pt x="126556" y="1951149"/>
                    <a:pt x="118754" y="1912140"/>
                  </a:cubicBezTo>
                  <a:cubicBezTo>
                    <a:pt x="114573" y="1891237"/>
                    <a:pt x="102288" y="1872797"/>
                    <a:pt x="95003" y="1852763"/>
                  </a:cubicBezTo>
                  <a:cubicBezTo>
                    <a:pt x="86447" y="1829235"/>
                    <a:pt x="79169" y="1805262"/>
                    <a:pt x="71252" y="1781511"/>
                  </a:cubicBezTo>
                  <a:lnTo>
                    <a:pt x="47502" y="1710259"/>
                  </a:lnTo>
                  <a:lnTo>
                    <a:pt x="11876" y="1603381"/>
                  </a:lnTo>
                  <a:lnTo>
                    <a:pt x="0" y="1567755"/>
                  </a:lnTo>
                  <a:cubicBezTo>
                    <a:pt x="3959" y="1409417"/>
                    <a:pt x="5903" y="1251016"/>
                    <a:pt x="11876" y="1092742"/>
                  </a:cubicBezTo>
                  <a:cubicBezTo>
                    <a:pt x="13822" y="1041167"/>
                    <a:pt x="17721" y="989621"/>
                    <a:pt x="23751" y="938363"/>
                  </a:cubicBezTo>
                  <a:cubicBezTo>
                    <a:pt x="25658" y="922154"/>
                    <a:pt x="32085" y="906794"/>
                    <a:pt x="35626" y="890862"/>
                  </a:cubicBezTo>
                  <a:cubicBezTo>
                    <a:pt x="40005" y="871158"/>
                    <a:pt x="44647" y="851466"/>
                    <a:pt x="47502" y="831485"/>
                  </a:cubicBezTo>
                  <a:cubicBezTo>
                    <a:pt x="52571" y="796000"/>
                    <a:pt x="51317" y="759534"/>
                    <a:pt x="59377" y="724607"/>
                  </a:cubicBezTo>
                  <a:cubicBezTo>
                    <a:pt x="63358" y="707358"/>
                    <a:pt x="76155" y="693377"/>
                    <a:pt x="83128" y="677106"/>
                  </a:cubicBezTo>
                  <a:cubicBezTo>
                    <a:pt x="88059" y="665600"/>
                    <a:pt x="91709" y="653557"/>
                    <a:pt x="95003" y="641480"/>
                  </a:cubicBezTo>
                  <a:cubicBezTo>
                    <a:pt x="103592" y="609988"/>
                    <a:pt x="100648" y="573638"/>
                    <a:pt x="118754" y="546478"/>
                  </a:cubicBezTo>
                  <a:cubicBezTo>
                    <a:pt x="126671" y="534603"/>
                    <a:pt x="136121" y="523617"/>
                    <a:pt x="142504" y="510852"/>
                  </a:cubicBezTo>
                  <a:cubicBezTo>
                    <a:pt x="205206" y="385449"/>
                    <a:pt x="52122" y="628613"/>
                    <a:pt x="201881" y="403974"/>
                  </a:cubicBezTo>
                  <a:cubicBezTo>
                    <a:pt x="209798" y="392099"/>
                    <a:pt x="212092" y="372862"/>
                    <a:pt x="225632" y="368348"/>
                  </a:cubicBezTo>
                  <a:lnTo>
                    <a:pt x="261258" y="356472"/>
                  </a:lnTo>
                  <a:cubicBezTo>
                    <a:pt x="313370" y="304360"/>
                    <a:pt x="310564" y="303807"/>
                    <a:pt x="391886" y="249594"/>
                  </a:cubicBezTo>
                  <a:cubicBezTo>
                    <a:pt x="403761" y="241677"/>
                    <a:pt x="416548" y="234981"/>
                    <a:pt x="427512" y="225844"/>
                  </a:cubicBezTo>
                  <a:cubicBezTo>
                    <a:pt x="440414" y="215093"/>
                    <a:pt x="449164" y="199534"/>
                    <a:pt x="463138" y="190218"/>
                  </a:cubicBezTo>
                  <a:cubicBezTo>
                    <a:pt x="473553" y="183274"/>
                    <a:pt x="487258" y="183273"/>
                    <a:pt x="498764" y="178342"/>
                  </a:cubicBezTo>
                  <a:cubicBezTo>
                    <a:pt x="515035" y="171369"/>
                    <a:pt x="530431" y="162509"/>
                    <a:pt x="546265" y="154592"/>
                  </a:cubicBezTo>
                  <a:cubicBezTo>
                    <a:pt x="572528" y="128329"/>
                    <a:pt x="584452" y="111748"/>
                    <a:pt x="617517" y="95215"/>
                  </a:cubicBezTo>
                  <a:cubicBezTo>
                    <a:pt x="628713" y="89617"/>
                    <a:pt x="641268" y="87298"/>
                    <a:pt x="653143" y="83340"/>
                  </a:cubicBezTo>
                  <a:cubicBezTo>
                    <a:pt x="755243" y="15273"/>
                    <a:pt x="626063" y="96880"/>
                    <a:pt x="724395" y="47714"/>
                  </a:cubicBezTo>
                  <a:cubicBezTo>
                    <a:pt x="737161" y="41331"/>
                    <a:pt x="746903" y="29585"/>
                    <a:pt x="760021" y="23963"/>
                  </a:cubicBezTo>
                  <a:cubicBezTo>
                    <a:pt x="775022" y="17534"/>
                    <a:pt x="791464" y="15007"/>
                    <a:pt x="807522" y="12088"/>
                  </a:cubicBezTo>
                  <a:cubicBezTo>
                    <a:pt x="888231" y="-2586"/>
                    <a:pt x="878224" y="213"/>
                    <a:pt x="950026" y="213"/>
                  </a:cubicBezTo>
                </a:path>
              </a:pathLst>
            </a:cu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4139953" y="4875528"/>
            <a:ext cx="481222" cy="1636134"/>
            <a:chOff x="4139953" y="4476997"/>
            <a:chExt cx="481222" cy="1636134"/>
          </a:xfrm>
        </p:grpSpPr>
        <p:sp>
          <p:nvSpPr>
            <p:cNvPr id="28" name="Ellipse 27"/>
            <p:cNvSpPr/>
            <p:nvPr/>
          </p:nvSpPr>
          <p:spPr>
            <a:xfrm>
              <a:off x="4139953" y="5676765"/>
              <a:ext cx="481222" cy="436366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Forme libre 32"/>
            <p:cNvSpPr/>
            <p:nvPr/>
          </p:nvSpPr>
          <p:spPr>
            <a:xfrm>
              <a:off x="4179368" y="4476997"/>
              <a:ext cx="214502" cy="1211284"/>
            </a:xfrm>
            <a:custGeom>
              <a:avLst/>
              <a:gdLst>
                <a:gd name="connsiteX0" fmla="*/ 214502 w 214502"/>
                <a:gd name="connsiteY0" fmla="*/ 1211284 h 1211284"/>
                <a:gd name="connsiteX1" fmla="*/ 202627 w 214502"/>
                <a:gd name="connsiteY1" fmla="*/ 498764 h 1211284"/>
                <a:gd name="connsiteX2" fmla="*/ 178876 w 214502"/>
                <a:gd name="connsiteY2" fmla="*/ 451263 h 1211284"/>
                <a:gd name="connsiteX3" fmla="*/ 107624 w 214502"/>
                <a:gd name="connsiteY3" fmla="*/ 344385 h 1211284"/>
                <a:gd name="connsiteX4" fmla="*/ 83874 w 214502"/>
                <a:gd name="connsiteY4" fmla="*/ 308759 h 1211284"/>
                <a:gd name="connsiteX5" fmla="*/ 60123 w 214502"/>
                <a:gd name="connsiteY5" fmla="*/ 273133 h 1211284"/>
                <a:gd name="connsiteX6" fmla="*/ 48248 w 214502"/>
                <a:gd name="connsiteY6" fmla="*/ 237507 h 1211284"/>
                <a:gd name="connsiteX7" fmla="*/ 12622 w 214502"/>
                <a:gd name="connsiteY7" fmla="*/ 166255 h 1211284"/>
                <a:gd name="connsiteX8" fmla="*/ 746 w 214502"/>
                <a:gd name="connsiteY8" fmla="*/ 0 h 1211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4502" h="1211284">
                  <a:moveTo>
                    <a:pt x="214502" y="1211284"/>
                  </a:moveTo>
                  <a:cubicBezTo>
                    <a:pt x="210544" y="973777"/>
                    <a:pt x="213749" y="736043"/>
                    <a:pt x="202627" y="498764"/>
                  </a:cubicBezTo>
                  <a:cubicBezTo>
                    <a:pt x="201798" y="481081"/>
                    <a:pt x="187984" y="466443"/>
                    <a:pt x="178876" y="451263"/>
                  </a:cubicBezTo>
                  <a:cubicBezTo>
                    <a:pt x="178861" y="451238"/>
                    <a:pt x="119507" y="362210"/>
                    <a:pt x="107624" y="344385"/>
                  </a:cubicBezTo>
                  <a:lnTo>
                    <a:pt x="83874" y="308759"/>
                  </a:lnTo>
                  <a:lnTo>
                    <a:pt x="60123" y="273133"/>
                  </a:lnTo>
                  <a:cubicBezTo>
                    <a:pt x="56165" y="261258"/>
                    <a:pt x="53846" y="248703"/>
                    <a:pt x="48248" y="237507"/>
                  </a:cubicBezTo>
                  <a:cubicBezTo>
                    <a:pt x="22625" y="186260"/>
                    <a:pt x="24563" y="219987"/>
                    <a:pt x="12622" y="166255"/>
                  </a:cubicBezTo>
                  <a:cubicBezTo>
                    <a:pt x="-4460" y="89385"/>
                    <a:pt x="746" y="85387"/>
                    <a:pt x="746" y="0"/>
                  </a:cubicBezTo>
                </a:path>
              </a:pathLst>
            </a:cu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6804248" y="496291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b="1" dirty="0" smtClean="0">
                <a:solidFill>
                  <a:srgbClr val="FF0000"/>
                </a:solidFill>
              </a:rPr>
              <a:t>¬ </a:t>
            </a:r>
            <a:r>
              <a:rPr lang="fr-FR" b="1" dirty="0" smtClean="0">
                <a:solidFill>
                  <a:srgbClr val="FF0000"/>
                </a:solidFill>
              </a:rPr>
              <a:t>F est fausse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530268" y="5332242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donc</a:t>
            </a:r>
            <a:r>
              <a:rPr lang="fr-FR" b="1" dirty="0" smtClean="0">
                <a:solidFill>
                  <a:srgbClr val="00B050"/>
                </a:solidFill>
              </a:rPr>
              <a:t> F est valide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60231" y="1547500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F=((p</a:t>
            </a:r>
            <a:r>
              <a:rPr lang="az-Cyrl-AZ" dirty="0"/>
              <a:t>л</a:t>
            </a:r>
            <a:r>
              <a:rPr lang="fr-FR" dirty="0"/>
              <a:t>q) →r) →((p →r)v(q →r))</a:t>
            </a:r>
          </a:p>
        </p:txBody>
      </p:sp>
    </p:spTree>
    <p:extLst>
      <p:ext uri="{BB962C8B-B14F-4D97-AF65-F5344CB8AC3E}">
        <p14:creationId xmlns:p14="http://schemas.microsoft.com/office/powerpoint/2010/main" val="253541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  <p:bldP spid="12" grpId="0"/>
      <p:bldP spid="13" grpId="0"/>
      <p:bldP spid="19" grpId="0"/>
      <p:bldP spid="20" grpId="0"/>
      <p:bldP spid="26" grpId="0"/>
      <p:bldP spid="27" grpId="0"/>
      <p:bldP spid="34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24271"/>
          </a:xfrm>
        </p:spPr>
        <p:txBody>
          <a:bodyPr/>
          <a:lstStyle/>
          <a:p>
            <a:r>
              <a:rPr lang="fr-FR" dirty="0" smtClean="0"/>
              <a:t>G=(</a:t>
            </a:r>
            <a:r>
              <a:rPr lang="fr-FR" dirty="0" err="1" smtClean="0"/>
              <a:t>pvq</a:t>
            </a:r>
            <a:r>
              <a:rPr lang="fr-FR" dirty="0" smtClean="0"/>
              <a:t>)</a:t>
            </a:r>
            <a:r>
              <a:rPr lang="fr-FR" dirty="0"/>
              <a:t> </a:t>
            </a:r>
            <a:r>
              <a:rPr lang="fr-FR" dirty="0" smtClean="0"/>
              <a:t>→(r</a:t>
            </a:r>
            <a:r>
              <a:rPr lang="fr-FR" dirty="0"/>
              <a:t> </a:t>
            </a:r>
            <a:r>
              <a:rPr lang="fr-FR" dirty="0" smtClean="0"/>
              <a:t>→(</a:t>
            </a:r>
            <a:r>
              <a:rPr lang="az-Cyrl-AZ" dirty="0" smtClean="0"/>
              <a:t>¬</a:t>
            </a:r>
            <a:r>
              <a:rPr lang="fr-FR" dirty="0" smtClean="0"/>
              <a:t>q →</a:t>
            </a:r>
            <a:r>
              <a:rPr lang="az-Cyrl-AZ" dirty="0"/>
              <a:t> </a:t>
            </a:r>
            <a:r>
              <a:rPr lang="az-Cyrl-AZ" dirty="0" smtClean="0"/>
              <a:t>¬</a:t>
            </a:r>
            <a:r>
              <a:rPr lang="fr-FR" dirty="0" smtClean="0"/>
              <a:t>p))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987824" y="2348880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b="1" dirty="0" smtClean="0"/>
              <a:t>¬</a:t>
            </a:r>
            <a:r>
              <a:rPr lang="fr-FR" b="1" dirty="0" smtClean="0"/>
              <a:t>((</a:t>
            </a:r>
            <a:r>
              <a:rPr lang="fr-FR" b="1" dirty="0" err="1" smtClean="0"/>
              <a:t>pvq</a:t>
            </a:r>
            <a:r>
              <a:rPr lang="fr-FR" b="1" dirty="0" smtClean="0"/>
              <a:t>) →(r →(</a:t>
            </a:r>
            <a:r>
              <a:rPr lang="az-Cyrl-AZ" b="1" dirty="0" smtClean="0"/>
              <a:t>¬</a:t>
            </a:r>
            <a:r>
              <a:rPr lang="fr-FR" b="1" dirty="0" smtClean="0"/>
              <a:t>q →</a:t>
            </a:r>
            <a:r>
              <a:rPr lang="az-Cyrl-AZ" b="1" dirty="0" smtClean="0"/>
              <a:t> ¬</a:t>
            </a:r>
            <a:r>
              <a:rPr lang="fr-FR" b="1" dirty="0" smtClean="0"/>
              <a:t>p)))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3123277" y="2996952"/>
            <a:ext cx="2786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(</a:t>
            </a:r>
            <a:r>
              <a:rPr lang="fr-FR" b="1" dirty="0" err="1" smtClean="0"/>
              <a:t>pvq</a:t>
            </a:r>
            <a:r>
              <a:rPr lang="fr-FR" b="1" dirty="0" smtClean="0"/>
              <a:t>) , </a:t>
            </a:r>
            <a:r>
              <a:rPr lang="az-Cyrl-AZ" b="1" dirty="0" smtClean="0"/>
              <a:t>¬</a:t>
            </a:r>
            <a:r>
              <a:rPr lang="fr-FR" b="1" dirty="0" smtClean="0"/>
              <a:t>(r →(</a:t>
            </a:r>
            <a:r>
              <a:rPr lang="az-Cyrl-AZ" b="1" dirty="0" smtClean="0"/>
              <a:t>¬</a:t>
            </a:r>
            <a:r>
              <a:rPr lang="fr-FR" b="1" dirty="0" smtClean="0"/>
              <a:t>q →</a:t>
            </a:r>
            <a:r>
              <a:rPr lang="az-Cyrl-AZ" b="1" dirty="0" smtClean="0"/>
              <a:t> ¬</a:t>
            </a:r>
            <a:r>
              <a:rPr lang="fr-FR" b="1" dirty="0" smtClean="0"/>
              <a:t>p))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3779912" y="3733672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r ,</a:t>
            </a:r>
            <a:r>
              <a:rPr lang="az-Cyrl-AZ" b="1" dirty="0" smtClean="0"/>
              <a:t> ¬</a:t>
            </a:r>
            <a:r>
              <a:rPr lang="fr-FR" b="1" dirty="0" smtClean="0"/>
              <a:t>(</a:t>
            </a:r>
            <a:r>
              <a:rPr lang="az-Cyrl-AZ" b="1" dirty="0" smtClean="0"/>
              <a:t>¬</a:t>
            </a:r>
            <a:r>
              <a:rPr lang="fr-FR" b="1" dirty="0" smtClean="0"/>
              <a:t>q →</a:t>
            </a:r>
            <a:r>
              <a:rPr lang="az-Cyrl-AZ" b="1" dirty="0" smtClean="0"/>
              <a:t> ¬</a:t>
            </a:r>
            <a:r>
              <a:rPr lang="fr-FR" b="1" dirty="0" smtClean="0"/>
              <a:t>p)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3923928" y="442782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b="1" dirty="0" smtClean="0"/>
              <a:t>¬ </a:t>
            </a:r>
            <a:r>
              <a:rPr lang="fr-FR" b="1" dirty="0" smtClean="0"/>
              <a:t>q,</a:t>
            </a:r>
            <a:r>
              <a:rPr lang="az-Cyrl-AZ" b="1" dirty="0" smtClean="0"/>
              <a:t>¬¬</a:t>
            </a:r>
            <a:r>
              <a:rPr lang="fr-FR" b="1" dirty="0" smtClean="0"/>
              <a:t>p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4307056" y="5075892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3851920" y="5733256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</a:t>
            </a:r>
            <a:endParaRPr lang="fr-FR" b="1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4440508" y="271821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/>
          <p:cNvGrpSpPr/>
          <p:nvPr/>
        </p:nvGrpSpPr>
        <p:grpSpPr>
          <a:xfrm>
            <a:off x="4067944" y="5445224"/>
            <a:ext cx="803963" cy="370363"/>
            <a:chOff x="3923928" y="4607188"/>
            <a:chExt cx="803963" cy="370363"/>
          </a:xfrm>
        </p:grpSpPr>
        <p:cxnSp>
          <p:nvCxnSpPr>
            <p:cNvPr id="13" name="Connecteur droit 12"/>
            <p:cNvCxnSpPr/>
            <p:nvPr/>
          </p:nvCxnSpPr>
          <p:spPr>
            <a:xfrm flipH="1">
              <a:off x="3923928" y="4607188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4363341" y="4617551"/>
              <a:ext cx="364550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Connecteur droit 14"/>
          <p:cNvCxnSpPr/>
          <p:nvPr/>
        </p:nvCxnSpPr>
        <p:spPr>
          <a:xfrm>
            <a:off x="4413915" y="336628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425790" y="410300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440508" y="479715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e 26"/>
          <p:cNvGrpSpPr/>
          <p:nvPr/>
        </p:nvGrpSpPr>
        <p:grpSpPr>
          <a:xfrm>
            <a:off x="4274869" y="4762005"/>
            <a:ext cx="850107" cy="1352961"/>
            <a:chOff x="4274869" y="4762005"/>
            <a:chExt cx="850107" cy="1352961"/>
          </a:xfrm>
        </p:grpSpPr>
        <p:sp>
          <p:nvSpPr>
            <p:cNvPr id="9" name="Rectangle 8"/>
            <p:cNvSpPr/>
            <p:nvPr/>
          </p:nvSpPr>
          <p:spPr>
            <a:xfrm>
              <a:off x="4788024" y="5745634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/>
                <a:t>q</a:t>
              </a:r>
              <a:endParaRPr lang="fr-FR" b="1" dirty="0"/>
            </a:p>
          </p:txBody>
        </p:sp>
        <p:grpSp>
          <p:nvGrpSpPr>
            <p:cNvPr id="22" name="Groupe 21"/>
            <p:cNvGrpSpPr/>
            <p:nvPr/>
          </p:nvGrpSpPr>
          <p:grpSpPr>
            <a:xfrm>
              <a:off x="4274869" y="4762005"/>
              <a:ext cx="850107" cy="1352961"/>
              <a:chOff x="4274869" y="4762005"/>
              <a:chExt cx="850107" cy="1352961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4788024" y="5805264"/>
                <a:ext cx="336952" cy="309702"/>
              </a:xfrm>
              <a:prstGeom prst="ellipse">
                <a:avLst/>
              </a:prstGeom>
              <a:no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Forme libre 20"/>
              <p:cNvSpPr/>
              <p:nvPr/>
            </p:nvSpPr>
            <p:spPr>
              <a:xfrm>
                <a:off x="4274869" y="4762005"/>
                <a:ext cx="843396" cy="1092530"/>
              </a:xfrm>
              <a:custGeom>
                <a:avLst/>
                <a:gdLst>
                  <a:gd name="connsiteX0" fmla="*/ 819645 w 843396"/>
                  <a:gd name="connsiteY0" fmla="*/ 1092530 h 1092530"/>
                  <a:gd name="connsiteX1" fmla="*/ 831521 w 843396"/>
                  <a:gd name="connsiteY1" fmla="*/ 1033153 h 1092530"/>
                  <a:gd name="connsiteX2" fmla="*/ 843396 w 843396"/>
                  <a:gd name="connsiteY2" fmla="*/ 997527 h 1092530"/>
                  <a:gd name="connsiteX3" fmla="*/ 831521 w 843396"/>
                  <a:gd name="connsiteY3" fmla="*/ 593766 h 1092530"/>
                  <a:gd name="connsiteX4" fmla="*/ 819645 w 843396"/>
                  <a:gd name="connsiteY4" fmla="*/ 558140 h 1092530"/>
                  <a:gd name="connsiteX5" fmla="*/ 807770 w 843396"/>
                  <a:gd name="connsiteY5" fmla="*/ 510639 h 1092530"/>
                  <a:gd name="connsiteX6" fmla="*/ 760269 w 843396"/>
                  <a:gd name="connsiteY6" fmla="*/ 439387 h 1092530"/>
                  <a:gd name="connsiteX7" fmla="*/ 712767 w 843396"/>
                  <a:gd name="connsiteY7" fmla="*/ 380011 h 1092530"/>
                  <a:gd name="connsiteX8" fmla="*/ 653391 w 843396"/>
                  <a:gd name="connsiteY8" fmla="*/ 332509 h 1092530"/>
                  <a:gd name="connsiteX9" fmla="*/ 617765 w 843396"/>
                  <a:gd name="connsiteY9" fmla="*/ 308759 h 1092530"/>
                  <a:gd name="connsiteX10" fmla="*/ 546513 w 843396"/>
                  <a:gd name="connsiteY10" fmla="*/ 285008 h 1092530"/>
                  <a:gd name="connsiteX11" fmla="*/ 510887 w 843396"/>
                  <a:gd name="connsiteY11" fmla="*/ 261257 h 1092530"/>
                  <a:gd name="connsiteX12" fmla="*/ 439635 w 843396"/>
                  <a:gd name="connsiteY12" fmla="*/ 237507 h 1092530"/>
                  <a:gd name="connsiteX13" fmla="*/ 404009 w 843396"/>
                  <a:gd name="connsiteY13" fmla="*/ 213756 h 1092530"/>
                  <a:gd name="connsiteX14" fmla="*/ 368383 w 843396"/>
                  <a:gd name="connsiteY14" fmla="*/ 201881 h 1092530"/>
                  <a:gd name="connsiteX15" fmla="*/ 297131 w 843396"/>
                  <a:gd name="connsiteY15" fmla="*/ 154379 h 1092530"/>
                  <a:gd name="connsiteX16" fmla="*/ 261505 w 843396"/>
                  <a:gd name="connsiteY16" fmla="*/ 130629 h 1092530"/>
                  <a:gd name="connsiteX17" fmla="*/ 166502 w 843396"/>
                  <a:gd name="connsiteY17" fmla="*/ 106878 h 1092530"/>
                  <a:gd name="connsiteX18" fmla="*/ 59625 w 843396"/>
                  <a:gd name="connsiteY18" fmla="*/ 71252 h 1092530"/>
                  <a:gd name="connsiteX19" fmla="*/ 23999 w 843396"/>
                  <a:gd name="connsiteY19" fmla="*/ 59377 h 1092530"/>
                  <a:gd name="connsiteX20" fmla="*/ 248 w 843396"/>
                  <a:gd name="connsiteY20" fmla="*/ 0 h 1092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43396" h="1092530">
                    <a:moveTo>
                      <a:pt x="819645" y="1092530"/>
                    </a:moveTo>
                    <a:cubicBezTo>
                      <a:pt x="823604" y="1072738"/>
                      <a:pt x="826626" y="1052735"/>
                      <a:pt x="831521" y="1033153"/>
                    </a:cubicBezTo>
                    <a:cubicBezTo>
                      <a:pt x="834557" y="1021009"/>
                      <a:pt x="843396" y="1010045"/>
                      <a:pt x="843396" y="997527"/>
                    </a:cubicBezTo>
                    <a:cubicBezTo>
                      <a:pt x="843396" y="862882"/>
                      <a:pt x="838789" y="728215"/>
                      <a:pt x="831521" y="593766"/>
                    </a:cubicBezTo>
                    <a:cubicBezTo>
                      <a:pt x="830845" y="581266"/>
                      <a:pt x="823084" y="570176"/>
                      <a:pt x="819645" y="558140"/>
                    </a:cubicBezTo>
                    <a:cubicBezTo>
                      <a:pt x="815161" y="542447"/>
                      <a:pt x="815069" y="525237"/>
                      <a:pt x="807770" y="510639"/>
                    </a:cubicBezTo>
                    <a:cubicBezTo>
                      <a:pt x="795005" y="485108"/>
                      <a:pt x="769296" y="466467"/>
                      <a:pt x="760269" y="439387"/>
                    </a:cubicBezTo>
                    <a:cubicBezTo>
                      <a:pt x="743879" y="390221"/>
                      <a:pt x="758809" y="410704"/>
                      <a:pt x="712767" y="380011"/>
                    </a:cubicBezTo>
                    <a:cubicBezTo>
                      <a:pt x="672732" y="319957"/>
                      <a:pt x="710750" y="361188"/>
                      <a:pt x="653391" y="332509"/>
                    </a:cubicBezTo>
                    <a:cubicBezTo>
                      <a:pt x="640626" y="326126"/>
                      <a:pt x="630807" y="314555"/>
                      <a:pt x="617765" y="308759"/>
                    </a:cubicBezTo>
                    <a:cubicBezTo>
                      <a:pt x="594887" y="298591"/>
                      <a:pt x="546513" y="285008"/>
                      <a:pt x="546513" y="285008"/>
                    </a:cubicBezTo>
                    <a:cubicBezTo>
                      <a:pt x="534638" y="277091"/>
                      <a:pt x="523929" y="267054"/>
                      <a:pt x="510887" y="261257"/>
                    </a:cubicBezTo>
                    <a:cubicBezTo>
                      <a:pt x="488009" y="251089"/>
                      <a:pt x="439635" y="237507"/>
                      <a:pt x="439635" y="237507"/>
                    </a:cubicBezTo>
                    <a:cubicBezTo>
                      <a:pt x="427760" y="229590"/>
                      <a:pt x="416775" y="220139"/>
                      <a:pt x="404009" y="213756"/>
                    </a:cubicBezTo>
                    <a:cubicBezTo>
                      <a:pt x="392813" y="208158"/>
                      <a:pt x="379325" y="207960"/>
                      <a:pt x="368383" y="201881"/>
                    </a:cubicBezTo>
                    <a:cubicBezTo>
                      <a:pt x="343430" y="188018"/>
                      <a:pt x="320882" y="170213"/>
                      <a:pt x="297131" y="154379"/>
                    </a:cubicBezTo>
                    <a:cubicBezTo>
                      <a:pt x="285256" y="146462"/>
                      <a:pt x="275351" y="134091"/>
                      <a:pt x="261505" y="130629"/>
                    </a:cubicBezTo>
                    <a:cubicBezTo>
                      <a:pt x="229837" y="122712"/>
                      <a:pt x="197469" y="117201"/>
                      <a:pt x="166502" y="106878"/>
                    </a:cubicBezTo>
                    <a:lnTo>
                      <a:pt x="59625" y="71252"/>
                    </a:lnTo>
                    <a:lnTo>
                      <a:pt x="23999" y="59377"/>
                    </a:lnTo>
                    <a:cubicBezTo>
                      <a:pt x="-4144" y="17164"/>
                      <a:pt x="248" y="38023"/>
                      <a:pt x="248" y="0"/>
                    </a:cubicBez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3" name="ZoneTexte 22"/>
          <p:cNvSpPr txBox="1"/>
          <p:nvPr/>
        </p:nvSpPr>
        <p:spPr>
          <a:xfrm>
            <a:off x="4788024" y="6236567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branche clause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568478" y="6236567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branche ouverte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6597831" y="4050938"/>
            <a:ext cx="21113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G n’est pas valide et admet un contre modèle (p</a:t>
            </a:r>
            <a:r>
              <a:rPr lang="az-Cyrl-AZ" dirty="0" smtClean="0"/>
              <a:t>л¬</a:t>
            </a:r>
            <a:r>
              <a:rPr lang="fr-FR" dirty="0" smtClean="0"/>
              <a:t>q</a:t>
            </a:r>
            <a:r>
              <a:rPr lang="az-Cyrl-AZ" dirty="0" smtClean="0"/>
              <a:t>л</a:t>
            </a:r>
            <a:r>
              <a:rPr lang="fr-FR" dirty="0" smtClean="0"/>
              <a:t>r)</a:t>
            </a:r>
          </a:p>
          <a:p>
            <a:pPr algn="just"/>
            <a:r>
              <a:rPr lang="fr-FR" dirty="0" smtClean="0"/>
              <a:t>c’est-à-dire (p=1,q=0,r=1)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6516217" y="2660719"/>
            <a:ext cx="237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¬G n’est pas </a:t>
            </a:r>
            <a:r>
              <a:rPr lang="fr-FR" dirty="0" err="1" smtClean="0"/>
              <a:t>insatisfiable</a:t>
            </a:r>
            <a:r>
              <a:rPr lang="fr-FR" dirty="0"/>
              <a:t> </a:t>
            </a:r>
            <a:r>
              <a:rPr lang="fr-FR" dirty="0" smtClean="0"/>
              <a:t>et admet un modèle (p</a:t>
            </a:r>
            <a:r>
              <a:rPr lang="az-Cyrl-AZ" dirty="0" smtClean="0"/>
              <a:t>л¬</a:t>
            </a:r>
            <a:r>
              <a:rPr lang="fr-FR" dirty="0" smtClean="0"/>
              <a:t>q</a:t>
            </a:r>
            <a:r>
              <a:rPr lang="az-Cyrl-AZ" dirty="0" smtClean="0"/>
              <a:t>л</a:t>
            </a:r>
            <a:r>
              <a:rPr lang="fr-FR" dirty="0" smtClean="0"/>
              <a:t>r)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541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96280"/>
          </a:xfrm>
        </p:spPr>
        <p:txBody>
          <a:bodyPr/>
          <a:lstStyle/>
          <a:p>
            <a:r>
              <a:rPr lang="fr-FR" b="1" dirty="0" smtClean="0"/>
              <a:t>H=(a </a:t>
            </a:r>
            <a:r>
              <a:rPr lang="fr-FR" b="1" dirty="0"/>
              <a:t>→ b), (b → c)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(a → c)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771800" y="2492896"/>
            <a:ext cx="3153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(a → b), (b → c)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,¬</a:t>
            </a:r>
            <a:r>
              <a:rPr lang="fr-FR" b="1" dirty="0" smtClean="0"/>
              <a:t> </a:t>
            </a:r>
            <a:r>
              <a:rPr lang="fr-FR" b="1" dirty="0"/>
              <a:t>(a → c)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77579" y="3284984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a,¬c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419872" y="4221088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¬b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348513" y="4216963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771800" y="5229200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¬a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730214" y="5240990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</a:t>
            </a:r>
            <a:endParaRPr lang="fr-FR" b="1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4247964" y="286222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/>
          <p:nvPr/>
        </p:nvGrpSpPr>
        <p:grpSpPr>
          <a:xfrm>
            <a:off x="3131840" y="4725144"/>
            <a:ext cx="803963" cy="370363"/>
            <a:chOff x="3923928" y="4607188"/>
            <a:chExt cx="803963" cy="370363"/>
          </a:xfrm>
        </p:grpSpPr>
        <p:cxnSp>
          <p:nvCxnSpPr>
            <p:cNvPr id="12" name="Connecteur droit 11"/>
            <p:cNvCxnSpPr/>
            <p:nvPr/>
          </p:nvCxnSpPr>
          <p:spPr>
            <a:xfrm flipH="1">
              <a:off x="3923928" y="4607188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4363341" y="4617551"/>
              <a:ext cx="364550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3783421" y="3793906"/>
            <a:ext cx="803963" cy="370363"/>
            <a:chOff x="3923928" y="4607188"/>
            <a:chExt cx="803963" cy="370363"/>
          </a:xfrm>
        </p:grpSpPr>
        <p:cxnSp>
          <p:nvCxnSpPr>
            <p:cNvPr id="15" name="Connecteur droit 14"/>
            <p:cNvCxnSpPr/>
            <p:nvPr/>
          </p:nvCxnSpPr>
          <p:spPr>
            <a:xfrm flipH="1">
              <a:off x="3923928" y="4607188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4363341" y="4617551"/>
              <a:ext cx="364550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ZoneTexte 16"/>
          <p:cNvSpPr txBox="1"/>
          <p:nvPr/>
        </p:nvSpPr>
        <p:spPr>
          <a:xfrm>
            <a:off x="4090778" y="5229200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¬a</a:t>
            </a:r>
            <a:endParaRPr lang="fr-FR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4950320" y="5240990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</a:t>
            </a:r>
            <a:endParaRPr lang="fr-FR" b="1" dirty="0"/>
          </a:p>
        </p:txBody>
      </p:sp>
      <p:grpSp>
        <p:nvGrpSpPr>
          <p:cNvPr id="19" name="Groupe 18"/>
          <p:cNvGrpSpPr/>
          <p:nvPr/>
        </p:nvGrpSpPr>
        <p:grpSpPr>
          <a:xfrm>
            <a:off x="4351946" y="4725144"/>
            <a:ext cx="803963" cy="370363"/>
            <a:chOff x="3923928" y="4607188"/>
            <a:chExt cx="803963" cy="370363"/>
          </a:xfrm>
        </p:grpSpPr>
        <p:cxnSp>
          <p:nvCxnSpPr>
            <p:cNvPr id="20" name="Connecteur droit 19"/>
            <p:cNvCxnSpPr/>
            <p:nvPr/>
          </p:nvCxnSpPr>
          <p:spPr>
            <a:xfrm flipH="1">
              <a:off x="3923928" y="4607188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4363341" y="4617551"/>
              <a:ext cx="364550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2802577" y="3397644"/>
            <a:ext cx="1223276" cy="2200888"/>
            <a:chOff x="2802577" y="3397644"/>
            <a:chExt cx="1223276" cy="2200888"/>
          </a:xfrm>
        </p:grpSpPr>
        <p:sp>
          <p:nvSpPr>
            <p:cNvPr id="23" name="Ellipse 22"/>
            <p:cNvSpPr/>
            <p:nvPr/>
          </p:nvSpPr>
          <p:spPr>
            <a:xfrm>
              <a:off x="2851742" y="5162058"/>
              <a:ext cx="386250" cy="436474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2802577" y="3397644"/>
              <a:ext cx="1223276" cy="1910626"/>
            </a:xfrm>
            <a:custGeom>
              <a:avLst/>
              <a:gdLst>
                <a:gd name="connsiteX0" fmla="*/ 59376 w 1223276"/>
                <a:gd name="connsiteY0" fmla="*/ 1910626 h 1910626"/>
                <a:gd name="connsiteX1" fmla="*/ 47501 w 1223276"/>
                <a:gd name="connsiteY1" fmla="*/ 1756247 h 1910626"/>
                <a:gd name="connsiteX2" fmla="*/ 35626 w 1223276"/>
                <a:gd name="connsiteY2" fmla="*/ 1708746 h 1910626"/>
                <a:gd name="connsiteX3" fmla="*/ 23750 w 1223276"/>
                <a:gd name="connsiteY3" fmla="*/ 1589992 h 1910626"/>
                <a:gd name="connsiteX4" fmla="*/ 0 w 1223276"/>
                <a:gd name="connsiteY4" fmla="*/ 1494990 h 1910626"/>
                <a:gd name="connsiteX5" fmla="*/ 11875 w 1223276"/>
                <a:gd name="connsiteY5" fmla="*/ 960600 h 1910626"/>
                <a:gd name="connsiteX6" fmla="*/ 23750 w 1223276"/>
                <a:gd name="connsiteY6" fmla="*/ 924974 h 1910626"/>
                <a:gd name="connsiteX7" fmla="*/ 35626 w 1223276"/>
                <a:gd name="connsiteY7" fmla="*/ 877473 h 1910626"/>
                <a:gd name="connsiteX8" fmla="*/ 59376 w 1223276"/>
                <a:gd name="connsiteY8" fmla="*/ 794346 h 1910626"/>
                <a:gd name="connsiteX9" fmla="*/ 71252 w 1223276"/>
                <a:gd name="connsiteY9" fmla="*/ 758720 h 1910626"/>
                <a:gd name="connsiteX10" fmla="*/ 95002 w 1223276"/>
                <a:gd name="connsiteY10" fmla="*/ 711218 h 1910626"/>
                <a:gd name="connsiteX11" fmla="*/ 130628 w 1223276"/>
                <a:gd name="connsiteY11" fmla="*/ 580590 h 1910626"/>
                <a:gd name="connsiteX12" fmla="*/ 178129 w 1223276"/>
                <a:gd name="connsiteY12" fmla="*/ 509338 h 1910626"/>
                <a:gd name="connsiteX13" fmla="*/ 237506 w 1223276"/>
                <a:gd name="connsiteY13" fmla="*/ 414335 h 1910626"/>
                <a:gd name="connsiteX14" fmla="*/ 273132 w 1223276"/>
                <a:gd name="connsiteY14" fmla="*/ 402460 h 1910626"/>
                <a:gd name="connsiteX15" fmla="*/ 356259 w 1223276"/>
                <a:gd name="connsiteY15" fmla="*/ 319333 h 1910626"/>
                <a:gd name="connsiteX16" fmla="*/ 391885 w 1223276"/>
                <a:gd name="connsiteY16" fmla="*/ 283707 h 1910626"/>
                <a:gd name="connsiteX17" fmla="*/ 439387 w 1223276"/>
                <a:gd name="connsiteY17" fmla="*/ 259956 h 1910626"/>
                <a:gd name="connsiteX18" fmla="*/ 475013 w 1223276"/>
                <a:gd name="connsiteY18" fmla="*/ 224330 h 1910626"/>
                <a:gd name="connsiteX19" fmla="*/ 534389 w 1223276"/>
                <a:gd name="connsiteY19" fmla="*/ 188704 h 1910626"/>
                <a:gd name="connsiteX20" fmla="*/ 605641 w 1223276"/>
                <a:gd name="connsiteY20" fmla="*/ 153078 h 1910626"/>
                <a:gd name="connsiteX21" fmla="*/ 688768 w 1223276"/>
                <a:gd name="connsiteY21" fmla="*/ 105577 h 1910626"/>
                <a:gd name="connsiteX22" fmla="*/ 724394 w 1223276"/>
                <a:gd name="connsiteY22" fmla="*/ 93701 h 1910626"/>
                <a:gd name="connsiteX23" fmla="*/ 760020 w 1223276"/>
                <a:gd name="connsiteY23" fmla="*/ 69951 h 1910626"/>
                <a:gd name="connsiteX24" fmla="*/ 795646 w 1223276"/>
                <a:gd name="connsiteY24" fmla="*/ 58075 h 1910626"/>
                <a:gd name="connsiteX25" fmla="*/ 890649 w 1223276"/>
                <a:gd name="connsiteY25" fmla="*/ 34325 h 1910626"/>
                <a:gd name="connsiteX26" fmla="*/ 1021278 w 1223276"/>
                <a:gd name="connsiteY26" fmla="*/ 10574 h 1910626"/>
                <a:gd name="connsiteX27" fmla="*/ 1223158 w 1223276"/>
                <a:gd name="connsiteY27" fmla="*/ 58075 h 191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223276" h="1910626">
                  <a:moveTo>
                    <a:pt x="59376" y="1910626"/>
                  </a:moveTo>
                  <a:cubicBezTo>
                    <a:pt x="55418" y="1859166"/>
                    <a:pt x="53531" y="1807505"/>
                    <a:pt x="47501" y="1756247"/>
                  </a:cubicBezTo>
                  <a:cubicBezTo>
                    <a:pt x="45594" y="1740038"/>
                    <a:pt x="37934" y="1724903"/>
                    <a:pt x="35626" y="1708746"/>
                  </a:cubicBezTo>
                  <a:cubicBezTo>
                    <a:pt x="30000" y="1669364"/>
                    <a:pt x="30290" y="1629233"/>
                    <a:pt x="23750" y="1589992"/>
                  </a:cubicBezTo>
                  <a:cubicBezTo>
                    <a:pt x="18384" y="1557794"/>
                    <a:pt x="0" y="1494990"/>
                    <a:pt x="0" y="1494990"/>
                  </a:cubicBezTo>
                  <a:cubicBezTo>
                    <a:pt x="3958" y="1316860"/>
                    <a:pt x="4458" y="1138620"/>
                    <a:pt x="11875" y="960600"/>
                  </a:cubicBezTo>
                  <a:cubicBezTo>
                    <a:pt x="12396" y="948093"/>
                    <a:pt x="20311" y="937010"/>
                    <a:pt x="23750" y="924974"/>
                  </a:cubicBezTo>
                  <a:cubicBezTo>
                    <a:pt x="28234" y="909281"/>
                    <a:pt x="31332" y="893219"/>
                    <a:pt x="35626" y="877473"/>
                  </a:cubicBezTo>
                  <a:cubicBezTo>
                    <a:pt x="43208" y="849671"/>
                    <a:pt x="51095" y="821948"/>
                    <a:pt x="59376" y="794346"/>
                  </a:cubicBezTo>
                  <a:cubicBezTo>
                    <a:pt x="62973" y="782356"/>
                    <a:pt x="66321" y="770226"/>
                    <a:pt x="71252" y="758720"/>
                  </a:cubicBezTo>
                  <a:cubicBezTo>
                    <a:pt x="78225" y="742449"/>
                    <a:pt x="87085" y="727052"/>
                    <a:pt x="95002" y="711218"/>
                  </a:cubicBezTo>
                  <a:cubicBezTo>
                    <a:pt x="104473" y="654393"/>
                    <a:pt x="103167" y="630935"/>
                    <a:pt x="130628" y="580590"/>
                  </a:cubicBezTo>
                  <a:cubicBezTo>
                    <a:pt x="144297" y="555531"/>
                    <a:pt x="165363" y="534869"/>
                    <a:pt x="178129" y="509338"/>
                  </a:cubicBezTo>
                  <a:cubicBezTo>
                    <a:pt x="193003" y="479591"/>
                    <a:pt x="211080" y="436357"/>
                    <a:pt x="237506" y="414335"/>
                  </a:cubicBezTo>
                  <a:cubicBezTo>
                    <a:pt x="247122" y="406321"/>
                    <a:pt x="261257" y="406418"/>
                    <a:pt x="273132" y="402460"/>
                  </a:cubicBezTo>
                  <a:cubicBezTo>
                    <a:pt x="315708" y="338597"/>
                    <a:pt x="277275" y="388444"/>
                    <a:pt x="356259" y="319333"/>
                  </a:cubicBezTo>
                  <a:cubicBezTo>
                    <a:pt x="368898" y="308274"/>
                    <a:pt x="378219" y="293468"/>
                    <a:pt x="391885" y="283707"/>
                  </a:cubicBezTo>
                  <a:cubicBezTo>
                    <a:pt x="406290" y="273417"/>
                    <a:pt x="424982" y="270246"/>
                    <a:pt x="439387" y="259956"/>
                  </a:cubicBezTo>
                  <a:cubicBezTo>
                    <a:pt x="453053" y="250195"/>
                    <a:pt x="461578" y="234407"/>
                    <a:pt x="475013" y="224330"/>
                  </a:cubicBezTo>
                  <a:cubicBezTo>
                    <a:pt x="493478" y="210481"/>
                    <a:pt x="514816" y="200937"/>
                    <a:pt x="534389" y="188704"/>
                  </a:cubicBezTo>
                  <a:cubicBezTo>
                    <a:pt x="587007" y="155817"/>
                    <a:pt x="550706" y="171389"/>
                    <a:pt x="605641" y="153078"/>
                  </a:cubicBezTo>
                  <a:cubicBezTo>
                    <a:pt x="641422" y="129223"/>
                    <a:pt x="646578" y="123659"/>
                    <a:pt x="688768" y="105577"/>
                  </a:cubicBezTo>
                  <a:cubicBezTo>
                    <a:pt x="700274" y="100646"/>
                    <a:pt x="713198" y="99299"/>
                    <a:pt x="724394" y="93701"/>
                  </a:cubicBezTo>
                  <a:cubicBezTo>
                    <a:pt x="737159" y="87318"/>
                    <a:pt x="747255" y="76334"/>
                    <a:pt x="760020" y="69951"/>
                  </a:cubicBezTo>
                  <a:cubicBezTo>
                    <a:pt x="771216" y="64353"/>
                    <a:pt x="783569" y="61369"/>
                    <a:pt x="795646" y="58075"/>
                  </a:cubicBezTo>
                  <a:cubicBezTo>
                    <a:pt x="827138" y="49486"/>
                    <a:pt x="858981" y="42242"/>
                    <a:pt x="890649" y="34325"/>
                  </a:cubicBezTo>
                  <a:cubicBezTo>
                    <a:pt x="965306" y="15661"/>
                    <a:pt x="921991" y="24759"/>
                    <a:pt x="1021278" y="10574"/>
                  </a:cubicBezTo>
                  <a:cubicBezTo>
                    <a:pt x="1235013" y="23147"/>
                    <a:pt x="1223158" y="-44960"/>
                    <a:pt x="1223158" y="58075"/>
                  </a:cubicBezTo>
                </a:path>
              </a:pathLst>
            </a:cu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621963" y="4560125"/>
            <a:ext cx="450011" cy="1071978"/>
            <a:chOff x="3621963" y="4560125"/>
            <a:chExt cx="450011" cy="1071978"/>
          </a:xfrm>
        </p:grpSpPr>
        <p:sp>
          <p:nvSpPr>
            <p:cNvPr id="24" name="Ellipse 23"/>
            <p:cNvSpPr/>
            <p:nvPr/>
          </p:nvSpPr>
          <p:spPr>
            <a:xfrm>
              <a:off x="3685724" y="5195629"/>
              <a:ext cx="386250" cy="436474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Forme libre 26"/>
            <p:cNvSpPr/>
            <p:nvPr/>
          </p:nvSpPr>
          <p:spPr>
            <a:xfrm>
              <a:off x="3621963" y="4560125"/>
              <a:ext cx="142515" cy="676893"/>
            </a:xfrm>
            <a:custGeom>
              <a:avLst/>
              <a:gdLst>
                <a:gd name="connsiteX0" fmla="*/ 142515 w 142515"/>
                <a:gd name="connsiteY0" fmla="*/ 676893 h 676893"/>
                <a:gd name="connsiteX1" fmla="*/ 106889 w 142515"/>
                <a:gd name="connsiteY1" fmla="*/ 617517 h 676893"/>
                <a:gd name="connsiteX2" fmla="*/ 71263 w 142515"/>
                <a:gd name="connsiteY2" fmla="*/ 546265 h 676893"/>
                <a:gd name="connsiteX3" fmla="*/ 47512 w 142515"/>
                <a:gd name="connsiteY3" fmla="*/ 475013 h 676893"/>
                <a:gd name="connsiteX4" fmla="*/ 11886 w 142515"/>
                <a:gd name="connsiteY4" fmla="*/ 403761 h 676893"/>
                <a:gd name="connsiteX5" fmla="*/ 11 w 142515"/>
                <a:gd name="connsiteY5" fmla="*/ 0 h 676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515" h="676893">
                  <a:moveTo>
                    <a:pt x="142515" y="676893"/>
                  </a:moveTo>
                  <a:cubicBezTo>
                    <a:pt x="130640" y="657101"/>
                    <a:pt x="117211" y="638162"/>
                    <a:pt x="106889" y="617517"/>
                  </a:cubicBezTo>
                  <a:cubicBezTo>
                    <a:pt x="57723" y="519185"/>
                    <a:pt x="139330" y="648365"/>
                    <a:pt x="71263" y="546265"/>
                  </a:cubicBezTo>
                  <a:cubicBezTo>
                    <a:pt x="63346" y="522514"/>
                    <a:pt x="61399" y="495844"/>
                    <a:pt x="47512" y="475013"/>
                  </a:cubicBezTo>
                  <a:cubicBezTo>
                    <a:pt x="16819" y="428971"/>
                    <a:pt x="28276" y="452927"/>
                    <a:pt x="11886" y="403761"/>
                  </a:cubicBezTo>
                  <a:cubicBezTo>
                    <a:pt x="-837" y="47516"/>
                    <a:pt x="11" y="182159"/>
                    <a:pt x="11" y="0"/>
                  </a:cubicBezTo>
                </a:path>
              </a:pathLst>
            </a:cu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4368923" y="3562592"/>
            <a:ext cx="386250" cy="1087569"/>
            <a:chOff x="4368923" y="3562592"/>
            <a:chExt cx="386250" cy="1087569"/>
          </a:xfrm>
        </p:grpSpPr>
        <p:sp>
          <p:nvSpPr>
            <p:cNvPr id="22" name="Ellipse 21"/>
            <p:cNvSpPr/>
            <p:nvPr/>
          </p:nvSpPr>
          <p:spPr>
            <a:xfrm>
              <a:off x="4368923" y="4213687"/>
              <a:ext cx="386250" cy="436474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Forme libre 28"/>
            <p:cNvSpPr/>
            <p:nvPr/>
          </p:nvSpPr>
          <p:spPr>
            <a:xfrm>
              <a:off x="4465122" y="3562592"/>
              <a:ext cx="237507" cy="700650"/>
            </a:xfrm>
            <a:custGeom>
              <a:avLst/>
              <a:gdLst>
                <a:gd name="connsiteX0" fmla="*/ 237507 w 237507"/>
                <a:gd name="connsiteY0" fmla="*/ 700650 h 700650"/>
                <a:gd name="connsiteX1" fmla="*/ 225631 w 237507"/>
                <a:gd name="connsiteY1" fmla="*/ 118759 h 700650"/>
                <a:gd name="connsiteX2" fmla="*/ 190005 w 237507"/>
                <a:gd name="connsiteY2" fmla="*/ 47507 h 700650"/>
                <a:gd name="connsiteX3" fmla="*/ 118753 w 237507"/>
                <a:gd name="connsiteY3" fmla="*/ 23756 h 700650"/>
                <a:gd name="connsiteX4" fmla="*/ 83127 w 237507"/>
                <a:gd name="connsiteY4" fmla="*/ 11881 h 700650"/>
                <a:gd name="connsiteX5" fmla="*/ 0 w 237507"/>
                <a:gd name="connsiteY5" fmla="*/ 5 h 70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507" h="700650">
                  <a:moveTo>
                    <a:pt x="237507" y="700650"/>
                  </a:moveTo>
                  <a:cubicBezTo>
                    <a:pt x="233548" y="506686"/>
                    <a:pt x="233087" y="312620"/>
                    <a:pt x="225631" y="118759"/>
                  </a:cubicBezTo>
                  <a:cubicBezTo>
                    <a:pt x="225025" y="103012"/>
                    <a:pt x="202705" y="55444"/>
                    <a:pt x="190005" y="47507"/>
                  </a:cubicBezTo>
                  <a:cubicBezTo>
                    <a:pt x="168775" y="34238"/>
                    <a:pt x="142504" y="31673"/>
                    <a:pt x="118753" y="23756"/>
                  </a:cubicBezTo>
                  <a:cubicBezTo>
                    <a:pt x="106878" y="19798"/>
                    <a:pt x="95474" y="13939"/>
                    <a:pt x="83127" y="11881"/>
                  </a:cubicBezTo>
                  <a:cubicBezTo>
                    <a:pt x="7971" y="-646"/>
                    <a:pt x="35953" y="5"/>
                    <a:pt x="0" y="5"/>
                  </a:cubicBezTo>
                </a:path>
              </a:pathLst>
            </a:cu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6372200" y="3973926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H est valide</a:t>
            </a:r>
            <a:endParaRPr lang="fr-FR" b="1" dirty="0"/>
          </a:p>
        </p:txBody>
      </p:sp>
      <p:sp>
        <p:nvSpPr>
          <p:cNvPr id="32" name="Rectangle 31"/>
          <p:cNvSpPr/>
          <p:nvPr/>
        </p:nvSpPr>
        <p:spPr>
          <a:xfrm>
            <a:off x="5364088" y="3042248"/>
            <a:ext cx="3672408" cy="762021"/>
          </a:xfrm>
          <a:prstGeom prst="wedgeRectCallout">
            <a:avLst>
              <a:gd name="adj1" fmla="val -69906"/>
              <a:gd name="adj2" fmla="val 9028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Branche supérieur clause, pas la peine de développer encore.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131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7" grpId="0"/>
      <p:bldP spid="18" grpId="0"/>
      <p:bldP spid="31" grpId="0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-571500">
              <a:buFont typeface="+mj-lt"/>
              <a:buAutoNum type="romanLcPeriod"/>
            </a:pPr>
            <a:r>
              <a:rPr lang="fr-FR" b="1" dirty="0"/>
              <a:t>a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(b → a</a:t>
            </a:r>
            <a:r>
              <a:rPr lang="fr-FR" b="1" dirty="0" smtClean="0"/>
              <a:t>)</a:t>
            </a:r>
            <a:endParaRPr lang="fr-FR" b="1" dirty="0"/>
          </a:p>
          <a:p>
            <a:pPr marL="685800" indent="-571500">
              <a:buFont typeface="+mj-lt"/>
              <a:buAutoNum type="romanLcPeriod"/>
            </a:pPr>
            <a:r>
              <a:rPr lang="fr-FR" b="1" dirty="0"/>
              <a:t>a →(b → c)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b →(a → c)</a:t>
            </a:r>
          </a:p>
          <a:p>
            <a:pPr marL="685800" indent="-571500">
              <a:buFont typeface="+mj-lt"/>
              <a:buAutoNum type="romanLcPeriod"/>
            </a:pPr>
            <a:r>
              <a:rPr lang="fr-FR" b="1" dirty="0"/>
              <a:t>(a →b), ¬b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├</a:t>
            </a:r>
            <a:r>
              <a:rPr lang="fr-FR" b="1" dirty="0"/>
              <a:t> ¬</a:t>
            </a:r>
            <a:r>
              <a:rPr lang="fr-FR" b="1" dirty="0" smtClean="0"/>
              <a:t>a</a:t>
            </a:r>
          </a:p>
          <a:p>
            <a:pPr marL="685800" indent="-571500">
              <a:buFont typeface="+mj-lt"/>
              <a:buAutoNum type="romanLcPeriod"/>
            </a:pPr>
            <a:r>
              <a:rPr lang="fr-FR" b="1" dirty="0" smtClean="0"/>
              <a:t>(a</a:t>
            </a:r>
            <a:r>
              <a:rPr lang="fr-FR" b="1" dirty="0"/>
              <a:t>→(</a:t>
            </a:r>
            <a:r>
              <a:rPr lang="fr-FR" b="1" dirty="0" err="1"/>
              <a:t>b→c</a:t>
            </a:r>
            <a:r>
              <a:rPr lang="fr-FR" b="1" dirty="0"/>
              <a:t>)) →((</a:t>
            </a:r>
            <a:r>
              <a:rPr lang="fr-FR" b="1" dirty="0" err="1"/>
              <a:t>a→b</a:t>
            </a:r>
            <a:r>
              <a:rPr lang="fr-FR" b="1" dirty="0"/>
              <a:t>)→(</a:t>
            </a:r>
            <a:r>
              <a:rPr lang="fr-FR" b="1" dirty="0" err="1"/>
              <a:t>a→c</a:t>
            </a:r>
            <a:r>
              <a:rPr lang="fr-FR" b="1" dirty="0"/>
              <a:t>)) </a:t>
            </a:r>
          </a:p>
        </p:txBody>
      </p:sp>
    </p:spTree>
    <p:extLst>
      <p:ext uri="{BB962C8B-B14F-4D97-AF65-F5344CB8AC3E}">
        <p14:creationId xmlns:p14="http://schemas.microsoft.com/office/powerpoint/2010/main" val="27579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121</TotalTime>
  <Words>561</Words>
  <Application>Microsoft Office PowerPoint</Application>
  <PresentationFormat>Affichage à l'écran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Apothicaire</vt:lpstr>
      <vt:lpstr>Logique mathématique chapitre 1: logique propositionnelle</vt:lpstr>
      <vt:lpstr>la méthode  des tableaux sémantiques</vt:lpstr>
      <vt:lpstr>Principe</vt:lpstr>
      <vt:lpstr>principe</vt:lpstr>
      <vt:lpstr>principe</vt:lpstr>
      <vt:lpstr>principe</vt:lpstr>
      <vt:lpstr>Principe</vt:lpstr>
      <vt:lpstr>exercice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Logique mathématique chapitre 1: logique propositionnelle</dc:title>
  <dc:creator>STORMPC</dc:creator>
  <cp:lastModifiedBy>STORMPC</cp:lastModifiedBy>
  <cp:revision>34</cp:revision>
  <dcterms:created xsi:type="dcterms:W3CDTF">2021-11-13T08:47:07Z</dcterms:created>
  <dcterms:modified xsi:type="dcterms:W3CDTF">2021-11-16T20:32:10Z</dcterms:modified>
</cp:coreProperties>
</file>