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886585D-CED8-4B0D-848E-64FFEEA497C2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CEFB811-D8E6-453F-AAE5-95734C1652AF}" type="slidenum">
              <a:rPr lang="fr-FR" smtClean="0"/>
              <a:t>‹N°›</a:t>
            </a:fld>
            <a:endParaRPr lang="fr-F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6585D-CED8-4B0D-848E-64FFEEA497C2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B811-D8E6-453F-AAE5-95734C1652A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6585D-CED8-4B0D-848E-64FFEEA497C2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B811-D8E6-453F-AAE5-95734C1652A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6585D-CED8-4B0D-848E-64FFEEA497C2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B811-D8E6-453F-AAE5-95734C1652A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6585D-CED8-4B0D-848E-64FFEEA497C2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B811-D8E6-453F-AAE5-95734C1652A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6585D-CED8-4B0D-848E-64FFEEA497C2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B811-D8E6-453F-AAE5-95734C1652AF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6585D-CED8-4B0D-848E-64FFEEA497C2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B811-D8E6-453F-AAE5-95734C1652A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6585D-CED8-4B0D-848E-64FFEEA497C2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B811-D8E6-453F-AAE5-95734C1652A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6585D-CED8-4B0D-848E-64FFEEA497C2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B811-D8E6-453F-AAE5-95734C1652A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6585D-CED8-4B0D-848E-64FFEEA497C2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B811-D8E6-453F-AAE5-95734C1652AF}" type="slidenum">
              <a:rPr lang="fr-FR" smtClean="0"/>
              <a:t>‹N°›</a:t>
            </a:fld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6585D-CED8-4B0D-848E-64FFEEA497C2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B811-D8E6-453F-AAE5-95734C1652A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886585D-CED8-4B0D-848E-64FFEEA497C2}" type="datetimeFigureOut">
              <a:rPr lang="fr-FR" smtClean="0"/>
              <a:t>17/11/2021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CEFB811-D8E6-453F-AAE5-95734C1652A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7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230.png"/><Relationship Id="rId4" Type="http://schemas.openxmlformats.org/officeDocument/2006/relationships/image" Target="../media/image220.png"/><Relationship Id="rId9" Type="http://schemas.openxmlformats.org/officeDocument/2006/relationships/image" Target="../media/image3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0.png"/><Relationship Id="rId2" Type="http://schemas.openxmlformats.org/officeDocument/2006/relationships/image" Target="../media/image24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0.png"/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0.png"/><Relationship Id="rId4" Type="http://schemas.openxmlformats.org/officeDocument/2006/relationships/image" Target="../media/image29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0.png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0.png"/><Relationship Id="rId5" Type="http://schemas.openxmlformats.org/officeDocument/2006/relationships/image" Target="../media/image340.png"/><Relationship Id="rId4" Type="http://schemas.openxmlformats.org/officeDocument/2006/relationships/image" Target="../media/image33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just"/>
            <a:r>
              <a:rPr lang="fr-FR" sz="2600" dirty="0" smtClean="0"/>
              <a:t>Méthodes directes de résolution de systèmes linéaires</a:t>
            </a:r>
            <a:endParaRPr lang="fr-FR" sz="2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L2 Informatique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843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Terme général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" indent="0">
              <a:buNone/>
            </a:pP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" indent="0">
              <a:buNone/>
            </a:pPr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" indent="0">
              <a:buNone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exemple</a:t>
            </a:r>
            <a:r>
              <a:rPr lang="fr-FR" dirty="0" smtClean="0"/>
              <a:t>: </a:t>
            </a:r>
          </a:p>
          <a:p>
            <a:r>
              <a:rPr lang="fr-FR" sz="1600" dirty="0" smtClean="0"/>
              <a:t>écrire le système sous forme </a:t>
            </a:r>
            <a:r>
              <a:rPr lang="fr-FR" sz="1600" dirty="0" err="1" smtClean="0"/>
              <a:t>Ax</a:t>
            </a:r>
            <a:r>
              <a:rPr lang="fr-FR" sz="1600" dirty="0" smtClean="0"/>
              <a:t>=b</a:t>
            </a:r>
          </a:p>
          <a:p>
            <a:r>
              <a:rPr lang="fr-FR" sz="1600" dirty="0"/>
              <a:t>d</a:t>
            </a:r>
            <a:r>
              <a:rPr lang="fr-FR" sz="1600" dirty="0" smtClean="0"/>
              <a:t>onner la matrice augmenté [</a:t>
            </a:r>
            <a:r>
              <a:rPr lang="fr-FR" sz="1600" dirty="0" err="1" smtClean="0"/>
              <a:t>A,b</a:t>
            </a:r>
            <a:r>
              <a:rPr lang="fr-FR" sz="1600" dirty="0" smtClean="0"/>
              <a:t>]</a:t>
            </a:r>
          </a:p>
          <a:p>
            <a:r>
              <a:rPr lang="fr-FR" sz="1600" dirty="0" smtClean="0"/>
              <a:t>résoudre de système par Gauss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/>
              <p:cNvSpPr txBox="1"/>
              <p:nvPr/>
            </p:nvSpPr>
            <p:spPr>
              <a:xfrm>
                <a:off x="1328520" y="2492896"/>
                <a:ext cx="6618287" cy="9989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fr-FR" b="1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b="1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𝒂</m:t>
                                    </m:r>
                                    <m:r>
                                      <a:rPr lang="fr-FR" b="1" i="1" baseline="-25000" smtClean="0">
                                        <a:latin typeface="Cambria Math"/>
                                      </a:rPr>
                                      <m:t>𝒊𝒋</m:t>
                                    </m:r>
                                    <m:r>
                                      <a:rPr lang="fr-FR" b="1" i="1" baseline="30000" smtClean="0">
                                        <a:latin typeface="Cambria Math"/>
                                      </a:rPr>
                                      <m:t>(</m:t>
                                    </m:r>
                                    <m:r>
                                      <a:rPr lang="fr-FR" b="1" i="1" baseline="30000" smtClean="0">
                                        <a:latin typeface="Cambria Math"/>
                                      </a:rPr>
                                      <m:t>𝒌</m:t>
                                    </m:r>
                                    <m:r>
                                      <a:rPr lang="fr-FR" b="1" i="1" baseline="30000" smtClean="0">
                                        <a:latin typeface="Cambria Math"/>
                                      </a:rPr>
                                      <m:t>)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fr-FR" b="1" i="1" smtClean="0">
                                    <a:latin typeface="Cambria Math"/>
                                  </a:rPr>
                                  <m:t>=</m:t>
                                </m:r>
                                <m:sSubSup>
                                  <m:sSubSupPr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𝒂</m:t>
                                    </m:r>
                                    <m:r>
                                      <a:rPr lang="fr-FR" b="1" i="1" baseline="30000" smtClean="0">
                                        <a:latin typeface="Cambria Math"/>
                                      </a:rPr>
                                      <m:t>(</m:t>
                                    </m:r>
                                    <m:r>
                                      <a:rPr lang="fr-FR" b="1" i="1" baseline="30000" smtClean="0">
                                        <a:latin typeface="Cambria Math"/>
                                      </a:rPr>
                                      <m:t>𝒌</m:t>
                                    </m:r>
                                    <m:r>
                                      <a:rPr lang="fr-FR" b="1" i="1" baseline="30000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fr-FR" b="1" i="1" baseline="30000" smtClean="0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 baseline="30000" smtClean="0">
                                        <a:latin typeface="Cambria Math"/>
                                      </a:rPr>
                                      <m:t>)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𝒊𝒋</m:t>
                                    </m:r>
                                  </m:sub>
                                  <m:sup/>
                                </m:sSubSup>
                                <m:r>
                                  <m:rPr>
                                    <m:brk m:alnAt="7"/>
                                  </m:rPr>
                                  <a:rPr lang="fr-FR" b="1" i="1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                        ,    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𝒊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=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𝒌</m:t>
                                    </m:r>
                                  </m:e>
                                </m:acc>
                                <m:r>
                                  <a:rPr lang="fr-FR" b="1" i="1" smtClean="0">
                                    <a:latin typeface="Cambria Math"/>
                                  </a:rPr>
                                  <m:t>      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𝒋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=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𝒏</m:t>
                                    </m:r>
                                  </m:e>
                                </m:acc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𝒂</m:t>
                                    </m:r>
                                    <m:r>
                                      <a:rPr lang="fr-FR" b="1" i="1" baseline="-25000">
                                        <a:latin typeface="Cambria Math"/>
                                      </a:rPr>
                                      <m:t>𝒊𝒋</m:t>
                                    </m:r>
                                    <m:r>
                                      <a:rPr lang="fr-FR" b="1" i="1" baseline="30000">
                                        <a:latin typeface="Cambria Math"/>
                                      </a:rPr>
                                      <m:t>(</m:t>
                                    </m:r>
                                    <m:r>
                                      <a:rPr lang="fr-FR" b="1" i="1" baseline="30000">
                                        <a:latin typeface="Cambria Math"/>
                                      </a:rPr>
                                      <m:t>𝒌</m:t>
                                    </m:r>
                                    <m:r>
                                      <a:rPr lang="fr-FR" b="1" i="1" baseline="30000">
                                        <a:latin typeface="Cambria Math"/>
                                      </a:rPr>
                                      <m:t>)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fr-FR" b="1" i="1">
                                    <a:latin typeface="Cambria Math"/>
                                  </a:rPr>
                                  <m:t>=</m:t>
                                </m:r>
                                <m:sSubSup>
                                  <m:sSubSup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𝒂</m:t>
                                    </m:r>
                                    <m:r>
                                      <a:rPr lang="fr-FR" b="1" i="1" baseline="30000" smtClean="0">
                                        <a:latin typeface="Cambria Math"/>
                                      </a:rPr>
                                      <m:t>(</m:t>
                                    </m:r>
                                    <m:r>
                                      <a:rPr lang="fr-FR" b="1" i="1" baseline="30000" smtClean="0">
                                        <a:latin typeface="Cambria Math"/>
                                      </a:rPr>
                                      <m:t>𝒌</m:t>
                                    </m:r>
                                    <m:r>
                                      <a:rPr lang="fr-FR" b="1" i="1" baseline="30000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fr-FR" b="1" i="1" baseline="30000" smtClean="0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 baseline="30000" smtClean="0">
                                        <a:latin typeface="Cambria Math"/>
                                      </a:rPr>
                                      <m:t>)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𝒊𝒋</m:t>
                                    </m:r>
                                  </m:sub>
                                  <m:sup/>
                                </m:sSubSup>
                                <m:r>
                                  <a:rPr lang="fr-FR" b="1" i="1" smtClean="0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sSubSup>
                                      <m:sSubSupPr>
                                        <m:ctrlPr>
                                          <a:rPr lang="fr-FR" b="1" i="1"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fr-FR" b="1" i="1">
                                            <a:latin typeface="Cambria Math"/>
                                          </a:rPr>
                                          <m:t>𝒂</m:t>
                                        </m:r>
                                        <m:r>
                                          <a:rPr lang="fr-FR" b="1" i="1" baseline="30000" smtClean="0">
                                            <a:latin typeface="Cambria Math"/>
                                          </a:rPr>
                                          <m:t>(</m:t>
                                        </m:r>
                                        <m:r>
                                          <a:rPr lang="fr-FR" b="1" i="1" baseline="30000" smtClean="0">
                                            <a:latin typeface="Cambria Math"/>
                                          </a:rPr>
                                          <m:t>𝒌</m:t>
                                        </m:r>
                                        <m:r>
                                          <a:rPr lang="fr-FR" b="1" i="1" baseline="30000" smtClean="0">
                                            <a:latin typeface="Cambria Math"/>
                                          </a:rPr>
                                          <m:t>−</m:t>
                                        </m:r>
                                        <m:r>
                                          <a:rPr lang="fr-FR" b="1" i="1" baseline="30000" smtClean="0">
                                            <a:latin typeface="Cambria Math"/>
                                          </a:rPr>
                                          <m:t>𝟏</m:t>
                                        </m:r>
                                        <m:r>
                                          <a:rPr lang="fr-FR" b="1" i="1" baseline="30000" smtClean="0">
                                            <a:latin typeface="Cambria Math"/>
                                          </a:rPr>
                                          <m:t>)</m:t>
                                        </m:r>
                                      </m:e>
                                      <m:sub>
                                        <m:r>
                                          <a:rPr lang="fr-FR" b="1" i="1">
                                            <a:latin typeface="Cambria Math"/>
                                          </a:rPr>
                                          <m:t>𝒊</m:t>
                                        </m:r>
                                        <m:r>
                                          <a:rPr lang="fr-FR" b="1" i="1" smtClean="0">
                                            <a:latin typeface="Cambria Math"/>
                                          </a:rPr>
                                          <m:t>𝒌</m:t>
                                        </m:r>
                                      </m:sub>
                                      <m:sup/>
                                    </m:sSubSup>
                                  </m:num>
                                  <m:den>
                                    <m:sSubSup>
                                      <m:sSubSupPr>
                                        <m:ctrlPr>
                                          <a:rPr lang="fr-FR" b="1" i="1"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fr-FR" b="1" i="1">
                                            <a:latin typeface="Cambria Math"/>
                                          </a:rPr>
                                          <m:t>𝒂</m:t>
                                        </m:r>
                                        <m:r>
                                          <a:rPr lang="fr-FR" b="1" i="1" baseline="30000">
                                            <a:latin typeface="Cambria Math"/>
                                          </a:rPr>
                                          <m:t>(</m:t>
                                        </m:r>
                                        <m:r>
                                          <a:rPr lang="fr-FR" b="1" i="1" baseline="30000">
                                            <a:latin typeface="Cambria Math"/>
                                          </a:rPr>
                                          <m:t>𝒌</m:t>
                                        </m:r>
                                        <m:r>
                                          <a:rPr lang="fr-FR" b="1" i="1" baseline="30000">
                                            <a:latin typeface="Cambria Math"/>
                                          </a:rPr>
                                          <m:t>−</m:t>
                                        </m:r>
                                        <m:r>
                                          <a:rPr lang="fr-FR" b="1" i="1" baseline="30000">
                                            <a:latin typeface="Cambria Math"/>
                                          </a:rPr>
                                          <m:t>𝟏</m:t>
                                        </m:r>
                                        <m:r>
                                          <a:rPr lang="fr-FR" b="1" i="1" baseline="30000">
                                            <a:latin typeface="Cambria Math"/>
                                          </a:rPr>
                                          <m:t>)</m:t>
                                        </m:r>
                                      </m:e>
                                      <m:sub>
                                        <m:r>
                                          <a:rPr lang="fr-FR" b="1" i="1" smtClean="0">
                                            <a:latin typeface="Cambria Math"/>
                                          </a:rPr>
                                          <m:t>𝒌𝒌</m:t>
                                        </m:r>
                                      </m:sub>
                                      <m:sup/>
                                    </m:sSubSup>
                                  </m:den>
                                </m:f>
                                <m:sSubSup>
                                  <m:sSubSup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𝒂</m:t>
                                    </m:r>
                                    <m:r>
                                      <a:rPr lang="fr-FR" b="1" i="1" baseline="30000">
                                        <a:latin typeface="Cambria Math"/>
                                      </a:rPr>
                                      <m:t>(</m:t>
                                    </m:r>
                                    <m:r>
                                      <a:rPr lang="fr-FR" b="1" i="1" baseline="30000">
                                        <a:latin typeface="Cambria Math"/>
                                      </a:rPr>
                                      <m:t>𝒌</m:t>
                                    </m:r>
                                    <m:r>
                                      <a:rPr lang="fr-FR" b="1" i="1" baseline="3000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fr-FR" b="1" i="1" baseline="30000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 baseline="30000">
                                        <a:latin typeface="Cambria Math"/>
                                      </a:rPr>
                                      <m:t>)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𝒌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𝒋</m:t>
                                    </m:r>
                                  </m:sub>
                                  <m:sup/>
                                </m:sSubSup>
                                <m:r>
                                  <a:rPr lang="fr-FR" b="1" i="1" smtClean="0">
                                    <a:latin typeface="Cambria Math"/>
                                  </a:rPr>
                                  <m:t>  </m:t>
                                </m:r>
                                <m:r>
                                  <a:rPr lang="fr-FR" b="1" i="1">
                                    <a:latin typeface="Cambria Math"/>
                                  </a:rPr>
                                  <m:t>, </m:t>
                                </m:r>
                                <m:r>
                                  <a:rPr lang="fr-FR" b="1" i="1">
                                    <a:latin typeface="Cambria Math"/>
                                  </a:rPr>
                                  <m:t>𝒊</m:t>
                                </m:r>
                                <m:r>
                                  <a:rPr lang="fr-FR" b="1" i="1">
                                    <a:latin typeface="Cambria Math"/>
                                  </a:rPr>
                                  <m:t>=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𝒌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𝒏</m:t>
                                    </m:r>
                                  </m:e>
                                </m:acc>
                                <m:r>
                                  <a:rPr lang="fr-FR" b="1" i="1">
                                    <a:latin typeface="Cambria Math"/>
                                  </a:rPr>
                                  <m:t>      </m:t>
                                </m:r>
                                <m:r>
                                  <a:rPr lang="fr-FR" b="1" i="1">
                                    <a:latin typeface="Cambria Math"/>
                                  </a:rPr>
                                  <m:t>𝒋</m:t>
                                </m:r>
                                <m:r>
                                  <a:rPr lang="fr-FR" b="1" i="1">
                                    <a:latin typeface="Cambria Math"/>
                                  </a:rPr>
                                  <m:t>=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𝒏</m:t>
                                    </m:r>
                                  </m:e>
                                </m:acc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b="1" dirty="0"/>
              </a:p>
            </p:txBody>
          </p:sp>
        </mc:Choice>
        <mc:Fallback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8520" y="2492896"/>
                <a:ext cx="6618287" cy="99899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1187624" y="5044674"/>
                <a:ext cx="2476960" cy="9766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fr-FR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</a:rPr>
                                  <m:t>2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fr-FR" b="0" i="1" smtClean="0">
                                    <a:latin typeface="Cambria Math"/>
                                  </a:rPr>
                                  <m:t>3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fr-FR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4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fr-FR" b="0" i="1" smtClean="0">
                                    <a:latin typeface="Cambria Math"/>
                                  </a:rPr>
                                  <m:t>+4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fr-FR" b="0" i="1" smtClean="0">
                                    <a:latin typeface="Cambria Math"/>
                                  </a:rPr>
                                  <m:t>−3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fr-FR" b="0" i="1" smtClean="0">
                                    <a:latin typeface="Cambria Math"/>
                                  </a:rPr>
                                  <m:t>=3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−2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fr-FR" b="0" i="1" smtClean="0">
                                    <a:latin typeface="Cambria Math"/>
                                  </a:rPr>
                                  <m:t>+3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fr-FR" b="0" i="1" smtClean="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fr-FR" b="0" i="1" smtClean="0">
                                    <a:latin typeface="Cambria Math"/>
                                  </a:rPr>
                                  <m:t>=1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5044674"/>
                <a:ext cx="2476960" cy="97661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908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2323653"/>
            <a:ext cx="6777317" cy="529284"/>
          </a:xfrm>
        </p:spPr>
        <p:txBody>
          <a:bodyPr/>
          <a:lstStyle/>
          <a:p>
            <a:r>
              <a:rPr lang="fr-FR" dirty="0" err="1" smtClean="0"/>
              <a:t>Ax</a:t>
            </a:r>
            <a:r>
              <a:rPr lang="fr-FR" dirty="0" smtClean="0"/>
              <a:t>=b: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870982" y="3284984"/>
                <a:ext cx="1722779" cy="8249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0982" y="3284984"/>
                <a:ext cx="1722779" cy="82490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4345663" y="3284984"/>
                <a:ext cx="658385" cy="8286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663" y="3284984"/>
                <a:ext cx="658385" cy="82868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3601861" y="3316091"/>
                <a:ext cx="898131" cy="8256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fr-FR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fr-FR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fr-F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fr-F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fr-F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fr-FR" dirty="0" smtClean="0"/>
                  <a:t> =</a:t>
                </a:r>
                <a:endParaRPr lang="fr-FR" dirty="0"/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1861" y="3316091"/>
                <a:ext cx="898131" cy="825611"/>
              </a:xfrm>
              <a:prstGeom prst="rect">
                <a:avLst/>
              </a:prstGeom>
              <a:blipFill rotWithShape="1">
                <a:blip r:embed="rId4"/>
                <a:stretch>
                  <a:fillRect r="-476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/>
              <p:cNvSpPr txBox="1"/>
              <p:nvPr/>
            </p:nvSpPr>
            <p:spPr>
              <a:xfrm>
                <a:off x="1345281" y="4581128"/>
                <a:ext cx="5411290" cy="830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a=[</a:t>
                </a:r>
                <a:r>
                  <a:rPr lang="fr-FR" dirty="0" err="1" smtClean="0"/>
                  <a:t>A:b</a:t>
                </a:r>
                <a:r>
                  <a:rPr lang="fr-FR" dirty="0" smtClean="0"/>
                  <a:t>]=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fr-FR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fr-FR" dirty="0" smtClean="0"/>
                  <a:t> matrice augmentée </a:t>
                </a:r>
                <a:endParaRPr lang="fr-FR" dirty="0"/>
              </a:p>
            </p:txBody>
          </p:sp>
        </mc:Choice>
        <mc:Fallback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5281" y="4581128"/>
                <a:ext cx="5411290" cy="830484"/>
              </a:xfrm>
              <a:prstGeom prst="rect">
                <a:avLst/>
              </a:prstGeom>
              <a:blipFill rotWithShape="1">
                <a:blip r:embed="rId5"/>
                <a:stretch>
                  <a:fillRect l="-10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5724128" y="2132856"/>
                <a:ext cx="2476960" cy="9766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fr-FR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</a:rPr>
                                  <m:t>2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fr-FR" b="0" i="1" smtClean="0">
                                    <a:latin typeface="Cambria Math"/>
                                  </a:rPr>
                                  <m:t>3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fr-FR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4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fr-FR" b="0" i="1" smtClean="0">
                                    <a:latin typeface="Cambria Math"/>
                                  </a:rPr>
                                  <m:t>+4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fr-FR" b="0" i="1" smtClean="0">
                                    <a:latin typeface="Cambria Math"/>
                                  </a:rPr>
                                  <m:t>−3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fr-FR" b="0" i="1" smtClean="0">
                                    <a:latin typeface="Cambria Math"/>
                                  </a:rPr>
                                  <m:t>=3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−2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fr-FR" b="0" i="1" smtClean="0">
                                    <a:latin typeface="Cambria Math"/>
                                  </a:rPr>
                                  <m:t>+3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fr-FR" b="0" i="1" smtClean="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fr-FR" b="0" i="1" smtClean="0">
                                    <a:latin typeface="Cambria Math"/>
                                  </a:rPr>
                                  <m:t>=1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2132856"/>
                <a:ext cx="2476960" cy="97661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27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2323653"/>
            <a:ext cx="6777317" cy="1825428"/>
          </a:xfrm>
        </p:spPr>
        <p:txBody>
          <a:bodyPr/>
          <a:lstStyle/>
          <a:p>
            <a:r>
              <a:rPr lang="fr-FR" dirty="0" smtClean="0"/>
              <a:t>it0</a:t>
            </a:r>
          </a:p>
          <a:p>
            <a:endParaRPr lang="fr-FR" dirty="0"/>
          </a:p>
          <a:p>
            <a:r>
              <a:rPr lang="fr-FR" dirty="0" smtClean="0"/>
              <a:t>it1</a:t>
            </a:r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/>
              <p:cNvSpPr txBox="1"/>
              <p:nvPr/>
            </p:nvSpPr>
            <p:spPr>
              <a:xfrm>
                <a:off x="1761128" y="2420888"/>
                <a:ext cx="2081852" cy="830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fr-FR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fr-FR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fr-FR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fr-FR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fr-FR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fr-FR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fr-FR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fr-FR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fr-FR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128" y="2420888"/>
                <a:ext cx="2081852" cy="83048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/>
              <p:cNvSpPr txBox="1"/>
              <p:nvPr/>
            </p:nvSpPr>
            <p:spPr>
              <a:xfrm>
                <a:off x="3169772" y="5733256"/>
                <a:ext cx="2338332" cy="830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−7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9772" y="5733256"/>
                <a:ext cx="2338332" cy="83048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755576" y="3573016"/>
                <a:ext cx="3242122" cy="5113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𝟏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baseline="30000" smtClean="0">
                            <a:latin typeface="Cambria Math"/>
                          </a:rPr>
                          <m:t>𝟐𝟏</m:t>
                        </m:r>
                        <m:r>
                          <a:rPr lang="fr-FR" b="1" i="1">
                            <a:latin typeface="Cambria Math"/>
                          </a:rPr>
                          <m:t> </m:t>
                        </m:r>
                      </m:sub>
                    </m:sSub>
                    <m:r>
                      <a:rPr lang="fr-FR" b="1" i="1" smtClean="0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fr-F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𝟎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smtClean="0">
                            <a:latin typeface="Cambria Math"/>
                          </a:rPr>
                          <m:t>𝟐𝟏</m:t>
                        </m:r>
                      </m:sub>
                      <m:sup/>
                    </m:sSubSup>
                    <m:r>
                      <a:rPr lang="fr-FR" b="1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fr-FR" b="1" i="1">
                            <a:latin typeface="Cambria Math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fr-FR" b="1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fr-FR" b="1" i="1">
                                <a:latin typeface="Cambria Math"/>
                              </a:rPr>
                              <m:t>𝒂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(</m:t>
                            </m:r>
                            <m:r>
                              <a:rPr lang="fr-FR" b="1" i="1" baseline="30000" smtClean="0">
                                <a:latin typeface="Cambria Math"/>
                              </a:rPr>
                              <m:t>𝟎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)</m:t>
                            </m:r>
                          </m:e>
                          <m:sub>
                            <m:r>
                              <a:rPr lang="fr-FR" b="1" i="1" smtClean="0">
                                <a:latin typeface="Cambria Math"/>
                              </a:rPr>
                              <m:t>𝟐𝟏</m:t>
                            </m:r>
                          </m:sub>
                          <m:sup/>
                        </m:sSubSup>
                      </m:num>
                      <m:den>
                        <m:sSubSup>
                          <m:sSubSupPr>
                            <m:ctrlPr>
                              <a:rPr lang="fr-FR" b="1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fr-FR" b="1" i="1">
                                <a:latin typeface="Cambria Math"/>
                              </a:rPr>
                              <m:t>𝒂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(</m:t>
                            </m:r>
                            <m:r>
                              <a:rPr lang="fr-FR" b="1" i="1" baseline="30000" smtClean="0">
                                <a:latin typeface="Cambria Math"/>
                              </a:rPr>
                              <m:t>𝟎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)</m:t>
                            </m:r>
                          </m:e>
                          <m:sub>
                            <m:r>
                              <a:rPr lang="fr-FR" b="1" i="1" smtClean="0">
                                <a:latin typeface="Cambria Math"/>
                              </a:rPr>
                              <m:t>𝟏𝟏</m:t>
                            </m:r>
                          </m:sub>
                          <m:sup/>
                        </m:sSubSup>
                      </m:den>
                    </m:f>
                    <m:sSubSup>
                      <m:sSubSupPr>
                        <m:ctrlPr>
                          <a:rPr lang="fr-F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𝟎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smtClean="0">
                            <a:latin typeface="Cambria Math"/>
                          </a:rPr>
                          <m:t>𝟏𝟏</m:t>
                        </m:r>
                      </m:sub>
                      <m:sup/>
                    </m:sSubSup>
                    <m:r>
                      <a:rPr lang="fr-FR" b="1" i="1">
                        <a:latin typeface="Cambria Math"/>
                      </a:rPr>
                      <m:t> </m:t>
                    </m:r>
                  </m:oMath>
                </a14:m>
                <a:r>
                  <a:rPr lang="fr-FR" dirty="0" smtClean="0"/>
                  <a:t>=0</a:t>
                </a:r>
                <a:endParaRPr lang="fr-FR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3573016"/>
                <a:ext cx="3242122" cy="511358"/>
              </a:xfrm>
              <a:prstGeom prst="rect">
                <a:avLst/>
              </a:prstGeom>
              <a:blipFill rotWithShape="1">
                <a:blip r:embed="rId4"/>
                <a:stretch>
                  <a:fillRect t="-15476" r="-7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765845" y="4141778"/>
                <a:ext cx="3302099" cy="5113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𝟏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baseline="30000" smtClean="0">
                            <a:latin typeface="Cambria Math"/>
                          </a:rPr>
                          <m:t>𝟐𝟐</m:t>
                        </m:r>
                        <m:r>
                          <a:rPr lang="fr-FR" b="1" i="1">
                            <a:latin typeface="Cambria Math"/>
                          </a:rPr>
                          <m:t> </m:t>
                        </m:r>
                      </m:sub>
                    </m:sSub>
                    <m:r>
                      <a:rPr lang="fr-FR" b="1" i="1" smtClean="0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fr-F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𝟎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smtClean="0">
                            <a:latin typeface="Cambria Math"/>
                          </a:rPr>
                          <m:t>𝟐𝟐</m:t>
                        </m:r>
                      </m:sub>
                      <m:sup/>
                    </m:sSubSup>
                    <m:r>
                      <a:rPr lang="fr-FR" b="1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fr-FR" b="1" i="1">
                            <a:latin typeface="Cambria Math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fr-FR" b="1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fr-FR" b="1" i="1">
                                <a:latin typeface="Cambria Math"/>
                              </a:rPr>
                              <m:t>𝒂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(</m:t>
                            </m:r>
                            <m:r>
                              <a:rPr lang="fr-FR" b="1" i="1" baseline="30000" smtClean="0">
                                <a:latin typeface="Cambria Math"/>
                              </a:rPr>
                              <m:t>𝟎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)</m:t>
                            </m:r>
                          </m:e>
                          <m:sub>
                            <m:r>
                              <a:rPr lang="fr-FR" b="1" i="1" smtClean="0">
                                <a:latin typeface="Cambria Math"/>
                              </a:rPr>
                              <m:t>𝟐𝟏</m:t>
                            </m:r>
                          </m:sub>
                          <m:sup/>
                        </m:sSubSup>
                      </m:num>
                      <m:den>
                        <m:sSubSup>
                          <m:sSubSupPr>
                            <m:ctrlPr>
                              <a:rPr lang="fr-FR" b="1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fr-FR" b="1" i="1">
                                <a:latin typeface="Cambria Math"/>
                              </a:rPr>
                              <m:t>𝒂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(</m:t>
                            </m:r>
                            <m:r>
                              <a:rPr lang="fr-FR" b="1" i="1" baseline="30000" smtClean="0">
                                <a:latin typeface="Cambria Math"/>
                              </a:rPr>
                              <m:t>𝟎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)</m:t>
                            </m:r>
                          </m:e>
                          <m:sub>
                            <m:r>
                              <a:rPr lang="fr-FR" b="1" i="1" smtClean="0">
                                <a:latin typeface="Cambria Math"/>
                              </a:rPr>
                              <m:t>𝟏𝟏</m:t>
                            </m:r>
                          </m:sub>
                          <m:sup/>
                        </m:sSubSup>
                      </m:den>
                    </m:f>
                    <m:sSubSup>
                      <m:sSubSupPr>
                        <m:ctrlPr>
                          <a:rPr lang="fr-F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𝟎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smtClean="0">
                            <a:latin typeface="Cambria Math"/>
                          </a:rPr>
                          <m:t>𝟏𝟐</m:t>
                        </m:r>
                      </m:sub>
                      <m:sup/>
                    </m:sSubSup>
                    <m:r>
                      <a:rPr lang="fr-FR" b="1" i="1">
                        <a:latin typeface="Cambria Math"/>
                      </a:rPr>
                      <m:t> </m:t>
                    </m:r>
                  </m:oMath>
                </a14:m>
                <a:r>
                  <a:rPr lang="fr-FR" dirty="0" smtClean="0"/>
                  <a:t>=-2</a:t>
                </a:r>
                <a:endParaRPr lang="fr-FR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845" y="4141778"/>
                <a:ext cx="3302099" cy="511358"/>
              </a:xfrm>
              <a:prstGeom prst="rect">
                <a:avLst/>
              </a:prstGeom>
              <a:blipFill rotWithShape="1">
                <a:blip r:embed="rId5"/>
                <a:stretch>
                  <a:fillRect t="-15476" r="-147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755576" y="4717842"/>
                <a:ext cx="3312368" cy="5113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𝟏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baseline="30000" smtClean="0">
                            <a:latin typeface="Cambria Math"/>
                          </a:rPr>
                          <m:t>𝟐𝟑</m:t>
                        </m:r>
                        <m:r>
                          <a:rPr lang="fr-FR" b="1" i="1">
                            <a:latin typeface="Cambria Math"/>
                          </a:rPr>
                          <m:t> </m:t>
                        </m:r>
                      </m:sub>
                    </m:sSub>
                    <m:r>
                      <a:rPr lang="fr-FR" b="1" i="1" smtClean="0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fr-F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𝟎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smtClean="0">
                            <a:latin typeface="Cambria Math"/>
                          </a:rPr>
                          <m:t>𝟐𝟑</m:t>
                        </m:r>
                      </m:sub>
                      <m:sup/>
                    </m:sSubSup>
                    <m:r>
                      <a:rPr lang="fr-FR" b="1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fr-FR" b="1" i="1">
                            <a:latin typeface="Cambria Math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fr-FR" b="1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fr-FR" b="1" i="1">
                                <a:latin typeface="Cambria Math"/>
                              </a:rPr>
                              <m:t>𝒂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(</m:t>
                            </m:r>
                            <m:r>
                              <a:rPr lang="fr-FR" b="1" i="1" baseline="30000" smtClean="0">
                                <a:latin typeface="Cambria Math"/>
                              </a:rPr>
                              <m:t>𝟎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)</m:t>
                            </m:r>
                          </m:e>
                          <m:sub>
                            <m:r>
                              <a:rPr lang="fr-FR" b="1" i="1" smtClean="0">
                                <a:latin typeface="Cambria Math"/>
                              </a:rPr>
                              <m:t>𝟐𝟏</m:t>
                            </m:r>
                          </m:sub>
                          <m:sup/>
                        </m:sSubSup>
                      </m:num>
                      <m:den>
                        <m:sSubSup>
                          <m:sSubSupPr>
                            <m:ctrlPr>
                              <a:rPr lang="fr-FR" b="1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fr-FR" b="1" i="1">
                                <a:latin typeface="Cambria Math"/>
                              </a:rPr>
                              <m:t>𝒂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(</m:t>
                            </m:r>
                            <m:r>
                              <a:rPr lang="fr-FR" b="1" i="1" baseline="30000" smtClean="0">
                                <a:latin typeface="Cambria Math"/>
                              </a:rPr>
                              <m:t>𝟎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)</m:t>
                            </m:r>
                          </m:e>
                          <m:sub>
                            <m:r>
                              <a:rPr lang="fr-FR" b="1" i="1" smtClean="0">
                                <a:latin typeface="Cambria Math"/>
                              </a:rPr>
                              <m:t>𝟏𝟏</m:t>
                            </m:r>
                          </m:sub>
                          <m:sup/>
                        </m:sSubSup>
                      </m:den>
                    </m:f>
                    <m:sSubSup>
                      <m:sSubSupPr>
                        <m:ctrlPr>
                          <a:rPr lang="fr-F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𝟎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smtClean="0">
                            <a:latin typeface="Cambria Math"/>
                          </a:rPr>
                          <m:t>𝟏𝟑</m:t>
                        </m:r>
                      </m:sub>
                      <m:sup/>
                    </m:sSubSup>
                    <m:r>
                      <a:rPr lang="fr-FR" b="1" i="1">
                        <a:latin typeface="Cambria Math"/>
                      </a:rPr>
                      <m:t> </m:t>
                    </m:r>
                  </m:oMath>
                </a14:m>
                <a:r>
                  <a:rPr lang="fr-FR" dirty="0" smtClean="0"/>
                  <a:t>=-1</a:t>
                </a:r>
                <a:endParaRPr lang="fr-FR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717842"/>
                <a:ext cx="3312368" cy="511358"/>
              </a:xfrm>
              <a:prstGeom prst="rect">
                <a:avLst/>
              </a:prstGeom>
              <a:blipFill rotWithShape="1">
                <a:blip r:embed="rId6"/>
                <a:stretch>
                  <a:fillRect t="-15476" r="-11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793342" y="5293906"/>
                <a:ext cx="3346610" cy="5113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𝟏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baseline="30000" smtClean="0">
                            <a:latin typeface="Cambria Math"/>
                          </a:rPr>
                          <m:t>𝟐𝟒</m:t>
                        </m:r>
                        <m:r>
                          <a:rPr lang="fr-FR" b="1" i="1">
                            <a:latin typeface="Cambria Math"/>
                          </a:rPr>
                          <m:t> </m:t>
                        </m:r>
                      </m:sub>
                    </m:sSub>
                    <m:r>
                      <a:rPr lang="fr-FR" b="1" i="1" smtClean="0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fr-F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𝟎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smtClean="0">
                            <a:latin typeface="Cambria Math"/>
                          </a:rPr>
                          <m:t>𝟐𝟒</m:t>
                        </m:r>
                      </m:sub>
                      <m:sup/>
                    </m:sSubSup>
                    <m:r>
                      <a:rPr lang="fr-FR" b="1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fr-FR" b="1" i="1">
                            <a:latin typeface="Cambria Math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fr-FR" b="1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fr-FR" b="1" i="1">
                                <a:latin typeface="Cambria Math"/>
                              </a:rPr>
                              <m:t>𝒂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(</m:t>
                            </m:r>
                            <m:r>
                              <a:rPr lang="fr-FR" b="1" i="1" baseline="30000" smtClean="0">
                                <a:latin typeface="Cambria Math"/>
                              </a:rPr>
                              <m:t>𝟎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)</m:t>
                            </m:r>
                          </m:e>
                          <m:sub>
                            <m:r>
                              <a:rPr lang="fr-FR" b="1" i="1" smtClean="0">
                                <a:latin typeface="Cambria Math"/>
                              </a:rPr>
                              <m:t>𝟐𝟏</m:t>
                            </m:r>
                          </m:sub>
                          <m:sup/>
                        </m:sSubSup>
                      </m:num>
                      <m:den>
                        <m:sSubSup>
                          <m:sSubSupPr>
                            <m:ctrlPr>
                              <a:rPr lang="fr-FR" b="1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fr-FR" b="1" i="1">
                                <a:latin typeface="Cambria Math"/>
                              </a:rPr>
                              <m:t>𝒂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(</m:t>
                            </m:r>
                            <m:r>
                              <a:rPr lang="fr-FR" b="1" i="1" baseline="30000" smtClean="0">
                                <a:latin typeface="Cambria Math"/>
                              </a:rPr>
                              <m:t>𝟎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)</m:t>
                            </m:r>
                          </m:e>
                          <m:sub>
                            <m:r>
                              <a:rPr lang="fr-FR" b="1" i="1" smtClean="0">
                                <a:latin typeface="Cambria Math"/>
                              </a:rPr>
                              <m:t>𝟏𝟏</m:t>
                            </m:r>
                          </m:sub>
                          <m:sup/>
                        </m:sSubSup>
                      </m:den>
                    </m:f>
                    <m:sSubSup>
                      <m:sSubSupPr>
                        <m:ctrlPr>
                          <a:rPr lang="fr-F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𝟎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smtClean="0">
                            <a:latin typeface="Cambria Math"/>
                          </a:rPr>
                          <m:t>𝟏𝟒</m:t>
                        </m:r>
                      </m:sub>
                      <m:sup/>
                    </m:sSubSup>
                    <m:r>
                      <a:rPr lang="fr-FR" b="1" i="1">
                        <a:latin typeface="Cambria Math"/>
                      </a:rPr>
                      <m:t> </m:t>
                    </m:r>
                  </m:oMath>
                </a14:m>
                <a:r>
                  <a:rPr lang="fr-FR" dirty="0" smtClean="0"/>
                  <a:t>=-7</a:t>
                </a:r>
                <a:endParaRPr lang="fr-FR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342" y="5293906"/>
                <a:ext cx="3346610" cy="511358"/>
              </a:xfrm>
              <a:prstGeom prst="rect">
                <a:avLst/>
              </a:prstGeom>
              <a:blipFill rotWithShape="1">
                <a:blip r:embed="rId7"/>
                <a:stretch>
                  <a:fillRect t="-15476" r="-18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4932040" y="3501008"/>
                <a:ext cx="3242122" cy="5113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𝟏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baseline="30000" smtClean="0">
                            <a:latin typeface="Cambria Math"/>
                          </a:rPr>
                          <m:t>𝟑𝟏</m:t>
                        </m:r>
                        <m:r>
                          <a:rPr lang="fr-FR" b="1" i="1">
                            <a:latin typeface="Cambria Math"/>
                          </a:rPr>
                          <m:t> </m:t>
                        </m:r>
                      </m:sub>
                    </m:sSub>
                    <m:r>
                      <a:rPr lang="fr-FR" b="1" i="1" smtClean="0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fr-F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𝟎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smtClean="0">
                            <a:latin typeface="Cambria Math"/>
                          </a:rPr>
                          <m:t>𝟑𝟏</m:t>
                        </m:r>
                      </m:sub>
                      <m:sup/>
                    </m:sSubSup>
                    <m:r>
                      <a:rPr lang="fr-FR" b="1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fr-FR" b="1" i="1">
                            <a:latin typeface="Cambria Math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fr-FR" b="1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fr-FR" b="1" i="1">
                                <a:latin typeface="Cambria Math"/>
                              </a:rPr>
                              <m:t>𝒂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(</m:t>
                            </m:r>
                            <m:r>
                              <a:rPr lang="fr-FR" b="1" i="1" baseline="30000" smtClean="0">
                                <a:latin typeface="Cambria Math"/>
                              </a:rPr>
                              <m:t>𝟎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)</m:t>
                            </m:r>
                          </m:e>
                          <m:sub>
                            <m:r>
                              <a:rPr lang="fr-FR" b="1" i="1" smtClean="0">
                                <a:latin typeface="Cambria Math"/>
                              </a:rPr>
                              <m:t>𝟑𝟏</m:t>
                            </m:r>
                          </m:sub>
                          <m:sup/>
                        </m:sSubSup>
                      </m:num>
                      <m:den>
                        <m:sSubSup>
                          <m:sSubSupPr>
                            <m:ctrlPr>
                              <a:rPr lang="fr-FR" b="1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fr-FR" b="1" i="1">
                                <a:latin typeface="Cambria Math"/>
                              </a:rPr>
                              <m:t>𝒂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(</m:t>
                            </m:r>
                            <m:r>
                              <a:rPr lang="fr-FR" b="1" i="1" baseline="30000" smtClean="0">
                                <a:latin typeface="Cambria Math"/>
                              </a:rPr>
                              <m:t>𝟎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)</m:t>
                            </m:r>
                          </m:e>
                          <m:sub>
                            <m:r>
                              <a:rPr lang="fr-FR" b="1" i="1" smtClean="0">
                                <a:latin typeface="Cambria Math"/>
                              </a:rPr>
                              <m:t>𝟏𝟏</m:t>
                            </m:r>
                          </m:sub>
                          <m:sup/>
                        </m:sSubSup>
                      </m:den>
                    </m:f>
                    <m:sSubSup>
                      <m:sSubSupPr>
                        <m:ctrlPr>
                          <a:rPr lang="fr-F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𝟎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smtClean="0">
                            <a:latin typeface="Cambria Math"/>
                          </a:rPr>
                          <m:t>𝟏𝟏</m:t>
                        </m:r>
                      </m:sub>
                      <m:sup/>
                    </m:sSubSup>
                    <m:r>
                      <a:rPr lang="fr-FR" b="1" i="1">
                        <a:latin typeface="Cambria Math"/>
                      </a:rPr>
                      <m:t> </m:t>
                    </m:r>
                  </m:oMath>
                </a14:m>
                <a:r>
                  <a:rPr lang="fr-FR" dirty="0" smtClean="0"/>
                  <a:t>=0</a:t>
                </a:r>
                <a:endParaRPr lang="fr-FR" dirty="0"/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3501008"/>
                <a:ext cx="3242122" cy="511358"/>
              </a:xfrm>
              <a:prstGeom prst="rect">
                <a:avLst/>
              </a:prstGeom>
              <a:blipFill rotWithShape="1">
                <a:blip r:embed="rId8"/>
                <a:stretch>
                  <a:fillRect t="-16667" r="-94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4942309" y="4069770"/>
                <a:ext cx="3302099" cy="5113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𝟏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baseline="30000" smtClean="0">
                            <a:latin typeface="Cambria Math"/>
                          </a:rPr>
                          <m:t>𝟑𝟐</m:t>
                        </m:r>
                      </m:sub>
                    </m:sSub>
                    <m:r>
                      <a:rPr lang="fr-FR" b="1" i="1" smtClean="0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fr-F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𝟎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smtClean="0">
                            <a:latin typeface="Cambria Math"/>
                          </a:rPr>
                          <m:t>𝟑𝟐</m:t>
                        </m:r>
                      </m:sub>
                      <m:sup/>
                    </m:sSubSup>
                    <m:r>
                      <a:rPr lang="fr-FR" b="1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fr-FR" b="1" i="1">
                            <a:latin typeface="Cambria Math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fr-FR" b="1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fr-FR" b="1" i="1">
                                <a:latin typeface="Cambria Math"/>
                              </a:rPr>
                              <m:t>𝒂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(</m:t>
                            </m:r>
                            <m:r>
                              <a:rPr lang="fr-FR" b="1" i="1" baseline="30000" smtClean="0">
                                <a:latin typeface="Cambria Math"/>
                              </a:rPr>
                              <m:t>𝟎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)</m:t>
                            </m:r>
                          </m:e>
                          <m:sub>
                            <m:r>
                              <a:rPr lang="fr-FR" b="1" i="1" smtClean="0">
                                <a:latin typeface="Cambria Math"/>
                              </a:rPr>
                              <m:t>𝟑𝟏</m:t>
                            </m:r>
                          </m:sub>
                          <m:sup/>
                        </m:sSubSup>
                      </m:num>
                      <m:den>
                        <m:sSubSup>
                          <m:sSubSupPr>
                            <m:ctrlPr>
                              <a:rPr lang="fr-FR" b="1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fr-FR" b="1" i="1">
                                <a:latin typeface="Cambria Math"/>
                              </a:rPr>
                              <m:t>𝒂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(</m:t>
                            </m:r>
                            <m:r>
                              <a:rPr lang="fr-FR" b="1" i="1" baseline="30000" smtClean="0">
                                <a:latin typeface="Cambria Math"/>
                              </a:rPr>
                              <m:t>𝟎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)</m:t>
                            </m:r>
                          </m:e>
                          <m:sub>
                            <m:r>
                              <a:rPr lang="fr-FR" b="1" i="1" smtClean="0">
                                <a:latin typeface="Cambria Math"/>
                              </a:rPr>
                              <m:t>𝟏𝟏</m:t>
                            </m:r>
                          </m:sub>
                          <m:sup/>
                        </m:sSubSup>
                      </m:den>
                    </m:f>
                    <m:sSubSup>
                      <m:sSubSupPr>
                        <m:ctrlPr>
                          <a:rPr lang="fr-F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𝟎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smtClean="0">
                            <a:latin typeface="Cambria Math"/>
                          </a:rPr>
                          <m:t>𝟏𝟐</m:t>
                        </m:r>
                      </m:sub>
                      <m:sup/>
                    </m:sSubSup>
                    <m:r>
                      <a:rPr lang="fr-FR" b="1" i="1">
                        <a:latin typeface="Cambria Math"/>
                      </a:rPr>
                      <m:t> </m:t>
                    </m:r>
                  </m:oMath>
                </a14:m>
                <a:r>
                  <a:rPr lang="fr-FR" dirty="0" smtClean="0"/>
                  <a:t>=6</a:t>
                </a:r>
                <a:endParaRPr lang="fr-FR" dirty="0"/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2309" y="4069770"/>
                <a:ext cx="3302099" cy="511358"/>
              </a:xfrm>
              <a:prstGeom prst="rect">
                <a:avLst/>
              </a:prstGeom>
              <a:blipFill rotWithShape="1">
                <a:blip r:embed="rId9"/>
                <a:stretch>
                  <a:fillRect t="-16867" b="-12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4932040" y="4645834"/>
                <a:ext cx="3312368" cy="5113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𝟏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baseline="30000" smtClean="0">
                            <a:latin typeface="Cambria Math"/>
                          </a:rPr>
                          <m:t>𝟑𝟑</m:t>
                        </m:r>
                        <m:r>
                          <a:rPr lang="fr-FR" b="1" i="1">
                            <a:latin typeface="Cambria Math"/>
                          </a:rPr>
                          <m:t> </m:t>
                        </m:r>
                      </m:sub>
                    </m:sSub>
                    <m:r>
                      <a:rPr lang="fr-FR" b="1" i="1" smtClean="0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fr-F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𝟎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smtClean="0">
                            <a:latin typeface="Cambria Math"/>
                          </a:rPr>
                          <m:t>𝟑𝟑</m:t>
                        </m:r>
                      </m:sub>
                      <m:sup/>
                    </m:sSubSup>
                    <m:r>
                      <a:rPr lang="fr-FR" b="1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fr-FR" b="1" i="1">
                            <a:latin typeface="Cambria Math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fr-FR" b="1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fr-FR" b="1" i="1">
                                <a:latin typeface="Cambria Math"/>
                              </a:rPr>
                              <m:t>𝒂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(</m:t>
                            </m:r>
                            <m:r>
                              <a:rPr lang="fr-FR" b="1" i="1" baseline="30000" smtClean="0">
                                <a:latin typeface="Cambria Math"/>
                              </a:rPr>
                              <m:t>𝟎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)</m:t>
                            </m:r>
                          </m:e>
                          <m:sub>
                            <m:r>
                              <a:rPr lang="fr-FR" b="1" i="1" smtClean="0">
                                <a:latin typeface="Cambria Math"/>
                              </a:rPr>
                              <m:t>𝟑𝟏</m:t>
                            </m:r>
                          </m:sub>
                          <m:sup/>
                        </m:sSubSup>
                      </m:num>
                      <m:den>
                        <m:sSubSup>
                          <m:sSubSupPr>
                            <m:ctrlPr>
                              <a:rPr lang="fr-FR" b="1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fr-FR" b="1" i="1">
                                <a:latin typeface="Cambria Math"/>
                              </a:rPr>
                              <m:t>𝒂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(</m:t>
                            </m:r>
                            <m:r>
                              <a:rPr lang="fr-FR" b="1" i="1" baseline="30000" smtClean="0">
                                <a:latin typeface="Cambria Math"/>
                              </a:rPr>
                              <m:t>𝟎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)</m:t>
                            </m:r>
                          </m:e>
                          <m:sub>
                            <m:r>
                              <a:rPr lang="fr-FR" b="1" i="1" smtClean="0">
                                <a:latin typeface="Cambria Math"/>
                              </a:rPr>
                              <m:t>𝟏𝟏</m:t>
                            </m:r>
                          </m:sub>
                          <m:sup/>
                        </m:sSubSup>
                      </m:den>
                    </m:f>
                    <m:sSubSup>
                      <m:sSubSupPr>
                        <m:ctrlPr>
                          <a:rPr lang="fr-F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𝟎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smtClean="0">
                            <a:latin typeface="Cambria Math"/>
                          </a:rPr>
                          <m:t>𝟏𝟑</m:t>
                        </m:r>
                      </m:sub>
                      <m:sup/>
                    </m:sSubSup>
                    <m:r>
                      <a:rPr lang="fr-FR" b="1" i="1">
                        <a:latin typeface="Cambria Math"/>
                      </a:rPr>
                      <m:t> </m:t>
                    </m:r>
                  </m:oMath>
                </a14:m>
                <a:r>
                  <a:rPr lang="fr-FR" dirty="0" smtClean="0"/>
                  <a:t>=-2</a:t>
                </a:r>
                <a:endParaRPr lang="fr-FR" dirty="0"/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4645834"/>
                <a:ext cx="3312368" cy="511358"/>
              </a:xfrm>
              <a:prstGeom prst="rect">
                <a:avLst/>
              </a:prstGeom>
              <a:blipFill rotWithShape="1">
                <a:blip r:embed="rId10"/>
                <a:stretch>
                  <a:fillRect t="-16667" r="-128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4969806" y="5221898"/>
                <a:ext cx="3346610" cy="5113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𝟏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baseline="30000" smtClean="0">
                            <a:latin typeface="Cambria Math"/>
                          </a:rPr>
                          <m:t>𝟑𝟒</m:t>
                        </m:r>
                      </m:sub>
                    </m:sSub>
                    <m:r>
                      <a:rPr lang="fr-FR" b="1" i="1" smtClean="0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fr-F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𝟎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smtClean="0">
                            <a:latin typeface="Cambria Math"/>
                          </a:rPr>
                          <m:t>𝟑𝟒</m:t>
                        </m:r>
                      </m:sub>
                      <m:sup/>
                    </m:sSubSup>
                    <m:r>
                      <a:rPr lang="fr-FR" b="1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fr-FR" b="1" i="1">
                            <a:latin typeface="Cambria Math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fr-FR" b="1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fr-FR" b="1" i="1">
                                <a:latin typeface="Cambria Math"/>
                              </a:rPr>
                              <m:t>𝒂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(</m:t>
                            </m:r>
                            <m:r>
                              <a:rPr lang="fr-FR" b="1" i="1" baseline="30000" smtClean="0">
                                <a:latin typeface="Cambria Math"/>
                              </a:rPr>
                              <m:t>𝟎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)</m:t>
                            </m:r>
                          </m:e>
                          <m:sub>
                            <m:r>
                              <a:rPr lang="fr-FR" b="1" i="1" smtClean="0">
                                <a:latin typeface="Cambria Math"/>
                              </a:rPr>
                              <m:t>𝟑𝟏</m:t>
                            </m:r>
                          </m:sub>
                          <m:sup/>
                        </m:sSubSup>
                      </m:num>
                      <m:den>
                        <m:sSubSup>
                          <m:sSubSupPr>
                            <m:ctrlPr>
                              <a:rPr lang="fr-FR" b="1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fr-FR" b="1" i="1">
                                <a:latin typeface="Cambria Math"/>
                              </a:rPr>
                              <m:t>𝒂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(</m:t>
                            </m:r>
                            <m:r>
                              <a:rPr lang="fr-FR" b="1" i="1" baseline="30000" smtClean="0">
                                <a:latin typeface="Cambria Math"/>
                              </a:rPr>
                              <m:t>𝟎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)</m:t>
                            </m:r>
                          </m:e>
                          <m:sub>
                            <m:r>
                              <a:rPr lang="fr-FR" b="1" i="1" smtClean="0">
                                <a:latin typeface="Cambria Math"/>
                              </a:rPr>
                              <m:t>𝟏𝟏</m:t>
                            </m:r>
                          </m:sub>
                          <m:sup/>
                        </m:sSubSup>
                      </m:den>
                    </m:f>
                    <m:sSubSup>
                      <m:sSubSupPr>
                        <m:ctrlPr>
                          <a:rPr lang="fr-F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𝟎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smtClean="0">
                            <a:latin typeface="Cambria Math"/>
                          </a:rPr>
                          <m:t>𝟏𝟒</m:t>
                        </m:r>
                      </m:sub>
                      <m:sup/>
                    </m:sSubSup>
                    <m:r>
                      <a:rPr lang="fr-FR" b="1" i="1">
                        <a:latin typeface="Cambria Math"/>
                      </a:rPr>
                      <m:t> </m:t>
                    </m:r>
                  </m:oMath>
                </a14:m>
                <a:r>
                  <a:rPr lang="fr-FR" dirty="0" smtClean="0"/>
                  <a:t>=6</a:t>
                </a:r>
                <a:endParaRPr lang="fr-FR" dirty="0"/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9806" y="5221898"/>
                <a:ext cx="3346610" cy="511358"/>
              </a:xfrm>
              <a:prstGeom prst="rect">
                <a:avLst/>
              </a:prstGeom>
              <a:blipFill rotWithShape="1">
                <a:blip r:embed="rId11"/>
                <a:stretch>
                  <a:fillRect t="-16867" b="-120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002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2323653"/>
            <a:ext cx="6777317" cy="457276"/>
          </a:xfrm>
        </p:spPr>
        <p:txBody>
          <a:bodyPr/>
          <a:lstStyle/>
          <a:p>
            <a:r>
              <a:rPr lang="fr-FR" dirty="0" smtClean="0"/>
              <a:t>it2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1651276" y="5013176"/>
                <a:ext cx="2383217" cy="8305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−7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−5</m:t>
                                </m:r>
                              </m:e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−15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1276" y="5013176"/>
                <a:ext cx="2383217" cy="83054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4716016" y="4899237"/>
                <a:ext cx="2598788" cy="9766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→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fr-FR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fr-FR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b="0" i="1" smtClean="0">
                                  <a:latin typeface="Cambria Math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fr-FR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m:rPr>
                                  <m:brk m:alnAt="7"/>
                                </m:rPr>
                                <a:rPr lang="fr-FR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fr-FR" b="0" i="1" smtClean="0">
                                  <a:latin typeface="Cambria Math"/>
                                </a:rPr>
                                <m:t>3</m:t>
                              </m:r>
                              <m:sSub>
                                <m:sSubPr>
                                  <m:ctrlPr>
                                    <a:rPr lang="fr-FR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brk m:alnAt="7"/>
                                </m:rPr>
                                <a:rPr lang="fr-FR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m:rPr>
                                  <m:brk m:alnAt="7"/>
                                </m:rPr>
                                <a:rPr lang="fr-FR" b="0" i="1" smtClean="0">
                                  <a:latin typeface="Cambria Math"/>
                                </a:rPr>
                                <m:t>=</m:t>
                              </m:r>
                              <m:r>
                                <a:rPr lang="fr-FR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−2</m:t>
                              </m:r>
                              <m:sSub>
                                <m:sSubPr>
                                  <m:ctrlPr>
                                    <a:rPr lang="fr-FR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fr-FR" b="0" i="1" smtClean="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fr-FR" b="0" i="1" smtClean="0">
                                  <a:latin typeface="Cambria Math"/>
                                </a:rPr>
                                <m:t>=−7</m:t>
                              </m:r>
                            </m:e>
                          </m:mr>
                          <m:mr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−5</m:t>
                              </m:r>
                              <m:sSub>
                                <m:sSubPr>
                                  <m:ctrlPr>
                                    <a:rPr lang="fr-FR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fr-FR" b="0" i="1" smtClean="0">
                                  <a:latin typeface="Cambria Math"/>
                                </a:rPr>
                                <m:t>=−15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4899237"/>
                <a:ext cx="2598788" cy="976614"/>
              </a:xfrm>
              <a:prstGeom prst="rect">
                <a:avLst/>
              </a:prstGeom>
              <a:blipFill rotWithShape="1">
                <a:blip r:embed="rId5"/>
                <a:stretch>
                  <a:fillRect l="-211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944103" y="3068960"/>
                <a:ext cx="3302099" cy="5113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𝟐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baseline="30000" smtClean="0">
                            <a:latin typeface="Cambria Math"/>
                          </a:rPr>
                          <m:t>𝟑𝟐</m:t>
                        </m:r>
                      </m:sub>
                    </m:sSub>
                    <m:r>
                      <a:rPr lang="fr-FR" b="1" i="1" smtClean="0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fr-F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𝟏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smtClean="0">
                            <a:latin typeface="Cambria Math"/>
                          </a:rPr>
                          <m:t>𝟑𝟐</m:t>
                        </m:r>
                      </m:sub>
                      <m:sup/>
                    </m:sSubSup>
                    <m:r>
                      <a:rPr lang="fr-FR" b="1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fr-FR" b="1" i="1">
                            <a:latin typeface="Cambria Math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fr-FR" b="1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fr-FR" b="1" i="1">
                                <a:latin typeface="Cambria Math"/>
                              </a:rPr>
                              <m:t>𝒂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(</m:t>
                            </m:r>
                            <m:r>
                              <a:rPr lang="fr-FR" b="1" i="1" baseline="30000" smtClean="0">
                                <a:latin typeface="Cambria Math"/>
                              </a:rPr>
                              <m:t>𝟏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)</m:t>
                            </m:r>
                          </m:e>
                          <m:sub>
                            <m:r>
                              <a:rPr lang="fr-FR" b="1" i="1" smtClean="0">
                                <a:latin typeface="Cambria Math"/>
                              </a:rPr>
                              <m:t>𝟑𝟐</m:t>
                            </m:r>
                          </m:sub>
                          <m:sup/>
                        </m:sSubSup>
                      </m:num>
                      <m:den>
                        <m:sSubSup>
                          <m:sSubSupPr>
                            <m:ctrlPr>
                              <a:rPr lang="fr-FR" b="1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fr-FR" b="1" i="1">
                                <a:latin typeface="Cambria Math"/>
                              </a:rPr>
                              <m:t>𝒂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(</m:t>
                            </m:r>
                            <m:r>
                              <a:rPr lang="fr-FR" b="1" i="1" baseline="30000" smtClean="0">
                                <a:latin typeface="Cambria Math"/>
                              </a:rPr>
                              <m:t>𝟏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)</m:t>
                            </m:r>
                          </m:e>
                          <m:sub>
                            <m:r>
                              <a:rPr lang="fr-FR" b="1" i="1" smtClean="0">
                                <a:latin typeface="Cambria Math"/>
                              </a:rPr>
                              <m:t>𝟐𝟐</m:t>
                            </m:r>
                          </m:sub>
                          <m:sup/>
                        </m:sSubSup>
                      </m:den>
                    </m:f>
                    <m:sSubSup>
                      <m:sSubSupPr>
                        <m:ctrlPr>
                          <a:rPr lang="fr-F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𝟏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smtClean="0">
                            <a:latin typeface="Cambria Math"/>
                          </a:rPr>
                          <m:t>𝟐𝟐</m:t>
                        </m:r>
                      </m:sub>
                      <m:sup/>
                    </m:sSubSup>
                    <m:r>
                      <a:rPr lang="fr-FR" b="1" i="1">
                        <a:latin typeface="Cambria Math"/>
                      </a:rPr>
                      <m:t> </m:t>
                    </m:r>
                  </m:oMath>
                </a14:m>
                <a:r>
                  <a:rPr lang="fr-FR" b="1" dirty="0" smtClean="0"/>
                  <a:t>=0</a:t>
                </a:r>
                <a:endParaRPr lang="fr-FR" b="1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103" y="3068960"/>
                <a:ext cx="3302099" cy="511358"/>
              </a:xfrm>
              <a:prstGeom prst="rect">
                <a:avLst/>
              </a:prstGeom>
              <a:blipFill rotWithShape="1">
                <a:blip r:embed="rId6"/>
                <a:stretch>
                  <a:fillRect t="-1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933834" y="3645024"/>
                <a:ext cx="3638166" cy="5113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𝟐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baseline="30000" smtClean="0">
                            <a:latin typeface="Cambria Math"/>
                          </a:rPr>
                          <m:t>𝟑𝟑</m:t>
                        </m:r>
                        <m:r>
                          <a:rPr lang="fr-FR" b="1" i="1">
                            <a:latin typeface="Cambria Math"/>
                          </a:rPr>
                          <m:t> </m:t>
                        </m:r>
                      </m:sub>
                    </m:sSub>
                    <m:r>
                      <a:rPr lang="fr-FR" b="1" i="1" smtClean="0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fr-F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𝟏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smtClean="0">
                            <a:latin typeface="Cambria Math"/>
                          </a:rPr>
                          <m:t>𝟑𝟑</m:t>
                        </m:r>
                      </m:sub>
                      <m:sup/>
                    </m:sSubSup>
                    <m:r>
                      <a:rPr lang="fr-FR" b="1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fr-FR" b="1" i="1">
                            <a:latin typeface="Cambria Math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fr-FR" b="1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fr-FR" b="1" i="1">
                                <a:latin typeface="Cambria Math"/>
                              </a:rPr>
                              <m:t>𝒂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(</m:t>
                            </m:r>
                            <m:r>
                              <a:rPr lang="fr-FR" b="1" i="1" baseline="30000" smtClean="0">
                                <a:latin typeface="Cambria Math"/>
                              </a:rPr>
                              <m:t>𝟏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)</m:t>
                            </m:r>
                          </m:e>
                          <m:sub>
                            <m:r>
                              <a:rPr lang="fr-FR" b="1" i="1" smtClean="0">
                                <a:latin typeface="Cambria Math"/>
                              </a:rPr>
                              <m:t>𝟑𝟐</m:t>
                            </m:r>
                          </m:sub>
                          <m:sup/>
                        </m:sSubSup>
                      </m:num>
                      <m:den>
                        <m:sSubSup>
                          <m:sSubSupPr>
                            <m:ctrlPr>
                              <a:rPr lang="fr-FR" b="1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fr-FR" b="1" i="1">
                                <a:latin typeface="Cambria Math"/>
                              </a:rPr>
                              <m:t>𝒂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(</m:t>
                            </m:r>
                            <m:r>
                              <a:rPr lang="fr-FR" b="1" i="1" baseline="30000" smtClean="0">
                                <a:latin typeface="Cambria Math"/>
                              </a:rPr>
                              <m:t>𝟏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)</m:t>
                            </m:r>
                          </m:e>
                          <m:sub>
                            <m:r>
                              <a:rPr lang="fr-FR" b="1" i="1" smtClean="0">
                                <a:latin typeface="Cambria Math"/>
                              </a:rPr>
                              <m:t>𝟐𝟐</m:t>
                            </m:r>
                          </m:sub>
                          <m:sup/>
                        </m:sSubSup>
                      </m:den>
                    </m:f>
                    <m:sSubSup>
                      <m:sSubSupPr>
                        <m:ctrlPr>
                          <a:rPr lang="fr-F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𝟏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smtClean="0">
                            <a:latin typeface="Cambria Math"/>
                          </a:rPr>
                          <m:t>𝟐𝟑</m:t>
                        </m:r>
                      </m:sub>
                      <m:sup/>
                    </m:sSubSup>
                    <m:r>
                      <a:rPr lang="fr-FR" b="1" i="1">
                        <a:latin typeface="Cambria Math"/>
                      </a:rPr>
                      <m:t> </m:t>
                    </m:r>
                  </m:oMath>
                </a14:m>
                <a:r>
                  <a:rPr lang="fr-FR" b="1" dirty="0" smtClean="0"/>
                  <a:t>=-5</a:t>
                </a:r>
                <a:endParaRPr lang="fr-FR" b="1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834" y="3645024"/>
                <a:ext cx="3638166" cy="511358"/>
              </a:xfrm>
              <a:prstGeom prst="rect">
                <a:avLst/>
              </a:prstGeom>
              <a:blipFill rotWithShape="1">
                <a:blip r:embed="rId7"/>
                <a:stretch>
                  <a:fillRect t="-1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971600" y="4221088"/>
                <a:ext cx="3600400" cy="5113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𝟐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baseline="30000" smtClean="0">
                            <a:latin typeface="Cambria Math"/>
                          </a:rPr>
                          <m:t>𝟑𝟒</m:t>
                        </m:r>
                      </m:sub>
                    </m:sSub>
                    <m:r>
                      <a:rPr lang="fr-FR" b="1" i="1" smtClean="0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fr-F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𝟏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smtClean="0">
                            <a:latin typeface="Cambria Math"/>
                          </a:rPr>
                          <m:t>𝟑𝟒</m:t>
                        </m:r>
                      </m:sub>
                      <m:sup/>
                    </m:sSubSup>
                    <m:r>
                      <a:rPr lang="fr-FR" b="1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fr-FR" b="1" i="1">
                            <a:latin typeface="Cambria Math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fr-FR" b="1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fr-FR" b="1" i="1">
                                <a:latin typeface="Cambria Math"/>
                              </a:rPr>
                              <m:t>𝒂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(</m:t>
                            </m:r>
                            <m:r>
                              <a:rPr lang="fr-FR" b="1" i="1" baseline="30000" smtClean="0">
                                <a:latin typeface="Cambria Math"/>
                              </a:rPr>
                              <m:t>𝟏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)</m:t>
                            </m:r>
                          </m:e>
                          <m:sub>
                            <m:r>
                              <a:rPr lang="fr-FR" b="1" i="1" smtClean="0">
                                <a:latin typeface="Cambria Math"/>
                              </a:rPr>
                              <m:t>𝟑𝟐</m:t>
                            </m:r>
                          </m:sub>
                          <m:sup/>
                        </m:sSubSup>
                      </m:num>
                      <m:den>
                        <m:sSubSup>
                          <m:sSubSupPr>
                            <m:ctrlPr>
                              <a:rPr lang="fr-FR" b="1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fr-FR" b="1" i="1">
                                <a:latin typeface="Cambria Math"/>
                              </a:rPr>
                              <m:t>𝒂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(</m:t>
                            </m:r>
                            <m:r>
                              <a:rPr lang="fr-FR" b="1" i="1" baseline="30000" smtClean="0">
                                <a:latin typeface="Cambria Math"/>
                              </a:rPr>
                              <m:t>𝟏</m:t>
                            </m:r>
                            <m:r>
                              <a:rPr lang="fr-FR" b="1" i="1" baseline="30000">
                                <a:latin typeface="Cambria Math"/>
                              </a:rPr>
                              <m:t>)</m:t>
                            </m:r>
                          </m:e>
                          <m:sub>
                            <m:r>
                              <a:rPr lang="fr-FR" b="1" i="1" smtClean="0">
                                <a:latin typeface="Cambria Math"/>
                              </a:rPr>
                              <m:t>𝟐𝟐</m:t>
                            </m:r>
                          </m:sub>
                          <m:sup/>
                        </m:sSubSup>
                      </m:den>
                    </m:f>
                    <m:sSubSup>
                      <m:sSubSupPr>
                        <m:ctrlPr>
                          <a:rPr lang="fr-FR" b="1" i="1">
                            <a:latin typeface="Cambria Math"/>
                          </a:rPr>
                        </m:ctrlPr>
                      </m:sSubSupPr>
                      <m:e>
                        <m:r>
                          <a:rPr lang="fr-FR" b="1" i="1">
                            <a:latin typeface="Cambria Math"/>
                          </a:rPr>
                          <m:t>𝒂</m:t>
                        </m:r>
                        <m:r>
                          <a:rPr lang="fr-FR" b="1" i="1" baseline="30000">
                            <a:latin typeface="Cambria Math"/>
                          </a:rPr>
                          <m:t>(</m:t>
                        </m:r>
                        <m:r>
                          <a:rPr lang="fr-FR" b="1" i="1" baseline="30000" smtClean="0">
                            <a:latin typeface="Cambria Math"/>
                          </a:rPr>
                          <m:t>𝟏</m:t>
                        </m:r>
                        <m:r>
                          <a:rPr lang="fr-FR" b="1" i="1" baseline="3000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fr-FR" b="1" i="1" smtClean="0">
                            <a:latin typeface="Cambria Math"/>
                          </a:rPr>
                          <m:t>𝟐𝟒</m:t>
                        </m:r>
                      </m:sub>
                      <m:sup/>
                    </m:sSubSup>
                    <m:r>
                      <a:rPr lang="fr-FR" b="1" i="1">
                        <a:latin typeface="Cambria Math"/>
                      </a:rPr>
                      <m:t> </m:t>
                    </m:r>
                  </m:oMath>
                </a14:m>
                <a:r>
                  <a:rPr lang="fr-FR" b="1" dirty="0" smtClean="0"/>
                  <a:t>=-15</a:t>
                </a:r>
                <a:endParaRPr lang="fr-FR" b="1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221088"/>
                <a:ext cx="3600400" cy="511358"/>
              </a:xfrm>
              <a:prstGeom prst="rect">
                <a:avLst/>
              </a:prstGeom>
              <a:blipFill rotWithShape="1">
                <a:blip r:embed="rId8"/>
                <a:stretch>
                  <a:fillRect t="-1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/>
              <p:cNvSpPr txBox="1"/>
              <p:nvPr/>
            </p:nvSpPr>
            <p:spPr>
              <a:xfrm>
                <a:off x="5652120" y="1340768"/>
                <a:ext cx="2338332" cy="830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 smtClean="0">
                                  <a:solidFill>
                                    <a:schemeClr val="bg1">
                                      <a:lumMod val="6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fr-FR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fr-FR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fr-FR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fr-FR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fr-FR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−7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fr-FR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fr-FR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fr-FR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1340768"/>
                <a:ext cx="2338332" cy="83048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545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Espace réservé du contenu 2"/>
              <p:cNvSpPr txBox="1">
                <a:spLocks/>
              </p:cNvSpPr>
              <p:nvPr/>
            </p:nvSpPr>
            <p:spPr>
              <a:xfrm>
                <a:off x="1195892" y="2476052"/>
                <a:ext cx="6777317" cy="350897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27432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76000"/>
                  <a:buFont typeface="Wingdings 2" pitchFamily="18" charset="2"/>
                  <a:buChar char=""/>
                  <a:defRPr sz="2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76000"/>
                  <a:buFont typeface="Wingdings 2" pitchFamily="18" charset="2"/>
                  <a:buChar char=""/>
                  <a:defRPr sz="2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76000"/>
                  <a:buFont typeface="Wingdings 2" pitchFamily="18" charset="2"/>
                  <a:buChar char=""/>
                  <a:defRPr sz="20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1124712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76000"/>
                  <a:buFont typeface="Wingdings 2" pitchFamily="18" charset="2"/>
                  <a:buChar char=""/>
                  <a:defRPr sz="18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1325880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76000"/>
                  <a:buFont typeface="Wingdings 2" pitchFamily="18" charset="2"/>
                  <a:buChar char=""/>
                  <a:defRPr sz="16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1517904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76000"/>
                  <a:buFont typeface="Wingdings 2" pitchFamily="18" charset="2"/>
                  <a:buChar char="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1719072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76000"/>
                  <a:buFont typeface="Wingdings 2" pitchFamily="18" charset="2"/>
                  <a:buChar char="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1920240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76000"/>
                  <a:buFont typeface="Wingdings 2" pitchFamily="18" charset="2"/>
                  <a:buChar char="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121408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76000"/>
                  <a:buFont typeface="Wingdings 2" pitchFamily="18" charset="2"/>
                  <a:buChar char="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fr-FR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FR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i="1" smtClean="0"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i="1" smtClean="0">
                                <a:latin typeface="Cambria Math"/>
                              </a:rPr>
                              <m:t>𝑢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</a:rPr>
                              <m:t>3</m:t>
                            </m:r>
                            <m:r>
                              <a:rPr lang="fr-FR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b="0" i="1" dirty="0" smtClean="0">
                            <a:latin typeface="Cambria Math"/>
                          </a:rPr>
                          <m:t>−15</m:t>
                        </m:r>
                      </m:num>
                      <m:den>
                        <m:r>
                          <a:rPr lang="fr-FR" b="0" i="1" dirty="0" smtClean="0">
                            <a:latin typeface="Cambria Math"/>
                          </a:rPr>
                          <m:t>−5</m:t>
                        </m:r>
                      </m:den>
                    </m:f>
                    <m:r>
                      <a:rPr lang="fr-FR" b="0" i="1" dirty="0" smtClean="0">
                        <a:latin typeface="Cambria Math"/>
                      </a:rPr>
                      <m:t>=3</m:t>
                    </m:r>
                  </m:oMath>
                </a14:m>
                <a:endParaRPr lang="fr-FR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fr-FR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fr-FR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fr-FR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fr-FR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fr-FR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fr-FR" i="1" smtClean="0">
                                <a:latin typeface="Cambria Math"/>
                                <a:ea typeface="Cambria Math"/>
                              </a:rPr>
                              <m:t>𝑢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  <m:r>
                              <a:rPr lang="fr-FR" i="1" smtClean="0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  <m:d>
                      <m:dPr>
                        <m:ctrlPr>
                          <a:rPr lang="fr-FR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fr-FR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fr-FR" i="1" smtClean="0">
                                <a:latin typeface="Cambria Math"/>
                                <a:ea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fr-FR" i="1" smtClean="0"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fr-FR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fr-FR" i="1" smtClean="0">
                                <a:latin typeface="Cambria Math"/>
                                <a:ea typeface="Cambria Math"/>
                              </a:rPr>
                              <m:t>𝑢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  <m:r>
                              <a:rPr lang="fr-FR" i="1" smtClean="0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sub>
                        </m:sSub>
                        <m:sSub>
                          <m:sSubPr>
                            <m:ctrlPr>
                              <a:rPr lang="fr-FR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fr-FR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fr-FR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fr-FR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−2</m:t>
                        </m:r>
                      </m:den>
                    </m:f>
                    <m:d>
                      <m:dPr>
                        <m:ctrlPr>
                          <a:rPr lang="fr-FR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−7−</m:t>
                        </m:r>
                        <m:d>
                          <m:dPr>
                            <m:ctrlPr>
                              <a:rPr lang="fr-FR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−1</m:t>
                            </m:r>
                          </m:e>
                        </m:d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e>
                    </m:d>
                    <m:r>
                      <a:rPr lang="fr-FR" b="0" i="1" smtClean="0">
                        <a:latin typeface="Cambria Math"/>
                        <a:ea typeface="Cambria Math"/>
                      </a:rPr>
                      <m:t>=2</m:t>
                    </m:r>
                  </m:oMath>
                </a14:m>
                <a:endParaRPr lang="fr-FR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fr-FR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fr-FR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fr-FR" i="1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fr-FR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/>
                                <a:ea typeface="Cambria Math"/>
                              </a:rPr>
                              <m:t>𝑢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  <m:r>
                              <a:rPr lang="fr-FR" i="1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  <m:d>
                      <m:dPr>
                        <m:ctrlPr>
                          <a:rPr lang="fr-FR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fr-FR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/>
                                <a:ea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fr-FR" i="1"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fr-FR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/>
                                <a:ea typeface="Cambria Math"/>
                              </a:rPr>
                              <m:t>𝑢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  <m:r>
                              <a:rPr lang="fr-FR" i="1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fr-FR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fr-FR" i="1" smtClean="0"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fr-FR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/>
                                <a:ea typeface="Cambria Math"/>
                              </a:rPr>
                              <m:t>𝑢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  <m:r>
                              <a:rPr lang="fr-FR" i="1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sub>
                        </m:sSub>
                        <m:sSub>
                          <m:sSubPr>
                            <m:ctrlPr>
                              <a:rPr lang="fr-FR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fr-FR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fr-FR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fr-FR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5−(3)2−</m:t>
                        </m:r>
                        <m:d>
                          <m:dPr>
                            <m:ctrlPr>
                              <a:rPr lang="fr-FR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−1</m:t>
                            </m:r>
                          </m:e>
                        </m:d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e>
                    </m:d>
                    <m:r>
                      <a:rPr lang="fr-FR" b="0" i="1" smtClean="0">
                        <a:latin typeface="Cambria Math"/>
                        <a:ea typeface="Cambria Math"/>
                      </a:rPr>
                      <m:t>=1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5" name="Espace réservé du contenu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5892" y="2476052"/>
                <a:ext cx="6777317" cy="35089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3564098" y="1412776"/>
                <a:ext cx="2303836" cy="9766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fr-FR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</a:rPr>
                                  <m:t>2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fr-FR" b="0" i="1" smtClean="0">
                                    <a:latin typeface="Cambria Math"/>
                                  </a:rPr>
                                  <m:t>3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fr-FR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−2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fr-FR" b="0" i="1" smtClean="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fr-FR" b="0" i="1" smtClean="0">
                                    <a:latin typeface="Cambria Math"/>
                                  </a:rPr>
                                  <m:t>=−7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−5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fr-FR" b="0" i="1" smtClean="0">
                                    <a:latin typeface="Cambria Math"/>
                                  </a:rPr>
                                  <m:t>=−15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4098" y="1412776"/>
                <a:ext cx="2303836" cy="97661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1672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méthode LU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4057676"/>
          </a:xfrm>
        </p:spPr>
        <p:txBody>
          <a:bodyPr>
            <a:normAutofit/>
          </a:bodyPr>
          <a:lstStyle/>
          <a:p>
            <a:pPr algn="just"/>
            <a:r>
              <a:rPr lang="fr-FR" sz="1400" dirty="0"/>
              <a:t>Si A est une matrice carrée de taille n, on appelle décomposition LU de A toute écriture de A sous la forme A=LU, où L est une matrice triangulaire inférieure avec des 1 sur la diagonale et U est une matrice triangulaire supérieure. </a:t>
            </a:r>
            <a:r>
              <a:rPr lang="fr-FR" sz="1400" dirty="0" smtClean="0"/>
              <a:t>Si </a:t>
            </a:r>
            <a:r>
              <a:rPr lang="fr-FR" sz="1400" dirty="0"/>
              <a:t>A admet une décomposition LU, alors celle-ci est unique. </a:t>
            </a:r>
            <a:endParaRPr lang="fr-FR" sz="1400" dirty="0" smtClean="0"/>
          </a:p>
          <a:p>
            <a:pPr algn="just"/>
            <a:r>
              <a:rPr lang="fr-FR" sz="1400" dirty="0" smtClean="0"/>
              <a:t>L </a:t>
            </a:r>
            <a:r>
              <a:rPr lang="fr-FR" sz="1400" dirty="0"/>
              <a:t>signifie "</a:t>
            </a:r>
            <a:r>
              <a:rPr lang="fr-FR" sz="1400" dirty="0" err="1"/>
              <a:t>Lower</a:t>
            </a:r>
            <a:r>
              <a:rPr lang="fr-FR" sz="1400" dirty="0"/>
              <a:t>", et U signifie </a:t>
            </a:r>
            <a:r>
              <a:rPr lang="fr-FR" sz="1400" dirty="0" err="1" smtClean="0"/>
              <a:t>Upper</a:t>
            </a:r>
            <a:endParaRPr lang="fr-FR" sz="1400" dirty="0" smtClean="0"/>
          </a:p>
          <a:p>
            <a:pPr algn="just"/>
            <a:endParaRPr lang="fr-FR" sz="1400" dirty="0"/>
          </a:p>
          <a:p>
            <a:pPr algn="just"/>
            <a:endParaRPr lang="fr-FR" sz="1400" dirty="0" smtClean="0"/>
          </a:p>
          <a:p>
            <a:pPr algn="just"/>
            <a:endParaRPr lang="fr-FR" sz="1400" dirty="0"/>
          </a:p>
          <a:p>
            <a:pPr algn="just"/>
            <a:endParaRPr lang="fr-FR" sz="1400" dirty="0" smtClean="0"/>
          </a:p>
          <a:p>
            <a:pPr algn="just"/>
            <a:endParaRPr lang="fr-FR" sz="1400" dirty="0"/>
          </a:p>
          <a:p>
            <a:pPr algn="just"/>
            <a:endParaRPr lang="fr-FR" sz="1400" dirty="0" smtClean="0"/>
          </a:p>
          <a:p>
            <a:pPr algn="just"/>
            <a:endParaRPr lang="fr-FR" sz="1400" dirty="0" smtClean="0"/>
          </a:p>
          <a:p>
            <a:pPr algn="just"/>
            <a:r>
              <a:rPr lang="fr-FR" sz="1400" b="1" dirty="0" err="1"/>
              <a:t>Ax</a:t>
            </a:r>
            <a:r>
              <a:rPr lang="fr-FR" sz="1400" b="1" dirty="0"/>
              <a:t>=b → </a:t>
            </a:r>
            <a:r>
              <a:rPr lang="fr-FR" sz="1400" b="1" dirty="0" err="1"/>
              <a:t>LUx</a:t>
            </a:r>
            <a:r>
              <a:rPr lang="fr-FR" sz="1400" b="1" dirty="0"/>
              <a:t>=b →Ly=b / </a:t>
            </a:r>
            <a:r>
              <a:rPr lang="fr-FR" sz="1400" b="1" dirty="0" err="1"/>
              <a:t>Ux</a:t>
            </a:r>
            <a:r>
              <a:rPr lang="fr-FR" sz="1400" b="1" dirty="0"/>
              <a:t>=y</a:t>
            </a:r>
          </a:p>
          <a:p>
            <a:pPr algn="just"/>
            <a:r>
              <a:rPr lang="fr-FR" sz="1400" dirty="0"/>
              <a:t>on résoudra d’abord </a:t>
            </a:r>
            <a:r>
              <a:rPr lang="fr-FR" sz="1400" b="1" dirty="0"/>
              <a:t>Ly=b</a:t>
            </a:r>
          </a:p>
          <a:p>
            <a:pPr algn="just"/>
            <a:r>
              <a:rPr lang="fr-FR" sz="1400" dirty="0"/>
              <a:t>ensuite </a:t>
            </a:r>
            <a:r>
              <a:rPr lang="fr-FR" sz="1400" b="1" dirty="0" err="1"/>
              <a:t>Ux</a:t>
            </a:r>
            <a:r>
              <a:rPr lang="fr-FR" sz="1400" b="1" dirty="0"/>
              <a:t>=y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751" y="3753232"/>
            <a:ext cx="5938569" cy="176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1659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méthode LU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2323653"/>
            <a:ext cx="6777317" cy="529284"/>
          </a:xfrm>
        </p:spPr>
        <p:txBody>
          <a:bodyPr/>
          <a:lstStyle/>
          <a:p>
            <a:r>
              <a:rPr lang="fr-FR" dirty="0" smtClean="0"/>
              <a:t>Soit le système suivant: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582950" y="4365104"/>
                <a:ext cx="1862241" cy="8249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fr-FR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fr-FR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fr-FR" dirty="0" smtClean="0"/>
                  <a:t> +</a:t>
                </a:r>
                <a:endParaRPr lang="fr-FR" dirty="0"/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2950" y="4365104"/>
                <a:ext cx="1862241" cy="824906"/>
              </a:xfrm>
              <a:prstGeom prst="rect">
                <a:avLst/>
              </a:prstGeom>
              <a:blipFill rotWithShape="1">
                <a:blip r:embed="rId2"/>
                <a:stretch>
                  <a:fillRect r="-163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4057631" y="4365104"/>
                <a:ext cx="658385" cy="8286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7631" y="4365104"/>
                <a:ext cx="658385" cy="82868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3313829" y="4396211"/>
                <a:ext cx="898131" cy="8256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fr-FR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fr-FR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fr-F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fr-F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fr-F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fr-FR" dirty="0" smtClean="0"/>
                  <a:t> =</a:t>
                </a:r>
                <a:endParaRPr lang="fr-FR" dirty="0"/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3829" y="4396211"/>
                <a:ext cx="898131" cy="825611"/>
              </a:xfrm>
              <a:prstGeom prst="rect">
                <a:avLst/>
              </a:prstGeom>
              <a:blipFill rotWithShape="1">
                <a:blip r:embed="rId4"/>
                <a:stretch>
                  <a:fillRect r="-476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1411682" y="2924944"/>
                <a:ext cx="2476960" cy="9766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fr-FR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</a:rPr>
                                  <m:t>2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fr-FR" b="0" i="1" smtClean="0">
                                    <a:latin typeface="Cambria Math"/>
                                  </a:rPr>
                                  <m:t>3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fr-FR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4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fr-FR" b="0" i="1" smtClean="0">
                                    <a:latin typeface="Cambria Math"/>
                                  </a:rPr>
                                  <m:t>+4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fr-FR" b="0" i="1" smtClean="0">
                                    <a:latin typeface="Cambria Math"/>
                                  </a:rPr>
                                  <m:t>−3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fr-FR" b="0" i="1" smtClean="0">
                                    <a:latin typeface="Cambria Math"/>
                                  </a:rPr>
                                  <m:t>=3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−2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fr-FR" b="0" i="1" smtClean="0">
                                    <a:latin typeface="Cambria Math"/>
                                  </a:rPr>
                                  <m:t>+3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fr-FR" b="0" i="1" smtClean="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fr-FR" b="0" i="1" smtClean="0">
                                    <a:latin typeface="Cambria Math"/>
                                  </a:rPr>
                                  <m:t>=1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1682" y="2924944"/>
                <a:ext cx="2476960" cy="97661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500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méthode LU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115616" y="2564904"/>
                <a:ext cx="1889492" cy="8249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fr-FR" b="1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fr-FR" b="1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b="1" i="1" smtClean="0">
                                  <a:latin typeface="Cambria Math"/>
                                </a:rPr>
                                <m:t>𝟐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𝟑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b="1" i="1" smtClean="0">
                                  <a:latin typeface="Cambria Math"/>
                                </a:rPr>
                                <m:t>𝟏</m:t>
                              </m:r>
                            </m:e>
                          </m:mr>
                          <m:mr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𝟒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𝟒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b="1" i="1" smtClean="0">
                                  <a:latin typeface="Cambria Math"/>
                                </a:rPr>
                                <m:t>𝟑</m:t>
                              </m:r>
                            </m:e>
                          </m:mr>
                          <m:mr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b="1" i="1" smtClean="0">
                                  <a:latin typeface="Cambria Math"/>
                                </a:rPr>
                                <m:t>𝟐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𝟑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b="1" i="1" smtClean="0">
                                  <a:latin typeface="Cambria Math"/>
                                </a:rPr>
                                <m:t>𝟏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fr-FR" b="1" dirty="0" smtClean="0"/>
                  <a:t>= </a:t>
                </a:r>
                <a:endParaRPr lang="fr-FR" b="1" dirty="0"/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564904"/>
                <a:ext cx="1889492" cy="824906"/>
              </a:xfrm>
              <a:prstGeom prst="rect">
                <a:avLst/>
              </a:prstGeom>
              <a:blipFill rotWithShape="1">
                <a:blip r:embed="rId2"/>
                <a:stretch>
                  <a:fillRect r="-193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2865572" y="2566472"/>
                <a:ext cx="1826526" cy="9840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fr-FR" b="1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fr-FR" b="1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b="1" i="1" smtClean="0">
                                  <a:latin typeface="Cambria Math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fr-FR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𝒍</m:t>
                                  </m:r>
                                </m:e>
                                <m:sub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𝟐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fr-FR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𝒍</m:t>
                                  </m:r>
                                </m:e>
                                <m:sub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𝟑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fr-FR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𝒍</m:t>
                                  </m:r>
                                </m:e>
                                <m:sub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𝟑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𝟏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fr-FR" b="1" dirty="0" smtClean="0"/>
                  <a:t> </a:t>
                </a:r>
                <a:endParaRPr lang="fr-FR" b="1" dirty="0"/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5572" y="2566472"/>
                <a:ext cx="1826526" cy="98405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4427984" y="2568040"/>
                <a:ext cx="2212785" cy="9840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fr-FR" b="1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fr-FR" b="1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fr-FR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𝒖</m:t>
                                  </m:r>
                                </m:e>
                                <m:sub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𝟏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fr-FR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𝒖</m:t>
                                  </m:r>
                                </m:e>
                                <m:sub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𝟏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fr-FR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𝒖</m:t>
                                  </m:r>
                                </m:e>
                                <m:sub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𝟏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𝟑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fr-FR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𝒖</m:t>
                                  </m:r>
                                </m:e>
                                <m:sub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𝟐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fr-FR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𝒖</m:t>
                                  </m:r>
                                </m:e>
                                <m:sub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𝟐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𝟑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fr-FR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𝒖</m:t>
                                  </m:r>
                                </m:e>
                                <m:sub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𝟑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𝟑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fr-FR" b="1" dirty="0" smtClean="0"/>
                  <a:t> </a:t>
                </a:r>
                <a:endParaRPr lang="fr-FR" b="1" dirty="0"/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2568040"/>
                <a:ext cx="2212785" cy="98405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2517903" y="4005064"/>
                <a:ext cx="5886355" cy="9840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b="1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b="1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fr-FR" b="1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  <m:r>
                                  <a:rPr lang="fr-FR" b="1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fr-FR" b="1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  <m:r>
                                  <a:rPr lang="fr-FR" b="1" i="1" smtClean="0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  <m:r>
                                  <a:rPr lang="fr-FR" b="1" i="1" smtClean="0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b="1" dirty="0"/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7903" y="4005064"/>
                <a:ext cx="5886355" cy="98405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971600" y="4077072"/>
                <a:ext cx="1889492" cy="8249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fr-FR" b="1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fr-FR" b="1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b="1" i="1" smtClean="0">
                                  <a:latin typeface="Cambria Math"/>
                                </a:rPr>
                                <m:t>𝟐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𝟑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b="1" i="1" smtClean="0">
                                  <a:latin typeface="Cambria Math"/>
                                </a:rPr>
                                <m:t>𝟏</m:t>
                              </m:r>
                            </m:e>
                          </m:mr>
                          <m:mr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𝟒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𝟒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b="1" i="1" smtClean="0">
                                  <a:latin typeface="Cambria Math"/>
                                </a:rPr>
                                <m:t>𝟑</m:t>
                              </m:r>
                            </m:e>
                          </m:mr>
                          <m:mr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b="1" i="1" smtClean="0">
                                  <a:latin typeface="Cambria Math"/>
                                </a:rPr>
                                <m:t>𝟐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𝟑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b="1" i="1" smtClean="0">
                                  <a:latin typeface="Cambria Math"/>
                                </a:rPr>
                                <m:t>𝟏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fr-FR" b="1" dirty="0" smtClean="0"/>
                  <a:t>= </a:t>
                </a:r>
                <a:endParaRPr lang="fr-FR" b="1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077072"/>
                <a:ext cx="1889492" cy="824906"/>
              </a:xfrm>
              <a:prstGeom prst="rect">
                <a:avLst/>
              </a:prstGeom>
              <a:blipFill rotWithShape="1">
                <a:blip r:embed="rId6"/>
                <a:stretch>
                  <a:fillRect r="-193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496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méthode LU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-1260648" y="3501008"/>
                <a:ext cx="618374" cy="24708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fr-FR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/>
                            </m:mr>
                            <m:mr>
                              <m:e/>
                            </m:mr>
                            <m:mr>
                              <m:e/>
                            </m:mr>
                            <m:mr>
                              <m:e/>
                            </m:mr>
                            <m:mr>
                              <m:e/>
                            </m:mr>
                            <m:mr>
                              <m:e/>
                            </m:mr>
                            <m:mr>
                              <m:e/>
                            </m:mr>
                            <m:mr>
                              <m:e/>
                            </m:mr>
                            <m:mr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60648" y="3501008"/>
                <a:ext cx="618374" cy="247086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2107742" y="3531572"/>
                <a:ext cx="4752135" cy="27788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fr-FR" b="1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b="1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fr-FR" b="1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𝟐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fr-FR" b="1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𝟑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  <m:r>
                                  <a:rPr lang="fr-FR" b="1" i="1" smtClean="0">
                                    <a:latin typeface="Cambria Math"/>
                                  </a:rPr>
                                  <m:t>=−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fr-FR" b="1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𝟒</m:t>
                                </m:r>
                                <m:r>
                                  <a:rPr lang="fr-FR" b="1" i="1" smtClean="0">
                                    <a:latin typeface="Cambria Math"/>
                                    <a:ea typeface="Cambria Math"/>
                                  </a:rPr>
                                  <m:t>→</m:t>
                                </m:r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fr-FR" b="1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𝟐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fr-FR" b="1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fr-FR" b="1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𝟒</m:t>
                                </m:r>
                                <m:r>
                                  <a:rPr lang="fr-FR" b="1" i="1" smtClean="0">
                                    <a:latin typeface="Cambria Math"/>
                                    <a:ea typeface="Cambria Math"/>
                                  </a:rPr>
                                  <m:t>→</m:t>
                                </m:r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fr-FR" b="1" i="1" smtClean="0">
                                    <a:latin typeface="Cambria Math"/>
                                  </a:rPr>
                                  <m:t>=−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𝟐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  <m:r>
                                  <a:rPr lang="fr-FR" b="1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  <m:r>
                                  <a:rPr lang="fr-FR" b="1" i="1" smtClean="0">
                                    <a:latin typeface="Cambria Math"/>
                                  </a:rPr>
                                  <m:t>=−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𝟑</m:t>
                                </m:r>
                                <m:r>
                                  <a:rPr lang="fr-FR" b="1" i="1" smtClean="0">
                                    <a:latin typeface="Cambria Math"/>
                                    <a:ea typeface="Cambria Math"/>
                                  </a:rPr>
                                  <m:t>→</m:t>
                                </m:r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  <m:r>
                                  <a:rPr lang="fr-FR" b="1" i="1" smtClean="0">
                                    <a:latin typeface="Cambria Math"/>
                                  </a:rPr>
                                  <m:t>=−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fr-FR" b="1" i="1" smtClean="0">
                                    <a:latin typeface="Cambria Math"/>
                                  </a:rPr>
                                  <m:t>=−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fr-FR" b="1" i="1" smtClean="0">
                                    <a:latin typeface="Cambria Math"/>
                                    <a:ea typeface="Cambria Math"/>
                                  </a:rPr>
                                  <m:t>→</m:t>
                                </m:r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fr-FR" b="1" i="1" smtClean="0">
                                    <a:latin typeface="Cambria Math"/>
                                  </a:rPr>
                                  <m:t>=−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fr-FR" b="1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fr-FR" b="1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𝟑</m:t>
                                </m:r>
                                <m:r>
                                  <a:rPr lang="fr-FR" b="1" i="1" smtClean="0">
                                    <a:latin typeface="Cambria Math"/>
                                    <a:ea typeface="Cambria Math"/>
                                  </a:rPr>
                                  <m:t>→</m:t>
                                </m:r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fr-FR" b="1" i="1" smtClean="0">
                                    <a:latin typeface="Cambria Math"/>
                                  </a:rPr>
                                  <m:t>=−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𝟑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  <m:r>
                                  <a:rPr lang="fr-FR" b="1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  <m:r>
                                  <a:rPr lang="fr-FR" b="1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  <m:r>
                                  <a:rPr lang="fr-FR" b="1" i="1" smtClean="0">
                                    <a:latin typeface="Cambria Math"/>
                                  </a:rPr>
                                  <m:t>=−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𝟏</m:t>
                                </m:r>
                                <m:r>
                                  <a:rPr lang="fr-FR" b="1" i="1" smtClean="0">
                                    <a:latin typeface="Cambria Math"/>
                                    <a:ea typeface="Cambria Math"/>
                                  </a:rPr>
                                  <m:t>→</m:t>
                                </m:r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  <m:r>
                                  <a:rPr lang="fr-FR" b="1" i="1" smtClean="0">
                                    <a:latin typeface="Cambria Math"/>
                                  </a:rPr>
                                  <m:t>=−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𝟓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b="1" dirty="0"/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742" y="3531572"/>
                <a:ext cx="4752135" cy="277883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2517903" y="2372940"/>
                <a:ext cx="5886355" cy="9840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b="1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b="1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fr-FR" b="1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  <m:r>
                                  <a:rPr lang="fr-FR" b="1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fr-FR" b="1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  <m:r>
                                  <a:rPr lang="fr-FR" b="1" i="1" smtClean="0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  <m:r>
                                  <a:rPr lang="fr-FR" b="1" i="1" smtClean="0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b="1" dirty="0"/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7903" y="2372940"/>
                <a:ext cx="5886355" cy="98405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971600" y="2444948"/>
                <a:ext cx="1889492" cy="8249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fr-FR" b="1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fr-FR" b="1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b="1" i="1" smtClean="0">
                                  <a:latin typeface="Cambria Math"/>
                                </a:rPr>
                                <m:t>𝟐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𝟑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b="1" i="1" smtClean="0">
                                  <a:latin typeface="Cambria Math"/>
                                </a:rPr>
                                <m:t>𝟏</m:t>
                              </m:r>
                            </m:e>
                          </m:mr>
                          <m:mr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𝟒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𝟒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b="1" i="1" smtClean="0">
                                  <a:latin typeface="Cambria Math"/>
                                </a:rPr>
                                <m:t>𝟑</m:t>
                              </m:r>
                            </m:e>
                          </m:mr>
                          <m:mr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b="1" i="1" smtClean="0">
                                  <a:latin typeface="Cambria Math"/>
                                </a:rPr>
                                <m:t>𝟐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𝟑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b="1" i="1" smtClean="0">
                                  <a:latin typeface="Cambria Math"/>
                                </a:rPr>
                                <m:t>𝟏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fr-FR" b="1" dirty="0" smtClean="0"/>
                  <a:t>= </a:t>
                </a:r>
                <a:endParaRPr lang="fr-FR" b="1" dirty="0"/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2444948"/>
                <a:ext cx="1889492" cy="824906"/>
              </a:xfrm>
              <a:prstGeom prst="rect">
                <a:avLst/>
              </a:prstGeom>
              <a:blipFill rotWithShape="1">
                <a:blip r:embed="rId5"/>
                <a:stretch>
                  <a:fillRect r="-193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1411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méthode LU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467544" y="5153331"/>
                <a:ext cx="2020490" cy="9840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b="1" dirty="0"/>
                  <a:t>l</a:t>
                </a:r>
                <a:r>
                  <a:rPr lang="fr-FR" b="1" dirty="0" smtClean="0"/>
                  <a:t>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b="1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fr-FR" b="1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b="1" i="1" smtClean="0">
                                  <a:latin typeface="Cambria Math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fr-FR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𝒍</m:t>
                                  </m:r>
                                </m:e>
                                <m:sub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𝟐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fr-FR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𝒍</m:t>
                                  </m:r>
                                </m:e>
                                <m:sub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𝟑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fr-FR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𝒍</m:t>
                                  </m:r>
                                </m:e>
                                <m:sub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𝟑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𝟏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fr-FR" b="1" dirty="0" smtClean="0"/>
                  <a:t> </a:t>
                </a:r>
                <a:endParaRPr lang="fr-FR" b="1" dirty="0"/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153331"/>
                <a:ext cx="2020490" cy="984052"/>
              </a:xfrm>
              <a:prstGeom prst="rect">
                <a:avLst/>
              </a:prstGeom>
              <a:blipFill rotWithShape="1">
                <a:blip r:embed="rId2"/>
                <a:stretch>
                  <a:fillRect l="-271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3995936" y="5157192"/>
                <a:ext cx="2488502" cy="9840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b="1" dirty="0" smtClean="0"/>
                  <a:t>u=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b="1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fr-FR" b="1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fr-FR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𝒖</m:t>
                                  </m:r>
                                </m:e>
                                <m:sub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𝟏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fr-FR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𝒖</m:t>
                                  </m:r>
                                </m:e>
                                <m:sub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𝟏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fr-FR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𝒖</m:t>
                                  </m:r>
                                </m:e>
                                <m:sub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𝟏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𝟑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fr-FR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𝒖</m:t>
                                  </m:r>
                                </m:e>
                                <m:sub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𝟐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fr-FR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𝒖</m:t>
                                  </m:r>
                                </m:e>
                                <m:sub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𝟐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𝟑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fr-FR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𝒖</m:t>
                                  </m:r>
                                </m:e>
                                <m:sub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𝟑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𝟑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fr-FR" b="1" dirty="0" smtClean="0"/>
                  <a:t> </a:t>
                </a:r>
                <a:endParaRPr lang="fr-FR" b="1" dirty="0"/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5157192"/>
                <a:ext cx="2488502" cy="984052"/>
              </a:xfrm>
              <a:prstGeom prst="rect">
                <a:avLst/>
              </a:prstGeom>
              <a:blipFill rotWithShape="1">
                <a:blip r:embed="rId3"/>
                <a:stretch>
                  <a:fillRect l="-22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893360" y="2222308"/>
                <a:ext cx="1415003" cy="27672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fr-FR" b="1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b="1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fr-FR" b="1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𝟐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fr-FR" b="1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𝟑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𝟏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  <m:r>
                                  <a:rPr lang="fr-FR" b="1" i="1" smtClean="0">
                                    <a:latin typeface="Cambria Math"/>
                                  </a:rPr>
                                  <m:t>=−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fr-FR" b="1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𝟐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fr-FR" b="1" i="1" smtClean="0">
                                    <a:latin typeface="Cambria Math"/>
                                  </a:rPr>
                                  <m:t>=−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𝟐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  <m:r>
                                  <a:rPr lang="fr-FR" b="1" i="1" smtClean="0">
                                    <a:latin typeface="Cambria Math"/>
                                  </a:rPr>
                                  <m:t>=−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fr-FR" b="1" i="1" smtClean="0">
                                    <a:latin typeface="Cambria Math"/>
                                  </a:rPr>
                                  <m:t>=−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𝒍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fr-FR" b="1" i="1" smtClean="0">
                                    <a:latin typeface="Cambria Math"/>
                                  </a:rPr>
                                  <m:t>=−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𝟑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  <m:r>
                                  <a:rPr lang="fr-FR" b="1" i="1" smtClean="0">
                                    <a:latin typeface="Cambria Math"/>
                                  </a:rPr>
                                  <m:t>=−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𝟓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b="1" dirty="0"/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360" y="2222308"/>
                <a:ext cx="1415003" cy="276729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2227635" y="5196382"/>
                <a:ext cx="1889492" cy="8249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b="1" dirty="0" smtClean="0"/>
                  <a:t>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b="1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fr-FR" b="1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b="1" i="1" smtClean="0">
                                  <a:latin typeface="Cambria Math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𝟐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b="1" i="1" smtClean="0">
                                  <a:latin typeface="Cambria Math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b="1" i="1" smtClean="0">
                                  <a:latin typeface="Cambria Math"/>
                                </a:rPr>
                                <m:t>𝟑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𝟏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fr-FR" b="1" dirty="0" smtClean="0"/>
                  <a:t> </a:t>
                </a:r>
                <a:endParaRPr lang="fr-FR" b="1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635" y="5196382"/>
                <a:ext cx="1889492" cy="824906"/>
              </a:xfrm>
              <a:prstGeom prst="rect">
                <a:avLst/>
              </a:prstGeom>
              <a:blipFill rotWithShape="1">
                <a:blip r:embed="rId5"/>
                <a:stretch>
                  <a:fillRect l="-258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/>
              <p:cNvSpPr txBox="1"/>
              <p:nvPr/>
            </p:nvSpPr>
            <p:spPr>
              <a:xfrm>
                <a:off x="6247647" y="5157192"/>
                <a:ext cx="1889492" cy="8249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b="1" dirty="0" smtClean="0"/>
                  <a:t>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b="1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fr-FR" b="1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b="1" i="1" smtClean="0">
                                  <a:latin typeface="Cambria Math"/>
                                </a:rPr>
                                <m:t>𝟐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𝟑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b="1" i="1" smtClean="0">
                                  <a:latin typeface="Cambria Math"/>
                                </a:rPr>
                                <m:t>𝟏</m:t>
                              </m:r>
                            </m:e>
                          </m:mr>
                          <m:mr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b="1" i="1" smtClean="0">
                                  <a:latin typeface="Cambria Math"/>
                                </a:rPr>
                                <m:t>𝟐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b="1" i="1" smtClean="0">
                                  <a:latin typeface="Cambria Math"/>
                                </a:rPr>
                                <m:t>𝟏</m:t>
                              </m:r>
                            </m:e>
                          </m:mr>
                          <m:mr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b="1" i="1" smtClean="0">
                                  <a:latin typeface="Cambria Math"/>
                                </a:rPr>
                                <m:t>𝟓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fr-FR" b="1" dirty="0" smtClean="0"/>
                  <a:t> </a:t>
                </a:r>
                <a:endParaRPr lang="fr-FR" b="1" dirty="0"/>
              </a:p>
            </p:txBody>
          </p:sp>
        </mc:Choice>
        <mc:Fallback xmlns=""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7647" y="5157192"/>
                <a:ext cx="1889492" cy="824906"/>
              </a:xfrm>
              <a:prstGeom prst="rect">
                <a:avLst/>
              </a:prstGeom>
              <a:blipFill rotWithShape="1">
                <a:blip r:embed="rId6"/>
                <a:stretch>
                  <a:fillRect l="-290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835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Résolution des systèmes linéaires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2323653"/>
            <a:ext cx="6777317" cy="1249364"/>
          </a:xfrm>
        </p:spPr>
        <p:txBody>
          <a:bodyPr/>
          <a:lstStyle/>
          <a:p>
            <a:pPr algn="just"/>
            <a:r>
              <a:rPr lang="fr-FR" dirty="0"/>
              <a:t>On souhaite déterminer si un système linéaire </a:t>
            </a:r>
            <a:r>
              <a:rPr lang="fr-FR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fr-FR" dirty="0" smtClean="0"/>
              <a:t> de </a:t>
            </a:r>
            <a:r>
              <a:rPr lang="fr-FR" dirty="0"/>
              <a:t>n équations à p inconnues admet des solutions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619672" y="3789040"/>
                <a:ext cx="6290376" cy="18517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800" b="1" dirty="0" smtClean="0"/>
                  <a:t>S=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fr-FR" sz="2800" b="1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fr-FR" sz="2800" b="1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fr-FR" sz="2800" b="1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fr-FR" sz="2800" b="1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𝒂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𝟏</m:t>
                                        </m:r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fr-FR" sz="2800" b="1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  <m:r>
                                      <m:rPr>
                                        <m:brk m:alnAt="7"/>
                                      </m:rPr>
                                      <a:rPr lang="fr-FR" sz="2800" b="1" i="1" smtClean="0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fr-FR" sz="2800" b="1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𝒂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𝟏</m:t>
                                        </m:r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fr-FR" sz="2800" b="1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  <m:r>
                                      <m:rPr>
                                        <m:brk m:alnAt="7"/>
                                      </m:rPr>
                                      <a:rPr lang="fr-FR" sz="2800" b="1" i="1" smtClean="0"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fr-FR" sz="2800" b="1" i="1" smtClean="0">
                                        <a:latin typeface="Cambria Math"/>
                                      </a:rPr>
                                      <m:t>…+</m:t>
                                    </m:r>
                                    <m:sSub>
                                      <m:sSubPr>
                                        <m:ctrlPr>
                                          <a:rPr lang="fr-FR" sz="2800" b="1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𝒂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𝟏</m:t>
                                        </m:r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𝒏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fr-FR" sz="2800" b="1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𝒏</m:t>
                                        </m:r>
                                      </m:sub>
                                    </m:sSub>
                                    <m:r>
                                      <m:rPr>
                                        <m:brk m:alnAt="7"/>
                                      </m:rPr>
                                      <a:rPr lang="fr-FR" sz="2800" b="1" i="1" smtClean="0">
                                        <a:latin typeface="Cambria Math"/>
                                      </a:rPr>
                                      <m:t>=</m:t>
                                    </m:r>
                                    <m:sSub>
                                      <m:sSubPr>
                                        <m:ctrlPr>
                                          <a:rPr lang="fr-FR" sz="2800" b="1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𝒃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fr-FR" sz="2800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>
                                            <a:latin typeface="Cambria Math"/>
                                          </a:rPr>
                                          <m:t>𝒂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𝟐</m:t>
                                        </m:r>
                                        <m:r>
                                          <a:rPr lang="fr-FR" sz="2800" b="1" i="1"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fr-FR" sz="2800" b="1" i="1">
                                            <a:latin typeface="Cambria Math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fr-FR" sz="2800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fr-FR" sz="2800" b="1" i="1">
                                            <a:latin typeface="Cambria Math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  <m:r>
                                      <m:rPr>
                                        <m:brk m:alnAt="7"/>
                                      </m:rPr>
                                      <a:rPr lang="fr-FR" sz="2800" b="1" i="1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fr-FR" sz="2800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𝒂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𝟐</m:t>
                                        </m:r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fr-FR" sz="2800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  <m:r>
                                      <m:rPr>
                                        <m:brk m:alnAt="7"/>
                                      </m:rPr>
                                      <a:rPr lang="fr-FR" sz="2800" b="1" i="1"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fr-FR" sz="2800" b="1" i="1">
                                        <a:latin typeface="Cambria Math"/>
                                      </a:rPr>
                                      <m:t>…+</m:t>
                                    </m:r>
                                    <m:sSub>
                                      <m:sSubPr>
                                        <m:ctrlPr>
                                          <a:rPr lang="fr-FR" sz="2800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𝒂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𝟐</m:t>
                                        </m:r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𝒏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fr-FR" sz="2800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𝒏</m:t>
                                        </m:r>
                                      </m:sub>
                                    </m:sSub>
                                    <m:r>
                                      <m:rPr>
                                        <m:brk m:alnAt="7"/>
                                      </m:rPr>
                                      <a:rPr lang="fr-FR" sz="2800" b="1" i="1">
                                        <a:latin typeface="Cambria Math"/>
                                      </a:rPr>
                                      <m:t>=</m:t>
                                    </m:r>
                                    <m:sSub>
                                      <m:sSubPr>
                                        <m:ctrlPr>
                                          <a:rPr lang="fr-FR" sz="2800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𝒃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fr-FR" sz="2800" b="1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fr-FR" sz="2800" b="1" i="1" smtClean="0">
                                        <a:latin typeface="Cambria Math"/>
                                      </a:rPr>
                                      <m:t>⋮</m:t>
                                    </m:r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fr-FR" sz="2800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>
                                            <a:latin typeface="Cambria Math"/>
                                          </a:rPr>
                                          <m:t>𝒂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𝒏</m:t>
                                        </m:r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fr-FR" sz="2800" b="1" i="1">
                                            <a:latin typeface="Cambria Math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fr-FR" sz="2800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fr-FR" sz="2800" b="1" i="1">
                                            <a:latin typeface="Cambria Math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  <m:r>
                                      <m:rPr>
                                        <m:brk m:alnAt="7"/>
                                      </m:rPr>
                                      <a:rPr lang="fr-FR" sz="2800" b="1" i="1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fr-FR" sz="2800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𝒂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𝒏</m:t>
                                        </m:r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fr-FR" sz="2800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  <m:r>
                                      <m:rPr>
                                        <m:brk m:alnAt="7"/>
                                      </m:rPr>
                                      <a:rPr lang="fr-FR" sz="2800" b="1" i="1"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fr-FR" sz="2800" b="1" i="1">
                                        <a:latin typeface="Cambria Math"/>
                                      </a:rPr>
                                      <m:t>…+</m:t>
                                    </m:r>
                                    <m:sSub>
                                      <m:sSubPr>
                                        <m:ctrlPr>
                                          <a:rPr lang="fr-FR" sz="2800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𝒂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𝒏</m:t>
                                        </m:r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𝒏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fr-FR" sz="2800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𝒏</m:t>
                                        </m:r>
                                      </m:sub>
                                    </m:sSub>
                                    <m:r>
                                      <m:rPr>
                                        <m:brk m:alnAt="7"/>
                                      </m:rPr>
                                      <a:rPr lang="fr-FR" sz="2800" b="1" i="1">
                                        <a:latin typeface="Cambria Math"/>
                                      </a:rPr>
                                      <m:t>=</m:t>
                                    </m:r>
                                    <m:sSub>
                                      <m:sSubPr>
                                        <m:ctrlPr>
                                          <a:rPr lang="fr-FR" sz="2800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𝒃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𝒏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endParaRPr lang="fr-FR" sz="2800" b="1" dirty="0"/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3789040"/>
                <a:ext cx="6290376" cy="1851789"/>
              </a:xfrm>
              <a:prstGeom prst="rect">
                <a:avLst/>
              </a:prstGeom>
              <a:blipFill rotWithShape="1">
                <a:blip r:embed="rId2"/>
                <a:stretch>
                  <a:fillRect l="-203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367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méthode LU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554" y="2420888"/>
            <a:ext cx="2343150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724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méthode LU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2323653"/>
            <a:ext cx="6777317" cy="1465388"/>
          </a:xfrm>
        </p:spPr>
        <p:txBody>
          <a:bodyPr/>
          <a:lstStyle/>
          <a:p>
            <a:pPr algn="just"/>
            <a:r>
              <a:rPr lang="fr-FR" dirty="0" err="1"/>
              <a:t>Ax</a:t>
            </a:r>
            <a:r>
              <a:rPr lang="fr-FR" dirty="0"/>
              <a:t>=b → </a:t>
            </a:r>
            <a:r>
              <a:rPr lang="fr-FR" dirty="0" err="1"/>
              <a:t>LUx</a:t>
            </a:r>
            <a:r>
              <a:rPr lang="fr-FR" dirty="0"/>
              <a:t>=b →</a:t>
            </a:r>
            <a:r>
              <a:rPr lang="fr-FR" dirty="0" smtClean="0"/>
              <a:t>Ly=b / </a:t>
            </a:r>
            <a:r>
              <a:rPr lang="fr-FR" dirty="0" err="1" smtClean="0"/>
              <a:t>Ux</a:t>
            </a:r>
            <a:r>
              <a:rPr lang="fr-FR" dirty="0" smtClean="0"/>
              <a:t>=y</a:t>
            </a:r>
            <a:endParaRPr lang="fr-FR" dirty="0"/>
          </a:p>
          <a:p>
            <a:pPr algn="just"/>
            <a:r>
              <a:rPr lang="fr-FR" dirty="0" smtClean="0"/>
              <a:t>on résoudra d’abord </a:t>
            </a:r>
            <a:r>
              <a:rPr lang="fr-FR" b="1" dirty="0" smtClean="0"/>
              <a:t>Ly=b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1043608" y="4293096"/>
                <a:ext cx="1751633" cy="8249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fr-FR" b="1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fr-FR" b="1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b="1" i="1" smtClean="0">
                                  <a:latin typeface="Cambria Math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𝟐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b="1" i="1" smtClean="0">
                                  <a:latin typeface="Cambria Math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b="1" i="1" smtClean="0">
                                  <a:latin typeface="Cambria Math"/>
                                </a:rPr>
                                <m:t>𝟑</m:t>
                              </m:r>
                            </m:e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𝟏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fr-FR" b="1" dirty="0" smtClean="0"/>
                  <a:t> </a:t>
                </a:r>
                <a:endParaRPr lang="fr-FR" b="1" dirty="0"/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4293096"/>
                <a:ext cx="1751633" cy="82490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2627784" y="4293096"/>
                <a:ext cx="778546" cy="8302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b="1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b="1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b="1" dirty="0"/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4293096"/>
                <a:ext cx="778546" cy="83029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3275856" y="4311088"/>
                <a:ext cx="805862" cy="8286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b="1" dirty="0" smtClean="0"/>
                  <a:t>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b="1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fr-FR" b="1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b="1" i="1" smtClean="0">
                                  <a:latin typeface="Cambria Math"/>
                                </a:rPr>
                                <m:t>𝟓</m:t>
                              </m:r>
                            </m:e>
                          </m:mr>
                          <m:mr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𝟑</m:t>
                              </m:r>
                            </m:e>
                          </m:mr>
                          <m:mr>
                            <m:e>
                              <m:r>
                                <a:rPr lang="fr-FR" b="1" i="1" smtClean="0">
                                  <a:latin typeface="Cambria Math"/>
                                </a:rPr>
                                <m:t>𝟏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fr-FR" b="1" dirty="0"/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4311088"/>
                <a:ext cx="805862" cy="828688"/>
              </a:xfrm>
              <a:prstGeom prst="rect">
                <a:avLst/>
              </a:prstGeom>
              <a:blipFill rotWithShape="1">
                <a:blip r:embed="rId4"/>
                <a:stretch>
                  <a:fillRect l="-60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1115616" y="3212976"/>
                <a:ext cx="1862241" cy="8249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fr-FR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fr-FR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fr-FR" dirty="0" smtClean="0"/>
                  <a:t> +</a:t>
                </a:r>
                <a:endParaRPr lang="fr-FR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212976"/>
                <a:ext cx="1862241" cy="824906"/>
              </a:xfrm>
              <a:prstGeom prst="rect">
                <a:avLst/>
              </a:prstGeom>
              <a:blipFill rotWithShape="1">
                <a:blip r:embed="rId5"/>
                <a:stretch>
                  <a:fillRect r="-19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/>
              <p:cNvSpPr txBox="1"/>
              <p:nvPr/>
            </p:nvSpPr>
            <p:spPr>
              <a:xfrm>
                <a:off x="3590297" y="3212976"/>
                <a:ext cx="658385" cy="8286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0297" y="3212976"/>
                <a:ext cx="658385" cy="82868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/>
              <p:cNvSpPr txBox="1"/>
              <p:nvPr/>
            </p:nvSpPr>
            <p:spPr>
              <a:xfrm>
                <a:off x="2846495" y="3244083"/>
                <a:ext cx="898131" cy="8256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fr-FR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fr-FR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fr-F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fr-F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fr-F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fr-FR" dirty="0" smtClean="0"/>
                  <a:t> =</a:t>
                </a:r>
                <a:endParaRPr lang="fr-FR" dirty="0"/>
              </a:p>
            </p:txBody>
          </p:sp>
        </mc:Choice>
        <mc:Fallback xmlns=""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6495" y="3244083"/>
                <a:ext cx="898131" cy="825611"/>
              </a:xfrm>
              <a:prstGeom prst="rect">
                <a:avLst/>
              </a:prstGeom>
              <a:blipFill rotWithShape="1">
                <a:blip r:embed="rId7"/>
                <a:stretch>
                  <a:fillRect r="-476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/>
              <p:cNvSpPr txBox="1"/>
              <p:nvPr/>
            </p:nvSpPr>
            <p:spPr>
              <a:xfrm>
                <a:off x="4786643" y="3269702"/>
                <a:ext cx="1945597" cy="8249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l=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fr-FR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fr-FR" dirty="0" smtClean="0"/>
                  <a:t> </a:t>
                </a:r>
                <a:endParaRPr lang="fr-FR" dirty="0"/>
              </a:p>
            </p:txBody>
          </p:sp>
        </mc:Choice>
        <mc:Fallback xmlns=""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6643" y="3269702"/>
                <a:ext cx="1945597" cy="824906"/>
              </a:xfrm>
              <a:prstGeom prst="rect">
                <a:avLst/>
              </a:prstGeom>
              <a:blipFill rotWithShape="1">
                <a:blip r:embed="rId8"/>
                <a:stretch>
                  <a:fillRect l="-250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oneTexte 11"/>
              <p:cNvSpPr txBox="1"/>
              <p:nvPr/>
            </p:nvSpPr>
            <p:spPr>
              <a:xfrm>
                <a:off x="6660232" y="3299110"/>
                <a:ext cx="2091470" cy="8249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u 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fr-FR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fr-FR" dirty="0" smtClean="0"/>
                  <a:t> </a:t>
                </a:r>
                <a:endParaRPr lang="fr-FR" dirty="0"/>
              </a:p>
            </p:txBody>
          </p:sp>
        </mc:Choice>
        <mc:Fallback xmlns=""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3299110"/>
                <a:ext cx="2091470" cy="824969"/>
              </a:xfrm>
              <a:prstGeom prst="rect">
                <a:avLst/>
              </a:prstGeom>
              <a:blipFill rotWithShape="1">
                <a:blip r:embed="rId9"/>
                <a:stretch>
                  <a:fillRect l="-262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/>
              <p:cNvSpPr txBox="1"/>
              <p:nvPr/>
            </p:nvSpPr>
            <p:spPr>
              <a:xfrm>
                <a:off x="1187624" y="5260698"/>
                <a:ext cx="2442464" cy="9766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fr-FR" b="1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b="1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fr-FR" b="1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𝟓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1" i="1" smtClean="0">
                                    <a:latin typeface="Cambria Math"/>
                                  </a:rPr>
                                  <m:t>𝟐</m:t>
                                </m:r>
                                <m:sSub>
                                  <m:sSubPr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fr-FR" b="1" i="1" smtClean="0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fr-FR" b="1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𝟑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1" i="1" smtClean="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fr-FR" b="1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𝟑</m:t>
                                </m:r>
                                <m:sSub>
                                  <m:sSubPr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fr-FR" b="1" i="1" smtClean="0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fr-FR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  <m:r>
                                  <a:rPr lang="fr-FR" b="1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fr-FR" b="1" i="1" smtClean="0">
                                    <a:latin typeface="Cambria Math"/>
                                  </a:rPr>
                                  <m:t>𝟏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b="1" dirty="0"/>
              </a:p>
            </p:txBody>
          </p:sp>
        </mc:Choice>
        <mc:Fallback xmlns=""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5260698"/>
                <a:ext cx="2442464" cy="97661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/>
              <p:cNvSpPr txBox="1"/>
              <p:nvPr/>
            </p:nvSpPr>
            <p:spPr>
              <a:xfrm>
                <a:off x="4081718" y="5301208"/>
                <a:ext cx="1679627" cy="9766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b="1" dirty="0" smtClean="0"/>
                  <a:t>→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fr-FR" b="1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fr-FR" b="1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fr-FR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m:rPr>
                                  <m:brk m:alnAt="7"/>
                                </m:rPr>
                                <a:rPr lang="fr-FR" b="1" i="1" smtClean="0">
                                  <a:latin typeface="Cambria Math"/>
                                </a:rPr>
                                <m:t>=</m:t>
                              </m:r>
                              <m:r>
                                <a:rPr lang="fr-FR" b="1" i="1" smtClean="0">
                                  <a:latin typeface="Cambria Math"/>
                                </a:rPr>
                                <m:t>𝟓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fr-FR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  </m:t>
                                  </m:r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fr-FR" b="1" i="1" smtClean="0">
                                  <a:latin typeface="Cambria Math"/>
                                </a:rPr>
                                <m:t>=−</m:t>
                              </m:r>
                              <m:r>
                                <a:rPr lang="fr-FR" b="1" i="1" smtClean="0">
                                  <a:latin typeface="Cambria Math"/>
                                </a:rPr>
                                <m:t>𝟕</m:t>
                              </m:r>
                              <m:r>
                                <a:rPr lang="fr-FR" b="1" i="1" smtClean="0">
                                  <a:latin typeface="Cambria Math"/>
                                </a:rPr>
                                <m:t> 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fr-FR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𝟑</m:t>
                                  </m:r>
                                </m:sub>
                              </m:sSub>
                              <m:r>
                                <a:rPr lang="fr-FR" b="1" i="1" smtClean="0">
                                  <a:latin typeface="Cambria Math"/>
                                </a:rPr>
                                <m:t>=−</m:t>
                              </m:r>
                              <m:r>
                                <a:rPr lang="fr-FR" b="1" i="1" smtClean="0">
                                  <a:latin typeface="Cambria Math"/>
                                </a:rPr>
                                <m:t>𝟏𝟓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fr-FR" b="1" dirty="0"/>
              </a:p>
            </p:txBody>
          </p:sp>
        </mc:Choice>
        <mc:Fallback xmlns=""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1718" y="5301208"/>
                <a:ext cx="1679627" cy="976614"/>
              </a:xfrm>
              <a:prstGeom prst="rect">
                <a:avLst/>
              </a:prstGeom>
              <a:blipFill rotWithShape="1">
                <a:blip r:embed="rId11"/>
                <a:stretch>
                  <a:fillRect l="-327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995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3" grpId="0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méthode LU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2323653"/>
            <a:ext cx="6777317" cy="601292"/>
          </a:xfrm>
        </p:spPr>
        <p:txBody>
          <a:bodyPr/>
          <a:lstStyle/>
          <a:p>
            <a:r>
              <a:rPr lang="fr-FR" dirty="0" err="1"/>
              <a:t>Ux</a:t>
            </a:r>
            <a:r>
              <a:rPr lang="fr-FR" dirty="0"/>
              <a:t>=y</a:t>
            </a:r>
          </a:p>
          <a:p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971600" y="3287124"/>
                <a:ext cx="1722779" cy="8249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fr-FR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fr-FR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fr-FR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fr-FR" b="0" i="1" smtClean="0">
                                  <a:latin typeface="Cambria Math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fr-FR" dirty="0" smtClean="0"/>
                  <a:t> </a:t>
                </a:r>
                <a:endParaRPr lang="fr-FR" dirty="0"/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287124"/>
                <a:ext cx="1722779" cy="82496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3227570" y="3276774"/>
                <a:ext cx="959750" cy="8305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−7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−15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7570" y="3276774"/>
                <a:ext cx="959750" cy="83054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2483768" y="3307881"/>
                <a:ext cx="898131" cy="8256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fr-FR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fr-FR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fr-F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fr-F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fr-F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fr-FR" dirty="0" smtClean="0"/>
                  <a:t> =</a:t>
                </a:r>
                <a:endParaRPr lang="fr-FR" dirty="0"/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3307881"/>
                <a:ext cx="898131" cy="825611"/>
              </a:xfrm>
              <a:prstGeom prst="rect">
                <a:avLst/>
              </a:prstGeom>
              <a:blipFill rotWithShape="1">
                <a:blip r:embed="rId4"/>
                <a:stretch>
                  <a:fillRect r="-473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1043608" y="4437112"/>
                <a:ext cx="2303836" cy="9766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fr-FR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</a:rPr>
                                  <m:t>2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fr-FR" b="0" i="1" smtClean="0">
                                    <a:latin typeface="Cambria Math"/>
                                  </a:rPr>
                                  <m:t>3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fr-FR" b="0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fr-FR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−2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fr-FR" b="0" i="1" smtClean="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fr-FR" b="0" i="1" smtClean="0">
                                    <a:latin typeface="Cambria Math"/>
                                  </a:rPr>
                                  <m:t>=−7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b="0" i="1" smtClean="0">
                                    <a:latin typeface="Cambria Math"/>
                                  </a:rPr>
                                  <m:t>−5</m:t>
                                </m:r>
                                <m:sSub>
                                  <m:sSubPr>
                                    <m:ctrlPr>
                                      <a:rPr lang="fr-FR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fr-FR" b="0" i="1" smtClean="0">
                                    <a:latin typeface="Cambria Math"/>
                                  </a:rPr>
                                  <m:t>=−15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4437112"/>
                <a:ext cx="2303836" cy="97661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3779912" y="4479393"/>
                <a:ext cx="1229247" cy="8831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→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fr-FR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fr-FR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fr-FR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m:rPr>
                                  <m:brk m:alnAt="7"/>
                                </m:rPr>
                                <a:rPr lang="fr-FR" b="0" i="1" smtClean="0">
                                  <a:latin typeface="Cambria Math"/>
                                </a:rPr>
                                <m:t>=</m:t>
                              </m:r>
                              <m:r>
                                <a:rPr lang="fr-FR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fr-FR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fr-FR" b="0" i="1" smtClean="0">
                                  <a:latin typeface="Cambria Math"/>
                                </a:rPr>
                                <m:t>=2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fr-FR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fr-FR" b="0" i="1" smtClean="0">
                                  <a:latin typeface="Cambria Math"/>
                                </a:rPr>
                                <m:t>=3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4479393"/>
                <a:ext cx="1229247" cy="883190"/>
              </a:xfrm>
              <a:prstGeom prst="rect">
                <a:avLst/>
              </a:prstGeom>
              <a:blipFill rotWithShape="1">
                <a:blip r:embed="rId6"/>
                <a:stretch>
                  <a:fillRect l="-396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995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Résolution des systèmes linéaires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2323653"/>
            <a:ext cx="6777317" cy="1249364"/>
          </a:xfrm>
        </p:spPr>
        <p:txBody>
          <a:bodyPr/>
          <a:lstStyle/>
          <a:p>
            <a:pPr algn="just"/>
            <a:r>
              <a:rPr lang="fr-FR" dirty="0" smtClean="0"/>
              <a:t>on peut </a:t>
            </a:r>
            <a:r>
              <a:rPr lang="fr-FR" b="1" dirty="0" smtClean="0"/>
              <a:t>multiplier</a:t>
            </a:r>
            <a:r>
              <a:rPr lang="fr-FR" dirty="0" smtClean="0"/>
              <a:t> </a:t>
            </a:r>
            <a:r>
              <a:rPr lang="fr-FR" b="1" dirty="0" smtClean="0"/>
              <a:t>diviser</a:t>
            </a:r>
            <a:r>
              <a:rPr lang="fr-FR" dirty="0" smtClean="0"/>
              <a:t> les membres d’une équation par le même nombre, elle reste équivalente à elle même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331640" y="3501008"/>
                <a:ext cx="5691878" cy="8983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fr-FR" sz="2800" b="1" i="1" smtClean="0">
                              <a:latin typeface="Cambria Math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fr-FR" sz="28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2800" b="1" i="1">
                                    <a:latin typeface="Cambria Math"/>
                                  </a:rPr>
                                  <m:t>𝒂</m:t>
                                </m:r>
                              </m:e>
                              <m:sub>
                                <m:r>
                                  <a:rPr lang="fr-FR" sz="2800" b="1" i="1">
                                    <a:latin typeface="Cambria Math"/>
                                  </a:rPr>
                                  <m:t>𝟏</m:t>
                                </m:r>
                                <m:r>
                                  <a:rPr lang="fr-FR" sz="2800" b="1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fr-FR" sz="2800" b="1" i="1"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fr-FR" sz="28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2800" b="1" i="1">
                                    <a:latin typeface="Cambria Math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fr-FR" sz="2800" b="1" i="1"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fr-FR" sz="2800" b="1" i="1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fr-FR" sz="28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2800" b="1" i="1">
                                    <a:latin typeface="Cambria Math"/>
                                  </a:rPr>
                                  <m:t>𝒂</m:t>
                                </m:r>
                              </m:e>
                              <m:sub>
                                <m:r>
                                  <a:rPr lang="fr-FR" sz="2800" b="1" i="1">
                                    <a:latin typeface="Cambria Math"/>
                                  </a:rPr>
                                  <m:t>𝟏</m:t>
                                </m:r>
                                <m:r>
                                  <a:rPr lang="fr-FR" sz="2800" b="1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fr-FR" sz="2800" b="1" i="1">
                                    <a:latin typeface="Cambria Math"/>
                                  </a:rPr>
                                  <m:t>𝟐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fr-FR" sz="28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2800" b="1" i="1">
                                    <a:latin typeface="Cambria Math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fr-FR" sz="2800" b="1" i="1">
                                    <a:latin typeface="Cambria Math"/>
                                  </a:rPr>
                                  <m:t>𝟐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fr-FR" sz="2800" b="1" i="1">
                                <a:latin typeface="Cambria Math"/>
                              </a:rPr>
                              <m:t>+</m:t>
                            </m:r>
                            <m:r>
                              <a:rPr lang="fr-FR" sz="2800" b="1" i="1">
                                <a:latin typeface="Cambria Math"/>
                              </a:rPr>
                              <m:t>…+</m:t>
                            </m:r>
                            <m:sSub>
                              <m:sSubPr>
                                <m:ctrlPr>
                                  <a:rPr lang="fr-FR" sz="28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2800" b="1" i="1">
                                    <a:latin typeface="Cambria Math"/>
                                  </a:rPr>
                                  <m:t>𝒂</m:t>
                                </m:r>
                              </m:e>
                              <m:sub>
                                <m:r>
                                  <a:rPr lang="fr-FR" sz="2800" b="1" i="1">
                                    <a:latin typeface="Cambria Math"/>
                                  </a:rPr>
                                  <m:t>𝟏</m:t>
                                </m:r>
                                <m:r>
                                  <a:rPr lang="fr-FR" sz="2800" b="1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fr-FR" sz="2800" b="1" i="1">
                                    <a:latin typeface="Cambria Math"/>
                                  </a:rPr>
                                  <m:t>𝒏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fr-FR" sz="28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2800" b="1" i="1">
                                    <a:latin typeface="Cambria Math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fr-FR" sz="2800" b="1" i="1">
                                    <a:latin typeface="Cambria Math"/>
                                  </a:rPr>
                                  <m:t>𝒏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fr-FR" sz="2800" b="1" i="1">
                                <a:latin typeface="Cambria Math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fr-FR" sz="28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2800" b="1" i="1">
                                    <a:latin typeface="Cambria Math"/>
                                  </a:rPr>
                                  <m:t>𝒃</m:t>
                                </m:r>
                              </m:e>
                              <m:sub>
                                <m:r>
                                  <a:rPr lang="fr-FR" sz="2800" b="1" i="1"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</m:e>
                        </m:mr>
                        <m:mr>
                          <m:e/>
                        </m:mr>
                      </m:m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3501008"/>
                <a:ext cx="5691878" cy="89838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Multiplier 5"/>
          <p:cNvSpPr/>
          <p:nvPr/>
        </p:nvSpPr>
        <p:spPr>
          <a:xfrm>
            <a:off x="685350" y="4437112"/>
            <a:ext cx="538278" cy="581807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Division 6"/>
          <p:cNvSpPr/>
          <p:nvPr/>
        </p:nvSpPr>
        <p:spPr>
          <a:xfrm>
            <a:off x="685350" y="5455011"/>
            <a:ext cx="574282" cy="544934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Égal 7"/>
          <p:cNvSpPr/>
          <p:nvPr/>
        </p:nvSpPr>
        <p:spPr>
          <a:xfrm>
            <a:off x="7236296" y="4886305"/>
            <a:ext cx="792088" cy="50405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400402" y="4437112"/>
                <a:ext cx="5691878" cy="8983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fr-FR" sz="2800" b="1" i="1" smtClean="0">
                              <a:latin typeface="Cambria Math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fr-FR" sz="28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2800" b="1" i="1">
                                    <a:latin typeface="Cambria Math"/>
                                  </a:rPr>
                                  <m:t>𝒂</m:t>
                                </m:r>
                              </m:e>
                              <m:sub>
                                <m:r>
                                  <a:rPr lang="fr-FR" sz="2800" b="1" i="1">
                                    <a:latin typeface="Cambria Math"/>
                                  </a:rPr>
                                  <m:t>𝟏</m:t>
                                </m:r>
                                <m:r>
                                  <a:rPr lang="fr-FR" sz="2800" b="1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fr-FR" sz="2800" b="1" i="1"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fr-FR" sz="28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2800" b="1" i="1">
                                    <a:latin typeface="Cambria Math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fr-FR" sz="2800" b="1" i="1"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fr-FR" sz="2800" b="1" i="1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fr-FR" sz="28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2800" b="1" i="1">
                                    <a:latin typeface="Cambria Math"/>
                                  </a:rPr>
                                  <m:t>𝒂</m:t>
                                </m:r>
                              </m:e>
                              <m:sub>
                                <m:r>
                                  <a:rPr lang="fr-FR" sz="2800" b="1" i="1">
                                    <a:latin typeface="Cambria Math"/>
                                  </a:rPr>
                                  <m:t>𝟏</m:t>
                                </m:r>
                                <m:r>
                                  <a:rPr lang="fr-FR" sz="2800" b="1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fr-FR" sz="2800" b="1" i="1">
                                    <a:latin typeface="Cambria Math"/>
                                  </a:rPr>
                                  <m:t>𝟐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fr-FR" sz="28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2800" b="1" i="1">
                                    <a:latin typeface="Cambria Math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fr-FR" sz="2800" b="1" i="1">
                                    <a:latin typeface="Cambria Math"/>
                                  </a:rPr>
                                  <m:t>𝟐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fr-FR" sz="2800" b="1" i="1">
                                <a:latin typeface="Cambria Math"/>
                              </a:rPr>
                              <m:t>+</m:t>
                            </m:r>
                            <m:r>
                              <a:rPr lang="fr-FR" sz="2800" b="1" i="1">
                                <a:latin typeface="Cambria Math"/>
                              </a:rPr>
                              <m:t>…+</m:t>
                            </m:r>
                            <m:sSub>
                              <m:sSubPr>
                                <m:ctrlPr>
                                  <a:rPr lang="fr-FR" sz="28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2800" b="1" i="1">
                                    <a:latin typeface="Cambria Math"/>
                                  </a:rPr>
                                  <m:t>𝒂</m:t>
                                </m:r>
                              </m:e>
                              <m:sub>
                                <m:r>
                                  <a:rPr lang="fr-FR" sz="2800" b="1" i="1">
                                    <a:latin typeface="Cambria Math"/>
                                  </a:rPr>
                                  <m:t>𝟏</m:t>
                                </m:r>
                                <m:r>
                                  <a:rPr lang="fr-FR" sz="2800" b="1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fr-FR" sz="2800" b="1" i="1">
                                    <a:latin typeface="Cambria Math"/>
                                  </a:rPr>
                                  <m:t>𝒏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fr-FR" sz="28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2800" b="1" i="1">
                                    <a:latin typeface="Cambria Math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fr-FR" sz="2800" b="1" i="1">
                                    <a:latin typeface="Cambria Math"/>
                                  </a:rPr>
                                  <m:t>𝒏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fr-FR" sz="2800" b="1" i="1">
                                <a:latin typeface="Cambria Math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fr-FR" sz="28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2800" b="1" i="1">
                                    <a:latin typeface="Cambria Math"/>
                                  </a:rPr>
                                  <m:t>𝒃</m:t>
                                </m:r>
                              </m:e>
                              <m:sub>
                                <m:r>
                                  <a:rPr lang="fr-FR" sz="2800" b="1" i="1"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</m:e>
                        </m:mr>
                        <m:mr>
                          <m:e/>
                        </m:mr>
                      </m:m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0402" y="4437112"/>
                <a:ext cx="5691878" cy="89838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331640" y="5410933"/>
                <a:ext cx="5691878" cy="8983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fr-FR" sz="2800" b="1" i="1" smtClean="0">
                              <a:latin typeface="Cambria Math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fr-FR" sz="28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2800" b="1" i="1">
                                    <a:latin typeface="Cambria Math"/>
                                  </a:rPr>
                                  <m:t>𝒂</m:t>
                                </m:r>
                              </m:e>
                              <m:sub>
                                <m:r>
                                  <a:rPr lang="fr-FR" sz="2800" b="1" i="1">
                                    <a:latin typeface="Cambria Math"/>
                                  </a:rPr>
                                  <m:t>𝟏</m:t>
                                </m:r>
                                <m:r>
                                  <a:rPr lang="fr-FR" sz="2800" b="1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fr-FR" sz="2800" b="1" i="1"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fr-FR" sz="28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2800" b="1" i="1">
                                    <a:latin typeface="Cambria Math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fr-FR" sz="2800" b="1" i="1"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fr-FR" sz="2800" b="1" i="1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fr-FR" sz="28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2800" b="1" i="1">
                                    <a:latin typeface="Cambria Math"/>
                                  </a:rPr>
                                  <m:t>𝒂</m:t>
                                </m:r>
                              </m:e>
                              <m:sub>
                                <m:r>
                                  <a:rPr lang="fr-FR" sz="2800" b="1" i="1">
                                    <a:latin typeface="Cambria Math"/>
                                  </a:rPr>
                                  <m:t>𝟏</m:t>
                                </m:r>
                                <m:r>
                                  <a:rPr lang="fr-FR" sz="2800" b="1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fr-FR" sz="2800" b="1" i="1">
                                    <a:latin typeface="Cambria Math"/>
                                  </a:rPr>
                                  <m:t>𝟐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fr-FR" sz="28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2800" b="1" i="1">
                                    <a:latin typeface="Cambria Math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fr-FR" sz="2800" b="1" i="1">
                                    <a:latin typeface="Cambria Math"/>
                                  </a:rPr>
                                  <m:t>𝟐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fr-FR" sz="2800" b="1" i="1">
                                <a:latin typeface="Cambria Math"/>
                              </a:rPr>
                              <m:t>+</m:t>
                            </m:r>
                            <m:r>
                              <a:rPr lang="fr-FR" sz="2800" b="1" i="1">
                                <a:latin typeface="Cambria Math"/>
                              </a:rPr>
                              <m:t>…+</m:t>
                            </m:r>
                            <m:sSub>
                              <m:sSubPr>
                                <m:ctrlPr>
                                  <a:rPr lang="fr-FR" sz="28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2800" b="1" i="1">
                                    <a:latin typeface="Cambria Math"/>
                                  </a:rPr>
                                  <m:t>𝒂</m:t>
                                </m:r>
                              </m:e>
                              <m:sub>
                                <m:r>
                                  <a:rPr lang="fr-FR" sz="2800" b="1" i="1">
                                    <a:latin typeface="Cambria Math"/>
                                  </a:rPr>
                                  <m:t>𝟏</m:t>
                                </m:r>
                                <m:r>
                                  <a:rPr lang="fr-FR" sz="2800" b="1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fr-FR" sz="2800" b="1" i="1">
                                    <a:latin typeface="Cambria Math"/>
                                  </a:rPr>
                                  <m:t>𝒏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fr-FR" sz="28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2800" b="1" i="1">
                                    <a:latin typeface="Cambria Math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fr-FR" sz="2800" b="1" i="1">
                                    <a:latin typeface="Cambria Math"/>
                                  </a:rPr>
                                  <m:t>𝒏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fr-FR" sz="2800" b="1" i="1">
                                <a:latin typeface="Cambria Math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fr-FR" sz="28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fr-FR" sz="2800" b="1" i="1">
                                    <a:latin typeface="Cambria Math"/>
                                  </a:rPr>
                                  <m:t>𝒃</m:t>
                                </m:r>
                              </m:e>
                              <m:sub>
                                <m:r>
                                  <a:rPr lang="fr-FR" sz="2800" b="1" i="1"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</m:e>
                        </m:mr>
                        <m:mr>
                          <m:e/>
                        </m:mr>
                      </m:m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5410933"/>
                <a:ext cx="5691878" cy="89838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Égal 11"/>
          <p:cNvSpPr/>
          <p:nvPr/>
        </p:nvSpPr>
        <p:spPr>
          <a:xfrm>
            <a:off x="7215189" y="3982010"/>
            <a:ext cx="792088" cy="50405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Parenthèses 12"/>
          <p:cNvSpPr/>
          <p:nvPr/>
        </p:nvSpPr>
        <p:spPr>
          <a:xfrm>
            <a:off x="1331639" y="4486066"/>
            <a:ext cx="5883549" cy="495136"/>
          </a:xfrm>
          <a:prstGeom prst="bracketPair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Parenthèses 13"/>
          <p:cNvSpPr/>
          <p:nvPr/>
        </p:nvSpPr>
        <p:spPr>
          <a:xfrm>
            <a:off x="1331640" y="5454144"/>
            <a:ext cx="5883549" cy="495136"/>
          </a:xfrm>
          <a:prstGeom prst="bracketPair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Parenthèses 14"/>
          <p:cNvSpPr/>
          <p:nvPr/>
        </p:nvSpPr>
        <p:spPr>
          <a:xfrm>
            <a:off x="1331640" y="3581936"/>
            <a:ext cx="5883549" cy="495136"/>
          </a:xfrm>
          <a:prstGeom prst="bracketPair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54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Résolution des systèmes linéaires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2323653"/>
            <a:ext cx="6777317" cy="1105348"/>
          </a:xfrm>
        </p:spPr>
        <p:txBody>
          <a:bodyPr/>
          <a:lstStyle/>
          <a:p>
            <a:r>
              <a:rPr lang="fr-FR" dirty="0" smtClean="0"/>
              <a:t>On peut écrire S:</a:t>
            </a:r>
          </a:p>
          <a:p>
            <a:r>
              <a:rPr lang="fr-FR" b="1" dirty="0" err="1" smtClean="0"/>
              <a:t>Ax</a:t>
            </a:r>
            <a:r>
              <a:rPr lang="fr-FR" b="1" dirty="0" smtClean="0"/>
              <a:t>=b</a:t>
            </a:r>
            <a:endParaRPr lang="fr-F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403648" y="3776621"/>
                <a:ext cx="2827505" cy="1380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b="1" dirty="0" smtClean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fr-FR" b="1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fr-FR" b="1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fr-FR" b="1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fr-FR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b="1" i="1">
                                            <a:latin typeface="Cambria Math"/>
                                          </a:rPr>
                                          <m:t>𝒂</m:t>
                                        </m:r>
                                      </m:e>
                                      <m:sub>
                                        <m:r>
                                          <a:rPr lang="fr-FR" b="1" i="1">
                                            <a:latin typeface="Cambria Math"/>
                                          </a:rPr>
                                          <m:t>𝟏</m:t>
                                        </m:r>
                                        <m:r>
                                          <a:rPr lang="fr-FR" b="1" i="1"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fr-FR" b="1" i="1">
                                            <a:latin typeface="Cambria Math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     </m:t>
                                    </m:r>
                                    <m:sSub>
                                      <m:sSubPr>
                                        <m:ctrlPr>
                                          <a:rPr lang="fr-FR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b="1" i="1">
                                            <a:latin typeface="Cambria Math"/>
                                          </a:rPr>
                                          <m:t>𝒂</m:t>
                                        </m:r>
                                      </m:e>
                                      <m:sub>
                                        <m:r>
                                          <a:rPr lang="fr-FR" b="1" i="1">
                                            <a:latin typeface="Cambria Math"/>
                                          </a:rPr>
                                          <m:t>𝟏</m:t>
                                        </m:r>
                                        <m:r>
                                          <a:rPr lang="fr-FR" b="1" i="1"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fr-FR" b="1" i="1"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   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…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   </m:t>
                                    </m:r>
                                    <m:sSub>
                                      <m:sSubPr>
                                        <m:ctrlPr>
                                          <a:rPr lang="fr-FR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b="1" i="1">
                                            <a:latin typeface="Cambria Math"/>
                                          </a:rPr>
                                          <m:t>𝒂</m:t>
                                        </m:r>
                                      </m:e>
                                      <m:sub>
                                        <m:r>
                                          <a:rPr lang="fr-FR" b="1" i="1">
                                            <a:latin typeface="Cambria Math"/>
                                          </a:rPr>
                                          <m:t>𝟏</m:t>
                                        </m:r>
                                        <m:r>
                                          <a:rPr lang="fr-FR" b="1" i="1"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fr-FR" b="1" i="1">
                                            <a:latin typeface="Cambria Math"/>
                                          </a:rPr>
                                          <m:t>𝒏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fr-FR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b="1" i="1">
                                            <a:latin typeface="Cambria Math"/>
                                          </a:rPr>
                                          <m:t>𝒂</m:t>
                                        </m:r>
                                      </m:e>
                                      <m:sub>
                                        <m:r>
                                          <a:rPr lang="fr-FR" b="1" i="1">
                                            <a:latin typeface="Cambria Math"/>
                                          </a:rPr>
                                          <m:t>𝟐</m:t>
                                        </m:r>
                                        <m:r>
                                          <a:rPr lang="fr-FR" b="1" i="1"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fr-FR" b="1" i="1">
                                            <a:latin typeface="Cambria Math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      </m:t>
                                    </m:r>
                                    <m:sSub>
                                      <m:sSubPr>
                                        <m:ctrlPr>
                                          <a:rPr lang="fr-FR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b="1" i="1">
                                            <a:latin typeface="Cambria Math"/>
                                          </a:rPr>
                                          <m:t>𝒂</m:t>
                                        </m:r>
                                      </m:e>
                                      <m:sub>
                                        <m:r>
                                          <a:rPr lang="fr-FR" b="1" i="1">
                                            <a:latin typeface="Cambria Math"/>
                                          </a:rPr>
                                          <m:t>𝟐</m:t>
                                        </m:r>
                                        <m:r>
                                          <a:rPr lang="fr-FR" b="1" i="1"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fr-FR" b="1" i="1"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   </m:t>
                                    </m:r>
                                    <m:r>
                                      <a:rPr lang="fr-FR" b="1" i="1">
                                        <a:latin typeface="Cambria Math"/>
                                      </a:rPr>
                                      <m:t>…</m:t>
                                    </m:r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   </m:t>
                                    </m:r>
                                    <m:sSub>
                                      <m:sSubPr>
                                        <m:ctrlPr>
                                          <a:rPr lang="fr-FR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b="1" i="1">
                                            <a:latin typeface="Cambria Math"/>
                                          </a:rPr>
                                          <m:t>𝒂</m:t>
                                        </m:r>
                                      </m:e>
                                      <m:sub>
                                        <m:r>
                                          <a:rPr lang="fr-FR" b="1" i="1">
                                            <a:latin typeface="Cambria Math"/>
                                          </a:rPr>
                                          <m:t>𝟐</m:t>
                                        </m:r>
                                        <m:r>
                                          <a:rPr lang="fr-FR" b="1" i="1"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fr-FR" b="1" i="1">
                                            <a:latin typeface="Cambria Math"/>
                                          </a:rPr>
                                          <m:t>𝒏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fr-FR" b="1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fr-FR" b="1" i="1" smtClean="0">
                                        <a:latin typeface="Cambria Math"/>
                                      </a:rPr>
                                      <m:t>⋱</m:t>
                                    </m:r>
                                  </m:e>
                                </m:m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fr-FR" b="1" i="1">
                                            <a:latin typeface="Cambria Math"/>
                                          </a:rPr>
                                        </m:ctrlPr>
                                      </m:mPr>
                                      <m:mr>
                                        <m:e/>
                                      </m:mr>
                                      <m:mr>
                                        <m:e>
                                          <m:sSub>
                                            <m:sSubPr>
                                              <m:ctrlPr>
                                                <a:rPr lang="fr-FR" b="1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fr-FR" b="1" i="1">
                                                  <a:latin typeface="Cambria Math"/>
                                                </a:rPr>
                                                <m:t>𝒂</m:t>
                                              </m:r>
                                            </m:e>
                                            <m:sub>
                                              <m:r>
                                                <a:rPr lang="fr-FR" b="1" i="1">
                                                  <a:latin typeface="Cambria Math"/>
                                                </a:rPr>
                                                <m:t>𝒏</m:t>
                                              </m:r>
                                              <m:r>
                                                <a:rPr lang="fr-FR" b="1" i="1">
                                                  <a:latin typeface="Cambria Math"/>
                                                </a:rPr>
                                                <m:t>,</m:t>
                                              </m:r>
                                              <m:r>
                                                <a:rPr lang="fr-FR" b="1" i="1">
                                                  <a:latin typeface="Cambria Math"/>
                                                </a:rPr>
                                                <m:t>𝟏</m:t>
                                              </m:r>
                                            </m:sub>
                                          </m:sSub>
                                          <m:r>
                                            <a:rPr lang="fr-FR" b="1" i="1" smtClean="0">
                                              <a:latin typeface="Cambria Math"/>
                                            </a:rPr>
                                            <m:t>   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fr-FR" b="1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fr-FR" b="1" i="1">
                                                  <a:latin typeface="Cambria Math"/>
                                                </a:rPr>
                                                <m:t>𝒂</m:t>
                                              </m:r>
                                            </m:e>
                                            <m:sub>
                                              <m:r>
                                                <a:rPr lang="fr-FR" b="1" i="1">
                                                  <a:latin typeface="Cambria Math"/>
                                                </a:rPr>
                                                <m:t>𝒏</m:t>
                                              </m:r>
                                              <m:r>
                                                <a:rPr lang="fr-FR" b="1" i="1">
                                                  <a:latin typeface="Cambria Math"/>
                                                </a:rPr>
                                                <m:t>,</m:t>
                                              </m:r>
                                              <m:r>
                                                <a:rPr lang="fr-FR" b="1" i="1">
                                                  <a:latin typeface="Cambria Math"/>
                                                </a:rPr>
                                                <m:t>𝟐</m:t>
                                              </m:r>
                                            </m:sub>
                                          </m:sSub>
                                          <m:r>
                                            <a:rPr lang="fr-FR" b="1" i="1" smtClean="0">
                                              <a:latin typeface="Cambria Math"/>
                                            </a:rPr>
                                            <m:t>   </m:t>
                                          </m:r>
                                          <m:r>
                                            <a:rPr lang="fr-FR" b="1" i="1">
                                              <a:latin typeface="Cambria Math"/>
                                            </a:rPr>
                                            <m:t>…+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fr-FR" b="1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fr-FR" b="1" i="1">
                                                  <a:latin typeface="Cambria Math"/>
                                                </a:rPr>
                                                <m:t>𝒂</m:t>
                                              </m:r>
                                            </m:e>
                                            <m:sub>
                                              <m:r>
                                                <a:rPr lang="fr-FR" b="1" i="1">
                                                  <a:latin typeface="Cambria Math"/>
                                                </a:rPr>
                                                <m:t>𝒏</m:t>
                                              </m:r>
                                              <m:r>
                                                <a:rPr lang="fr-FR" b="1" i="1">
                                                  <a:latin typeface="Cambria Math"/>
                                                </a:rPr>
                                                <m:t>,</m:t>
                                              </m:r>
                                              <m:r>
                                                <a:rPr lang="fr-FR" b="1" i="1">
                                                  <a:latin typeface="Cambria Math"/>
                                                </a:rPr>
                                                <m:t>𝒏</m:t>
                                              </m:r>
                                            </m:sub>
                                          </m:sSub>
                                        </m:e>
                                      </m:mr>
                                    </m:m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endParaRPr lang="fr-FR" b="1" dirty="0"/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3776621"/>
                <a:ext cx="2827505" cy="1380571"/>
              </a:xfrm>
              <a:prstGeom prst="rect">
                <a:avLst/>
              </a:prstGeom>
              <a:blipFill rotWithShape="1">
                <a:blip r:embed="rId2"/>
                <a:stretch>
                  <a:fillRect l="-172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4997197" y="3828363"/>
                <a:ext cx="1026756" cy="11128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b="1" dirty="0" smtClean="0"/>
                  <a:t>x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fr-FR" b="1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fr-FR" b="1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fr-FR" b="1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fr-FR" b="1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b="1" i="1" smtClean="0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fr-FR" b="1" i="1" smtClean="0">
                                            <a:latin typeface="Cambria Math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fr-FR" b="1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b="1" i="1" smtClean="0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fr-FR" b="1" i="1" smtClean="0"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fr-FR" b="1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fr-FR" b="1" i="1" smtClean="0">
                                        <a:latin typeface="Cambria Math"/>
                                      </a:rPr>
                                      <m:t>⋮</m:t>
                                    </m:r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fr-FR" b="1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b="1" i="1" smtClean="0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fr-FR" b="1" i="1" smtClean="0">
                                            <a:latin typeface="Cambria Math"/>
                                          </a:rPr>
                                          <m:t>𝒏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endParaRPr lang="fr-FR" b="1" dirty="0"/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7197" y="3828363"/>
                <a:ext cx="1026756" cy="1112805"/>
              </a:xfrm>
              <a:prstGeom prst="rect">
                <a:avLst/>
              </a:prstGeom>
              <a:blipFill rotWithShape="1">
                <a:blip r:embed="rId3"/>
                <a:stretch>
                  <a:fillRect l="-53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6581373" y="3756355"/>
                <a:ext cx="1055610" cy="11567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b="1" dirty="0" smtClean="0"/>
                  <a:t>b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fr-FR" b="1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fr-FR" b="1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fr-FR" b="1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fr-FR" b="1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b="1" i="1" smtClean="0">
                                            <a:latin typeface="Cambria Math"/>
                                          </a:rPr>
                                          <m:t>𝒃</m:t>
                                        </m:r>
                                      </m:e>
                                      <m:sub>
                                        <m:r>
                                          <a:rPr lang="fr-FR" b="1" i="1" smtClean="0">
                                            <a:latin typeface="Cambria Math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fr-FR" b="1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b="1" i="1" smtClean="0">
                                            <a:latin typeface="Cambria Math"/>
                                          </a:rPr>
                                          <m:t>𝒃</m:t>
                                        </m:r>
                                      </m:e>
                                      <m:sub>
                                        <m:r>
                                          <a:rPr lang="fr-FR" b="1" i="1" smtClean="0"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fr-FR" b="1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fr-FR" b="1" i="1" smtClean="0">
                                        <a:latin typeface="Cambria Math"/>
                                      </a:rPr>
                                      <m:t>⋮</m:t>
                                    </m:r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fr-FR" b="1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b="1" i="1" smtClean="0">
                                            <a:latin typeface="Cambria Math"/>
                                          </a:rPr>
                                          <m:t>𝒃</m:t>
                                        </m:r>
                                      </m:e>
                                      <m:sub>
                                        <m:r>
                                          <a:rPr lang="fr-FR" b="1" i="1" smtClean="0">
                                            <a:latin typeface="Cambria Math"/>
                                          </a:rPr>
                                          <m:t>𝒏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endParaRPr lang="fr-FR" b="1" dirty="0"/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1373" y="3756355"/>
                <a:ext cx="1055610" cy="1156727"/>
              </a:xfrm>
              <a:prstGeom prst="rect">
                <a:avLst/>
              </a:prstGeom>
              <a:blipFill rotWithShape="1">
                <a:blip r:embed="rId4"/>
                <a:stretch>
                  <a:fillRect l="-520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509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Systèmes triangulaires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1600" b="1" dirty="0" smtClean="0"/>
              <a:t>Supposons que nous voulons résoudre:</a:t>
            </a:r>
          </a:p>
          <a:p>
            <a:pPr marL="68580" indent="0" algn="ctr">
              <a:buNone/>
            </a:pPr>
            <a:r>
              <a:rPr lang="fr-FR" sz="1600" b="1" i="1" dirty="0" err="1" smtClean="0"/>
              <a:t>Ux</a:t>
            </a:r>
            <a:r>
              <a:rPr lang="fr-FR" sz="1600" b="1" i="1" dirty="0" smtClean="0"/>
              <a:t>=b</a:t>
            </a:r>
          </a:p>
          <a:p>
            <a:pPr algn="just"/>
            <a:r>
              <a:rPr lang="fr-FR" sz="1600" b="1" dirty="0" smtClean="0"/>
              <a:t>où </a:t>
            </a:r>
            <a:r>
              <a:rPr lang="fr-FR" sz="1600" b="1" i="1" dirty="0" smtClean="0"/>
              <a:t>U</a:t>
            </a:r>
            <a:r>
              <a:rPr lang="fr-FR" sz="1600" b="1" dirty="0" smtClean="0"/>
              <a:t> est une matrice triangulaire </a:t>
            </a:r>
            <a:r>
              <a:rPr lang="fr-FR" sz="1600" b="1" i="1" dirty="0" err="1" smtClean="0"/>
              <a:t>nxn</a:t>
            </a:r>
            <a:r>
              <a:rPr lang="fr-FR" sz="1600" b="1" dirty="0" smtClean="0"/>
              <a:t> inversible (</a:t>
            </a:r>
            <a:r>
              <a:rPr lang="fr-FR" sz="1600" b="1" i="1" dirty="0" smtClean="0"/>
              <a:t>U</a:t>
            </a:r>
            <a:r>
              <a:rPr lang="fr-FR" sz="1600" b="1" dirty="0" smtClean="0"/>
              <a:t> est inversible si et seulement si les éléments de la diagonale sont non nuls). On a alors, n équations sous la forme:</a:t>
            </a:r>
          </a:p>
          <a:p>
            <a:pPr algn="just"/>
            <a:endParaRPr lang="fr-FR" sz="1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403648" y="4005064"/>
                <a:ext cx="6426246" cy="18517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800" b="1" dirty="0" smtClean="0"/>
                  <a:t>S=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fr-FR" sz="2800" b="1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fr-FR" sz="2800" b="1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fr-FR" sz="2800" b="1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fr-FR" sz="2800" b="1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𝒖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𝟏</m:t>
                                        </m:r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fr-FR" sz="2800" b="1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  <m:r>
                                      <m:rPr>
                                        <m:brk m:alnAt="7"/>
                                      </m:rPr>
                                      <a:rPr lang="fr-FR" sz="2800" b="1" i="1" smtClean="0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fr-FR" sz="2800" b="1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𝒖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𝟏</m:t>
                                        </m:r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fr-FR" sz="2800" b="1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  <m:r>
                                      <m:rPr>
                                        <m:brk m:alnAt="7"/>
                                      </m:rPr>
                                      <a:rPr lang="fr-FR" sz="2800" b="1" i="1" smtClean="0"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fr-FR" sz="2800" b="1" i="1" smtClean="0">
                                        <a:latin typeface="Cambria Math"/>
                                      </a:rPr>
                                      <m:t>…+</m:t>
                                    </m:r>
                                    <m:sSub>
                                      <m:sSubPr>
                                        <m:ctrlPr>
                                          <a:rPr lang="fr-FR" sz="2800" b="1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𝒖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𝟏</m:t>
                                        </m:r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𝒏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fr-FR" sz="2800" b="1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𝒏</m:t>
                                        </m:r>
                                      </m:sub>
                                    </m:sSub>
                                    <m:r>
                                      <m:rPr>
                                        <m:brk m:alnAt="7"/>
                                      </m:rPr>
                                      <a:rPr lang="fr-FR" sz="2800" b="1" i="1" smtClean="0">
                                        <a:latin typeface="Cambria Math"/>
                                      </a:rPr>
                                      <m:t>=</m:t>
                                    </m:r>
                                    <m:sSub>
                                      <m:sSubPr>
                                        <m:ctrlPr>
                                          <a:rPr lang="fr-FR" sz="2800" b="1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𝒃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fr-FR" sz="2800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    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      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fr-FR" sz="2800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fr-FR" sz="2800" b="1" i="1">
                                            <a:latin typeface="Cambria Math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  <m:r>
                                      <m:rPr>
                                        <m:brk m:alnAt="7"/>
                                      </m:rPr>
                                      <a:rPr lang="fr-FR" sz="2800" b="1" i="1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fr-FR" sz="2800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𝒖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𝟐</m:t>
                                        </m:r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fr-FR" sz="2800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  <m:r>
                                      <m:rPr>
                                        <m:brk m:alnAt="7"/>
                                      </m:rPr>
                                      <a:rPr lang="fr-FR" sz="2800" b="1" i="1"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fr-FR" sz="2800" b="1" i="1">
                                        <a:latin typeface="Cambria Math"/>
                                      </a:rPr>
                                      <m:t>…+</m:t>
                                    </m:r>
                                    <m:sSub>
                                      <m:sSubPr>
                                        <m:ctrlPr>
                                          <a:rPr lang="fr-FR" sz="2800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𝒖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𝟐</m:t>
                                        </m:r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𝒏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fr-FR" sz="2800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𝒏</m:t>
                                        </m:r>
                                      </m:sub>
                                    </m:sSub>
                                    <m:r>
                                      <m:rPr>
                                        <m:brk m:alnAt="7"/>
                                      </m:rPr>
                                      <a:rPr lang="fr-FR" sz="2800" b="1" i="1">
                                        <a:latin typeface="Cambria Math"/>
                                      </a:rPr>
                                      <m:t>=</m:t>
                                    </m:r>
                                    <m:sSub>
                                      <m:sSubPr>
                                        <m:ctrlPr>
                                          <a:rPr lang="fr-FR" sz="2800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𝒃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fr-FR" sz="2800" b="1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fr-FR" sz="2800" b="1" i="1" smtClean="0">
                                        <a:latin typeface="Cambria Math"/>
                                      </a:rPr>
                                      <m:t>⋮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fr-FR" sz="2800" b="1" i="1" smtClean="0">
                                        <a:latin typeface="Cambria Math"/>
                                      </a:rPr>
                                      <m:t>                                               </m:t>
                                    </m:r>
                                    <m:sSub>
                                      <m:sSubPr>
                                        <m:ctrlPr>
                                          <a:rPr lang="fr-FR" sz="2800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𝒖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𝒏</m:t>
                                        </m:r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𝒏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fr-FR" sz="2800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𝒏</m:t>
                                        </m:r>
                                      </m:sub>
                                    </m:sSub>
                                    <m:r>
                                      <m:rPr>
                                        <m:brk m:alnAt="7"/>
                                      </m:rPr>
                                      <a:rPr lang="fr-FR" sz="2800" b="1" i="1">
                                        <a:latin typeface="Cambria Math"/>
                                      </a:rPr>
                                      <m:t>=</m:t>
                                    </m:r>
                                    <m:sSub>
                                      <m:sSubPr>
                                        <m:ctrlPr>
                                          <a:rPr lang="fr-FR" sz="2800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𝒃</m:t>
                                        </m:r>
                                      </m:e>
                                      <m:sub>
                                        <m:r>
                                          <a:rPr lang="fr-FR" sz="2800" b="1" i="1" smtClean="0">
                                            <a:latin typeface="Cambria Math"/>
                                          </a:rPr>
                                          <m:t>𝒏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endParaRPr lang="fr-FR" sz="2800" b="1" dirty="0"/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4005064"/>
                <a:ext cx="6426246" cy="1851789"/>
              </a:xfrm>
              <a:prstGeom prst="rect">
                <a:avLst/>
              </a:prstGeom>
              <a:blipFill rotWithShape="1">
                <a:blip r:embed="rId2"/>
                <a:stretch>
                  <a:fillRect l="-189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032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Systèmes triangulaires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r-FR" dirty="0" smtClean="0"/>
                  <a:t>eq</a:t>
                </a:r>
                <a:r>
                  <a:rPr lang="fr-FR" baseline="-25000" dirty="0" smtClean="0"/>
                  <a:t>n</a:t>
                </a:r>
                <a:r>
                  <a:rPr lang="fr-FR" dirty="0" smtClean="0"/>
                  <a:t>:</a:t>
                </a:r>
                <a14:m>
                  <m:oMath xmlns:m="http://schemas.openxmlformats.org/officeDocument/2006/math">
                    <m:r>
                      <a:rPr lang="fr-FR" b="0" i="0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𝑛</m:t>
                        </m:r>
                        <m:r>
                          <a:rPr lang="fr-FR" b="0" i="1" smtClean="0">
                            <a:latin typeface="Cambria Math"/>
                          </a:rPr>
                          <m:t>,</m:t>
                        </m:r>
                        <m:r>
                          <a:rPr lang="fr-FR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fr-FR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fr-F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fr-FR" b="0" i="1" smtClean="0">
                        <a:latin typeface="Cambria Math"/>
                      </a:rPr>
                      <m:t> </m:t>
                    </m:r>
                    <m:r>
                      <a:rPr lang="fr-FR" b="0" i="1" smtClean="0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fr-FR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FR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𝑢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endParaRPr lang="fr-FR" dirty="0" smtClean="0"/>
              </a:p>
              <a:p>
                <a:r>
                  <a:rPr lang="fr-FR" dirty="0" smtClean="0"/>
                  <a:t>eq</a:t>
                </a:r>
                <a:r>
                  <a:rPr lang="fr-FR" baseline="-25000" dirty="0" smtClean="0"/>
                  <a:t>n-1</a:t>
                </a:r>
                <a:r>
                  <a:rPr lang="fr-FR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𝑛</m:t>
                        </m:r>
                        <m:r>
                          <a:rPr lang="fr-FR" b="0" i="1" smtClean="0">
                            <a:latin typeface="Cambria Math"/>
                          </a:rPr>
                          <m:t>−1,</m:t>
                        </m:r>
                        <m:r>
                          <a:rPr lang="fr-FR" b="0" i="1" smtClean="0">
                            <a:latin typeface="Cambria Math"/>
                          </a:rPr>
                          <m:t>𝑛</m:t>
                        </m:r>
                        <m:r>
                          <a:rPr lang="fr-FR" b="0" i="1" smtClean="0">
                            <a:latin typeface="Cambria Math"/>
                          </a:rPr>
                          <m:t>−1</m:t>
                        </m:r>
                      </m:sub>
                    </m:sSub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𝑛</m:t>
                        </m:r>
                        <m:r>
                          <a:rPr lang="fr-FR" b="0" i="1" smtClean="0"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fr-FR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𝑛</m:t>
                        </m:r>
                        <m:r>
                          <a:rPr lang="fr-FR" b="0" i="1" smtClean="0">
                            <a:latin typeface="Cambria Math"/>
                          </a:rPr>
                          <m:t>−1,</m:t>
                        </m:r>
                        <m:r>
                          <a:rPr lang="fr-FR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fr-FR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fr-F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𝑛</m:t>
                        </m:r>
                        <m:r>
                          <a:rPr lang="fr-FR" b="0" i="1" smtClean="0"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fr-FR" b="0" i="1" smtClean="0">
                        <a:latin typeface="Cambria Math"/>
                        <a:ea typeface="Cambria Math"/>
                      </a:rPr>
                      <m:t>→</m:t>
                    </m:r>
                    <m:sSub>
                      <m:sSubPr>
                        <m:ctrlPr>
                          <a:rPr lang="fr-FR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sub>
                    </m:sSub>
                    <m:r>
                      <a:rPr lang="fr-FR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fr-FR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fr-FR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𝑢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−1,</m:t>
                            </m:r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−1</m:t>
                            </m:r>
                          </m:sub>
                        </m:sSub>
                      </m:den>
                    </m:f>
                    <m:d>
                      <m:dPr>
                        <m:ctrlPr>
                          <a:rPr lang="fr-FR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fr-FR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−1</m:t>
                            </m:r>
                          </m:sub>
                        </m:sSub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fr-FR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𝑢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−1,</m:t>
                            </m:r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sub>
                        </m:sSub>
                        <m:sSub>
                          <m:sSubPr>
                            <m:ctrlPr>
                              <a:rPr lang="fr-FR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endParaRPr lang="fr-FR" dirty="0" smtClean="0"/>
              </a:p>
              <a:p>
                <a:r>
                  <a:rPr lang="fr-FR" dirty="0" err="1" smtClean="0"/>
                  <a:t>eq</a:t>
                </a:r>
                <a:r>
                  <a:rPr lang="fr-FR" baseline="-25000" dirty="0" err="1" smtClean="0"/>
                  <a:t>k</a:t>
                </a:r>
                <a:r>
                  <a:rPr lang="fr-FR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𝑘</m:t>
                        </m:r>
                        <m:r>
                          <a:rPr lang="fr-FR" i="1">
                            <a:latin typeface="Cambria Math"/>
                          </a:rPr>
                          <m:t>,</m:t>
                        </m:r>
                        <m:r>
                          <a:rPr lang="fr-FR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+</m:t>
                    </m:r>
                    <m:r>
                      <a:rPr lang="fr-FR" i="1" smtClean="0">
                        <a:latin typeface="Cambria Math"/>
                      </a:rPr>
                      <m:t>…</m:t>
                    </m:r>
                    <m:r>
                      <a:rPr lang="fr-FR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𝑘</m:t>
                        </m:r>
                        <m:r>
                          <a:rPr lang="fr-FR" i="1">
                            <a:latin typeface="Cambria Math"/>
                          </a:rPr>
                          <m:t>,</m:t>
                        </m:r>
                        <m:r>
                          <a:rPr lang="fr-FR" i="1">
                            <a:latin typeface="Cambria Math"/>
                          </a:rPr>
                          <m:t>𝑛</m:t>
                        </m:r>
                        <m:r>
                          <a:rPr lang="fr-FR" i="1">
                            <a:latin typeface="Cambria Math"/>
                          </a:rPr>
                          <m:t>−1</m:t>
                        </m:r>
                      </m:sub>
                    </m:sSub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𝑛</m:t>
                        </m:r>
                        <m:r>
                          <a:rPr lang="fr-FR" i="1"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𝑘</m:t>
                        </m:r>
                        <m:r>
                          <a:rPr lang="fr-FR" i="1">
                            <a:latin typeface="Cambria Math"/>
                          </a:rPr>
                          <m:t>,</m:t>
                        </m:r>
                        <m:r>
                          <a:rPr lang="fr-FR" i="1">
                            <a:latin typeface="Cambria Math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fr-FR" i="1">
                        <a:latin typeface="Cambria Math"/>
                        <a:ea typeface="Cambria Math"/>
                      </a:rPr>
                      <m:t>→</m:t>
                    </m:r>
                    <m:sSub>
                      <m:sSubPr>
                        <m:ctrlPr>
                          <a:rPr lang="fr-FR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𝑘</m:t>
                        </m:r>
                      </m:sub>
                    </m:sSub>
                    <m:r>
                      <a:rPr lang="fr-FR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fr-FR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fr-FR" i="1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fr-FR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/>
                                <a:ea typeface="Cambria Math"/>
                              </a:rPr>
                              <m:t>𝑢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  <m:r>
                              <a:rPr lang="fr-FR" i="1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sub>
                        </m:sSub>
                      </m:den>
                    </m:f>
                    <m:d>
                      <m:dPr>
                        <m:ctrlPr>
                          <a:rPr lang="fr-FR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fr-FR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/>
                                <a:ea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fr-FR" i="1"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fr-FR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/>
                                <a:ea typeface="Cambria Math"/>
                              </a:rPr>
                              <m:t>𝑢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  <m:r>
                              <a:rPr lang="fr-FR" i="1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+1</m:t>
                            </m:r>
                          </m:sub>
                        </m:sSub>
                        <m:sSub>
                          <m:sSubPr>
                            <m:ctrlPr>
                              <a:rPr lang="fr-FR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fr-FR" i="1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sub>
                        </m:sSub>
                        <m:r>
                          <a:rPr lang="fr-FR" i="1" smtClean="0">
                            <a:latin typeface="Cambria Math"/>
                            <a:ea typeface="Cambria Math"/>
                          </a:rPr>
                          <m:t>…</m:t>
                        </m:r>
                        <m:sSub>
                          <m:sSubPr>
                            <m:ctrlPr>
                              <a:rPr lang="fr-FR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/>
                                <a:ea typeface="Cambria Math"/>
                              </a:rPr>
                              <m:t>𝑢</m:t>
                            </m:r>
                          </m:e>
                          <m:sub>
                            <m:r>
                              <a:rPr lang="fr-FR" i="1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  <m:r>
                              <a:rPr lang="fr-FR" i="1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fr-FR" i="1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−1</m:t>
                            </m:r>
                          </m:sub>
                        </m:sSub>
                        <m:sSub>
                          <m:sSubPr>
                            <m:ctrlPr>
                              <a:rPr lang="fr-FR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fr-FR" i="1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−1</m:t>
                            </m:r>
                          </m:sub>
                        </m:sSub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fr-FR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/>
                                <a:ea typeface="Cambria Math"/>
                              </a:rPr>
                              <m:t>𝑢</m:t>
                            </m:r>
                          </m:e>
                          <m:sub>
                            <m:r>
                              <a:rPr lang="fr-FR" i="1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  <m:r>
                              <a:rPr lang="fr-FR" i="1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fr-FR" i="1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sub>
                        </m:sSub>
                        <m:sSub>
                          <m:sSubPr>
                            <m:ctrlPr>
                              <a:rPr lang="fr-FR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fr-FR" i="1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4964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Méthode du pivot de Gauss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fr-FR" sz="2000" dirty="0"/>
              <a:t>La méthode du pivot de Gauss est une méthode </a:t>
            </a:r>
            <a:r>
              <a:rPr lang="fr-FR" sz="2000" dirty="0" smtClean="0"/>
              <a:t>pour transformer </a:t>
            </a:r>
            <a:r>
              <a:rPr lang="fr-FR" sz="2000" dirty="0"/>
              <a:t>un système en un autre </a:t>
            </a:r>
            <a:r>
              <a:rPr lang="fr-FR" sz="2000" dirty="0" smtClean="0"/>
              <a:t>système équivalent </a:t>
            </a:r>
            <a:r>
              <a:rPr lang="fr-FR" sz="2000" dirty="0"/>
              <a:t>(ayant les mêmes solutions) qui </a:t>
            </a:r>
            <a:r>
              <a:rPr lang="fr-FR" sz="2000" dirty="0" smtClean="0"/>
              <a:t>est </a:t>
            </a:r>
            <a:r>
              <a:rPr lang="fr-FR" sz="2000" b="1" dirty="0" smtClean="0"/>
              <a:t>triangulaire</a:t>
            </a:r>
            <a:r>
              <a:rPr lang="fr-FR" sz="2000" dirty="0" smtClean="0"/>
              <a:t> </a:t>
            </a:r>
            <a:r>
              <a:rPr lang="fr-FR" sz="2000" dirty="0"/>
              <a:t>et est donc facile à résoudre. </a:t>
            </a:r>
            <a:r>
              <a:rPr lang="fr-FR" sz="2000" dirty="0" smtClean="0"/>
              <a:t>Les opérations </a:t>
            </a:r>
            <a:r>
              <a:rPr lang="fr-FR" sz="2000" dirty="0"/>
              <a:t>autorisées pour transformer ce </a:t>
            </a:r>
            <a:r>
              <a:rPr lang="fr-FR" sz="2000" dirty="0" smtClean="0"/>
              <a:t>système sont : </a:t>
            </a:r>
          </a:p>
          <a:p>
            <a:pPr algn="just"/>
            <a:r>
              <a:rPr lang="fr-FR" sz="2000" b="1" dirty="0" smtClean="0"/>
              <a:t>échange</a:t>
            </a:r>
            <a:r>
              <a:rPr lang="fr-FR" sz="2000" dirty="0" smtClean="0"/>
              <a:t> </a:t>
            </a:r>
            <a:r>
              <a:rPr lang="fr-FR" sz="2000" dirty="0"/>
              <a:t>de deux </a:t>
            </a:r>
            <a:r>
              <a:rPr lang="fr-FR" sz="2000" dirty="0" smtClean="0"/>
              <a:t>lignes.</a:t>
            </a:r>
          </a:p>
          <a:p>
            <a:pPr algn="just"/>
            <a:r>
              <a:rPr lang="fr-FR" sz="2000" b="1" dirty="0" smtClean="0"/>
              <a:t>multiplication</a:t>
            </a:r>
            <a:r>
              <a:rPr lang="fr-FR" sz="2000" dirty="0" smtClean="0"/>
              <a:t> </a:t>
            </a:r>
            <a:r>
              <a:rPr lang="fr-FR" sz="2000" dirty="0"/>
              <a:t>d'une ligne par un nombre non </a:t>
            </a:r>
            <a:r>
              <a:rPr lang="fr-FR" sz="2000" dirty="0" smtClean="0"/>
              <a:t>nul.</a:t>
            </a:r>
          </a:p>
          <a:p>
            <a:pPr algn="just"/>
            <a:r>
              <a:rPr lang="fr-FR" sz="2000" b="1" dirty="0" smtClean="0"/>
              <a:t>addition</a:t>
            </a:r>
            <a:r>
              <a:rPr lang="fr-FR" sz="2000" dirty="0" smtClean="0"/>
              <a:t> </a:t>
            </a:r>
            <a:r>
              <a:rPr lang="fr-FR" sz="2000" dirty="0"/>
              <a:t>d'un multiple d'une ligne à une autre ligne.</a:t>
            </a:r>
          </a:p>
        </p:txBody>
      </p:sp>
    </p:spTree>
    <p:extLst>
      <p:ext uri="{BB962C8B-B14F-4D97-AF65-F5344CB8AC3E}">
        <p14:creationId xmlns:p14="http://schemas.microsoft.com/office/powerpoint/2010/main" val="68941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Méthode du pivot de Gauss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800" dirty="0"/>
              <a:t>Prenons l'exemple suivant </a:t>
            </a:r>
            <a:r>
              <a:rPr lang="fr-FR" sz="1800" dirty="0" smtClean="0"/>
              <a:t>:</a:t>
            </a:r>
          </a:p>
          <a:p>
            <a:endParaRPr lang="fr-FR" sz="1800" dirty="0"/>
          </a:p>
          <a:p>
            <a:endParaRPr lang="fr-FR" sz="1800" dirty="0" smtClean="0"/>
          </a:p>
          <a:p>
            <a:endParaRPr lang="fr-FR" sz="1800" dirty="0"/>
          </a:p>
          <a:p>
            <a:r>
              <a:rPr lang="fr-FR" sz="1800" dirty="0"/>
              <a:t>On conserve la ligne L1, qui sert de pivot </a:t>
            </a:r>
            <a:r>
              <a:rPr lang="fr-FR" sz="1800" dirty="0" smtClean="0"/>
              <a:t>pour éliminer </a:t>
            </a:r>
            <a:r>
              <a:rPr lang="fr-FR" sz="1800" dirty="0"/>
              <a:t>l'inconnue x des autres lignes; </a:t>
            </a:r>
            <a:r>
              <a:rPr lang="fr-FR" sz="1800" dirty="0" smtClean="0"/>
              <a:t>pour cela</a:t>
            </a:r>
            <a:r>
              <a:rPr lang="fr-FR" sz="1800" dirty="0"/>
              <a:t>, on retire L1 à L2, et 3 fois L1 à L3. </a:t>
            </a:r>
            <a:r>
              <a:rPr lang="fr-FR" sz="1800" dirty="0" smtClean="0"/>
              <a:t>On obtient </a:t>
            </a:r>
            <a:r>
              <a:rPr lang="fr-FR" sz="1800" dirty="0"/>
              <a:t>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780928"/>
            <a:ext cx="3263949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797152"/>
            <a:ext cx="4097151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814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Méthode du pivot de Gauss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000" dirty="0"/>
              <a:t>On conserve alors la ligne L2 qui sert de </a:t>
            </a:r>
            <a:r>
              <a:rPr lang="fr-FR" sz="2000" dirty="0" smtClean="0"/>
              <a:t>pivot pour </a:t>
            </a:r>
            <a:r>
              <a:rPr lang="fr-FR" sz="2000" dirty="0"/>
              <a:t>éliminer y de la troisième ligne; pour cela</a:t>
            </a:r>
            <a:r>
              <a:rPr lang="fr-FR" sz="2000" dirty="0" smtClean="0"/>
              <a:t>, on </a:t>
            </a:r>
            <a:r>
              <a:rPr lang="fr-FR" sz="2000" dirty="0"/>
              <a:t>remplace la ligne L3 par L3+L2. On trouve </a:t>
            </a:r>
            <a:r>
              <a:rPr lang="fr-FR" sz="2000" dirty="0" smtClean="0"/>
              <a:t>:</a:t>
            </a:r>
          </a:p>
          <a:p>
            <a:pPr algn="just"/>
            <a:endParaRPr lang="fr-FR" sz="2000" dirty="0" smtClean="0"/>
          </a:p>
          <a:p>
            <a:pPr algn="just"/>
            <a:endParaRPr lang="fr-FR" sz="2000" dirty="0"/>
          </a:p>
          <a:p>
            <a:pPr algn="just"/>
            <a:r>
              <a:rPr lang="fr-FR" sz="2000" dirty="0"/>
              <a:t>Ce dernier système, triangulaire, est facile </a:t>
            </a:r>
            <a:r>
              <a:rPr lang="fr-FR" sz="2000" dirty="0" smtClean="0"/>
              <a:t>à résoudre </a:t>
            </a:r>
            <a:r>
              <a:rPr lang="fr-FR" sz="2000" dirty="0"/>
              <a:t>: la dernière ligne donne z, </a:t>
            </a:r>
            <a:r>
              <a:rPr lang="fr-FR" sz="2000" dirty="0" smtClean="0"/>
              <a:t>en reportant, la deuxième ligne donne y, etc...</a:t>
            </a:r>
            <a:endParaRPr lang="fr-FR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725" y="3328789"/>
            <a:ext cx="287655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884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446</TotalTime>
  <Words>3282</Words>
  <Application>Microsoft Office PowerPoint</Application>
  <PresentationFormat>Affichage à l'écran (4:3)</PresentationFormat>
  <Paragraphs>142</Paragraphs>
  <Slides>22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Austin</vt:lpstr>
      <vt:lpstr>Méthodes directes de résolution de systèmes linéaires</vt:lpstr>
      <vt:lpstr>Résolution des systèmes linéaires</vt:lpstr>
      <vt:lpstr>Résolution des systèmes linéaires</vt:lpstr>
      <vt:lpstr>Résolution des systèmes linéaires</vt:lpstr>
      <vt:lpstr>Systèmes triangulaires</vt:lpstr>
      <vt:lpstr>Systèmes triangulaires</vt:lpstr>
      <vt:lpstr>Méthode du pivot de Gauss</vt:lpstr>
      <vt:lpstr>Méthode du pivot de Gauss</vt:lpstr>
      <vt:lpstr>Méthode du pivot de Gauss</vt:lpstr>
      <vt:lpstr>Terme général</vt:lpstr>
      <vt:lpstr>Exemple </vt:lpstr>
      <vt:lpstr>Exemple</vt:lpstr>
      <vt:lpstr>Exemple</vt:lpstr>
      <vt:lpstr>Exemple</vt:lpstr>
      <vt:lpstr>La méthode LU</vt:lpstr>
      <vt:lpstr>La méthode LU</vt:lpstr>
      <vt:lpstr>La méthode LU</vt:lpstr>
      <vt:lpstr>La méthode LU</vt:lpstr>
      <vt:lpstr>La méthode LU</vt:lpstr>
      <vt:lpstr>La méthode LU</vt:lpstr>
      <vt:lpstr>La méthode LU</vt:lpstr>
      <vt:lpstr>La méthode LU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STORMPC</dc:creator>
  <cp:lastModifiedBy>STORMPC</cp:lastModifiedBy>
  <cp:revision>110</cp:revision>
  <dcterms:created xsi:type="dcterms:W3CDTF">2021-11-04T01:46:55Z</dcterms:created>
  <dcterms:modified xsi:type="dcterms:W3CDTF">2021-11-17T16:57:20Z</dcterms:modified>
</cp:coreProperties>
</file>